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5" r:id="rId3"/>
  </p:sldMasterIdLst>
  <p:notesMasterIdLst>
    <p:notesMasterId r:id="rId71"/>
  </p:notesMasterIdLst>
  <p:sldIdLst>
    <p:sldId id="256" r:id="rId4"/>
    <p:sldId id="776" r:id="rId5"/>
    <p:sldId id="777" r:id="rId6"/>
    <p:sldId id="778" r:id="rId7"/>
    <p:sldId id="797" r:id="rId8"/>
    <p:sldId id="262" r:id="rId9"/>
    <p:sldId id="779" r:id="rId10"/>
    <p:sldId id="798" r:id="rId11"/>
    <p:sldId id="324" r:id="rId12"/>
    <p:sldId id="346" r:id="rId13"/>
    <p:sldId id="265" r:id="rId14"/>
    <p:sldId id="780" r:id="rId15"/>
    <p:sldId id="781" r:id="rId16"/>
    <p:sldId id="1448942842" r:id="rId17"/>
    <p:sldId id="1448942835" r:id="rId18"/>
    <p:sldId id="1448942825" r:id="rId19"/>
    <p:sldId id="328" r:id="rId20"/>
    <p:sldId id="3344" r:id="rId21"/>
    <p:sldId id="1448942817" r:id="rId22"/>
    <p:sldId id="1448942836" r:id="rId23"/>
    <p:sldId id="1448942830" r:id="rId24"/>
    <p:sldId id="1448942837" r:id="rId25"/>
    <p:sldId id="1448942834" r:id="rId26"/>
    <p:sldId id="1448942818" r:id="rId27"/>
    <p:sldId id="1448942838" r:id="rId28"/>
    <p:sldId id="1448942839" r:id="rId29"/>
    <p:sldId id="1448942819" r:id="rId30"/>
    <p:sldId id="1448942833" r:id="rId31"/>
    <p:sldId id="1448942840" r:id="rId32"/>
    <p:sldId id="1448942814" r:id="rId33"/>
    <p:sldId id="1448942826" r:id="rId34"/>
    <p:sldId id="321" r:id="rId35"/>
    <p:sldId id="1448942821" r:id="rId36"/>
    <p:sldId id="1788" r:id="rId37"/>
    <p:sldId id="1824" r:id="rId38"/>
    <p:sldId id="526" r:id="rId39"/>
    <p:sldId id="620" r:id="rId40"/>
    <p:sldId id="388" r:id="rId41"/>
    <p:sldId id="1448942799" r:id="rId42"/>
    <p:sldId id="266" r:id="rId43"/>
    <p:sldId id="782" r:id="rId44"/>
    <p:sldId id="1448942841" r:id="rId45"/>
    <p:sldId id="783" r:id="rId46"/>
    <p:sldId id="791" r:id="rId47"/>
    <p:sldId id="786" r:id="rId48"/>
    <p:sldId id="787" r:id="rId49"/>
    <p:sldId id="792" r:id="rId50"/>
    <p:sldId id="789" r:id="rId51"/>
    <p:sldId id="784" r:id="rId52"/>
    <p:sldId id="793" r:id="rId53"/>
    <p:sldId id="794" r:id="rId54"/>
    <p:sldId id="795" r:id="rId55"/>
    <p:sldId id="800" r:id="rId56"/>
    <p:sldId id="801" r:id="rId57"/>
    <p:sldId id="802" r:id="rId58"/>
    <p:sldId id="803" r:id="rId59"/>
    <p:sldId id="294" r:id="rId60"/>
    <p:sldId id="269" r:id="rId61"/>
    <p:sldId id="312" r:id="rId62"/>
    <p:sldId id="3335" r:id="rId63"/>
    <p:sldId id="1448942812" r:id="rId64"/>
    <p:sldId id="1448942806" r:id="rId65"/>
    <p:sldId id="267" r:id="rId66"/>
    <p:sldId id="263" r:id="rId67"/>
    <p:sldId id="278" r:id="rId68"/>
    <p:sldId id="264" r:id="rId69"/>
    <p:sldId id="554" r:id="rId70"/>
  </p:sldIdLst>
  <p:sldSz cx="12192000" cy="6858000"/>
  <p:notesSz cx="9144000" cy="6858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CA6"/>
    <a:srgbClr val="73B149"/>
    <a:srgbClr val="B1E3AF"/>
    <a:srgbClr val="3E51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53"/>
    <p:restoredTop sz="61724" autoAdjust="0"/>
  </p:normalViewPr>
  <p:slideViewPr>
    <p:cSldViewPr snapToGrid="0" snapToObjects="1">
      <p:cViewPr>
        <p:scale>
          <a:sx n="45" d="100"/>
          <a:sy n="45" d="100"/>
        </p:scale>
        <p:origin x="3104" y="37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9" d="100"/>
          <a:sy n="89" d="100"/>
        </p:scale>
        <p:origin x="168" y="41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Llibre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Llibre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Llibre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6.xml.rels><?xml version="1.0" encoding="UTF-8" standalone="yes"?>
<Relationships xmlns="http://schemas.openxmlformats.org/package/2006/relationships"><Relationship Id="rId2" Type="http://schemas.openxmlformats.org/officeDocument/2006/relationships/oleObject" Target="Llibre1"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Llibre1" TargetMode="External"/><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habilitada_para_macros_de_Microsoft_Excel.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1"/>
            <c:bubble3D val="0"/>
            <c:spPr>
              <a:solidFill>
                <a:srgbClr val="92D050"/>
              </a:solidFill>
            </c:spPr>
            <c:extLst>
              <c:ext xmlns:c16="http://schemas.microsoft.com/office/drawing/2014/chart" uri="{C3380CC4-5D6E-409C-BE32-E72D297353CC}">
                <c16:uniqueId val="{00000001-06BF-3C42-BD00-CE7847D47D26}"/>
              </c:ext>
            </c:extLst>
          </c:dPt>
          <c:val>
            <c:numRef>
              <c:f>Full1!$A$1:$A$2</c:f>
              <c:numCache>
                <c:formatCode>General</c:formatCode>
                <c:ptCount val="2"/>
                <c:pt idx="0">
                  <c:v>68</c:v>
                </c:pt>
                <c:pt idx="1">
                  <c:v>24</c:v>
                </c:pt>
              </c:numCache>
            </c:numRef>
          </c:val>
          <c:extLst>
            <c:ext xmlns:c16="http://schemas.microsoft.com/office/drawing/2014/chart" uri="{C3380CC4-5D6E-409C-BE32-E72D297353CC}">
              <c16:uniqueId val="{00000002-06BF-3C42-BD00-CE7847D47D26}"/>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4BA6-BD4E-AD2F-46FD2F0932C6}"/>
              </c:ext>
            </c:extLst>
          </c:dPt>
          <c:dPt>
            <c:idx val="1"/>
            <c:bubble3D val="0"/>
            <c:spPr>
              <a:solidFill>
                <a:srgbClr val="92D050"/>
              </a:solidFill>
            </c:spPr>
            <c:extLst>
              <c:ext xmlns:c16="http://schemas.microsoft.com/office/drawing/2014/chart" uri="{C3380CC4-5D6E-409C-BE32-E72D297353CC}">
                <c16:uniqueId val="{00000003-4BA6-BD4E-AD2F-46FD2F0932C6}"/>
              </c:ext>
            </c:extLst>
          </c:dPt>
          <c:dPt>
            <c:idx val="2"/>
            <c:bubble3D val="0"/>
            <c:spPr>
              <a:solidFill>
                <a:srgbClr val="00B050"/>
              </a:solidFill>
            </c:spPr>
            <c:extLst>
              <c:ext xmlns:c16="http://schemas.microsoft.com/office/drawing/2014/chart" uri="{C3380CC4-5D6E-409C-BE32-E72D297353CC}">
                <c16:uniqueId val="{00000005-4BA6-BD4E-AD2F-46FD2F0932C6}"/>
              </c:ext>
            </c:extLst>
          </c:dPt>
          <c:val>
            <c:numRef>
              <c:f>Full1!$A$1:$A$3</c:f>
              <c:numCache>
                <c:formatCode>General</c:formatCode>
                <c:ptCount val="3"/>
                <c:pt idx="0">
                  <c:v>68</c:v>
                </c:pt>
                <c:pt idx="1">
                  <c:v>24</c:v>
                </c:pt>
                <c:pt idx="2">
                  <c:v>8</c:v>
                </c:pt>
              </c:numCache>
            </c:numRef>
          </c:val>
          <c:extLst>
            <c:ext xmlns:c16="http://schemas.microsoft.com/office/drawing/2014/chart" uri="{C3380CC4-5D6E-409C-BE32-E72D297353CC}">
              <c16:uniqueId val="{00000006-4BA6-BD4E-AD2F-46FD2F0932C6}"/>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A4A8-334B-AC4B-FB4B8AD3D6E2}"/>
              </c:ext>
            </c:extLst>
          </c:dPt>
          <c:dPt>
            <c:idx val="1"/>
            <c:bubble3D val="0"/>
            <c:spPr>
              <a:solidFill>
                <a:srgbClr val="92D050"/>
              </a:solidFill>
            </c:spPr>
            <c:extLst>
              <c:ext xmlns:c16="http://schemas.microsoft.com/office/drawing/2014/chart" uri="{C3380CC4-5D6E-409C-BE32-E72D297353CC}">
                <c16:uniqueId val="{00000003-A4A8-334B-AC4B-FB4B8AD3D6E2}"/>
              </c:ext>
            </c:extLst>
          </c:dPt>
          <c:dPt>
            <c:idx val="2"/>
            <c:bubble3D val="0"/>
            <c:spPr>
              <a:solidFill>
                <a:srgbClr val="00B050"/>
              </a:solidFill>
            </c:spPr>
            <c:extLst>
              <c:ext xmlns:c16="http://schemas.microsoft.com/office/drawing/2014/chart" uri="{C3380CC4-5D6E-409C-BE32-E72D297353CC}">
                <c16:uniqueId val="{00000005-A4A8-334B-AC4B-FB4B8AD3D6E2}"/>
              </c:ext>
            </c:extLst>
          </c:dPt>
          <c:val>
            <c:numRef>
              <c:f>Full1!$A$21:$A$23</c:f>
              <c:numCache>
                <c:formatCode>General</c:formatCode>
                <c:ptCount val="3"/>
                <c:pt idx="0">
                  <c:v>12</c:v>
                </c:pt>
                <c:pt idx="1">
                  <c:v>88</c:v>
                </c:pt>
              </c:numCache>
            </c:numRef>
          </c:val>
          <c:extLst>
            <c:ext xmlns:c16="http://schemas.microsoft.com/office/drawing/2014/chart" uri="{C3380CC4-5D6E-409C-BE32-E72D297353CC}">
              <c16:uniqueId val="{00000006-A4A8-334B-AC4B-FB4B8AD3D6E2}"/>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7692475940511"/>
          <c:y val="0.12788668464993694"/>
          <c:w val="0.86662325021872255"/>
          <c:h val="0.58908829772317872"/>
        </c:manualLayout>
      </c:layout>
      <c:barChart>
        <c:barDir val="col"/>
        <c:grouping val="clustered"/>
        <c:varyColors val="0"/>
        <c:ser>
          <c:idx val="1"/>
          <c:order val="0"/>
          <c:spPr>
            <a:solidFill>
              <a:schemeClr val="accent3"/>
            </a:solidFill>
            <a:ln w="7386">
              <a:noFill/>
              <a:prstDash val="solid"/>
            </a:ln>
          </c:spPr>
          <c:invertIfNegative val="0"/>
          <c:dPt>
            <c:idx val="0"/>
            <c:invertIfNegative val="0"/>
            <c:bubble3D val="0"/>
            <c:spPr>
              <a:solidFill>
                <a:srgbClr val="009FDA"/>
              </a:solidFill>
              <a:ln w="14772">
                <a:noFill/>
              </a:ln>
            </c:spPr>
            <c:extLst>
              <c:ext xmlns:c16="http://schemas.microsoft.com/office/drawing/2014/chart" uri="{C3380CC4-5D6E-409C-BE32-E72D297353CC}">
                <c16:uniqueId val="{00000002-152B-4A98-978D-41A210AEF0CA}"/>
              </c:ext>
            </c:extLst>
          </c:dPt>
          <c:dPt>
            <c:idx val="1"/>
            <c:invertIfNegative val="0"/>
            <c:bubble3D val="0"/>
            <c:spPr>
              <a:solidFill>
                <a:srgbClr val="001965"/>
              </a:solidFill>
              <a:ln w="14772">
                <a:noFill/>
              </a:ln>
            </c:spPr>
            <c:extLst>
              <c:ext xmlns:c16="http://schemas.microsoft.com/office/drawing/2014/chart" uri="{C3380CC4-5D6E-409C-BE32-E72D297353CC}">
                <c16:uniqueId val="{00000004-152B-4A98-978D-41A210AEF0CA}"/>
              </c:ext>
            </c:extLst>
          </c:dPt>
          <c:dPt>
            <c:idx val="2"/>
            <c:invertIfNegative val="0"/>
            <c:bubble3D val="0"/>
            <c:spPr>
              <a:solidFill>
                <a:srgbClr val="82786F"/>
              </a:solidFill>
              <a:ln w="7386">
                <a:noFill/>
                <a:prstDash val="solid"/>
              </a:ln>
            </c:spPr>
            <c:extLst>
              <c:ext xmlns:c16="http://schemas.microsoft.com/office/drawing/2014/chart" uri="{C3380CC4-5D6E-409C-BE32-E72D297353CC}">
                <c16:uniqueId val="{00000006-152B-4A98-978D-41A210AEF0CA}"/>
              </c:ext>
            </c:extLst>
          </c:dPt>
          <c:dPt>
            <c:idx val="3"/>
            <c:invertIfNegative val="0"/>
            <c:bubble3D val="0"/>
            <c:spPr>
              <a:solidFill>
                <a:schemeClr val="tx1">
                  <a:lumMod val="25000"/>
                  <a:lumOff val="75000"/>
                </a:schemeClr>
              </a:solidFill>
              <a:ln w="14772">
                <a:noFill/>
              </a:ln>
            </c:spPr>
            <c:extLst>
              <c:ext xmlns:c16="http://schemas.microsoft.com/office/drawing/2014/chart" uri="{C3380CC4-5D6E-409C-BE32-E72D297353CC}">
                <c16:uniqueId val="{00000008-152B-4A98-978D-41A210AEF0CA}"/>
              </c:ext>
            </c:extLst>
          </c:dPt>
          <c:dPt>
            <c:idx val="4"/>
            <c:invertIfNegative val="0"/>
            <c:bubble3D val="0"/>
            <c:spPr>
              <a:solidFill>
                <a:srgbClr val="009FDA"/>
              </a:solidFill>
              <a:ln w="3175">
                <a:solidFill>
                  <a:srgbClr val="009FDA"/>
                </a:solidFill>
              </a:ln>
            </c:spPr>
            <c:extLst>
              <c:ext xmlns:c16="http://schemas.microsoft.com/office/drawing/2014/chart" uri="{C3380CC4-5D6E-409C-BE32-E72D297353CC}">
                <c16:uniqueId val="{0000000A-152B-4A98-978D-41A210AEF0CA}"/>
              </c:ext>
            </c:extLst>
          </c:dPt>
          <c:dPt>
            <c:idx val="5"/>
            <c:invertIfNegative val="0"/>
            <c:bubble3D val="0"/>
            <c:spPr>
              <a:solidFill>
                <a:srgbClr val="001965"/>
              </a:solidFill>
              <a:ln w="7386">
                <a:noFill/>
                <a:prstDash val="solid"/>
              </a:ln>
            </c:spPr>
            <c:extLst>
              <c:ext xmlns:c16="http://schemas.microsoft.com/office/drawing/2014/chart" uri="{C3380CC4-5D6E-409C-BE32-E72D297353CC}">
                <c16:uniqueId val="{0000000C-152B-4A98-978D-41A210AEF0CA}"/>
              </c:ext>
            </c:extLst>
          </c:dPt>
          <c:dPt>
            <c:idx val="6"/>
            <c:invertIfNegative val="0"/>
            <c:bubble3D val="0"/>
            <c:spPr>
              <a:solidFill>
                <a:srgbClr val="D47600"/>
              </a:solidFill>
              <a:ln w="14772">
                <a:noFill/>
              </a:ln>
            </c:spPr>
            <c:extLst>
              <c:ext xmlns:c16="http://schemas.microsoft.com/office/drawing/2014/chart" uri="{C3380CC4-5D6E-409C-BE32-E72D297353CC}">
                <c16:uniqueId val="{0000000E-152B-4A98-978D-41A210AEF0CA}"/>
              </c:ext>
            </c:extLst>
          </c:dPt>
          <c:dPt>
            <c:idx val="7"/>
            <c:invertIfNegative val="0"/>
            <c:bubble3D val="0"/>
            <c:spPr>
              <a:solidFill>
                <a:srgbClr val="E0DED8"/>
              </a:solidFill>
              <a:ln w="14772">
                <a:noFill/>
              </a:ln>
            </c:spPr>
            <c:extLst>
              <c:ext xmlns:c16="http://schemas.microsoft.com/office/drawing/2014/chart" uri="{C3380CC4-5D6E-409C-BE32-E72D297353CC}">
                <c16:uniqueId val="{00000010-152B-4A98-978D-41A210AEF0CA}"/>
              </c:ext>
            </c:extLst>
          </c:dPt>
          <c:dPt>
            <c:idx val="8"/>
            <c:invertIfNegative val="0"/>
            <c:bubble3D val="0"/>
            <c:spPr>
              <a:solidFill>
                <a:srgbClr val="001965"/>
              </a:solidFill>
              <a:ln w="7386">
                <a:noFill/>
                <a:prstDash val="solid"/>
              </a:ln>
            </c:spPr>
            <c:extLst>
              <c:ext xmlns:c16="http://schemas.microsoft.com/office/drawing/2014/chart" uri="{C3380CC4-5D6E-409C-BE32-E72D297353CC}">
                <c16:uniqueId val="{00000012-152B-4A98-978D-41A210AEF0CA}"/>
              </c:ext>
            </c:extLst>
          </c:dPt>
          <c:dPt>
            <c:idx val="9"/>
            <c:invertIfNegative val="0"/>
            <c:bubble3D val="0"/>
            <c:spPr>
              <a:solidFill>
                <a:srgbClr val="82786F"/>
              </a:solidFill>
              <a:ln w="7386">
                <a:noFill/>
                <a:prstDash val="solid"/>
              </a:ln>
            </c:spPr>
            <c:extLst>
              <c:ext xmlns:c16="http://schemas.microsoft.com/office/drawing/2014/chart" uri="{C3380CC4-5D6E-409C-BE32-E72D297353CC}">
                <c16:uniqueId val="{00000014-152B-4A98-978D-41A210AEF0CA}"/>
              </c:ext>
            </c:extLst>
          </c:dPt>
          <c:dPt>
            <c:idx val="11"/>
            <c:invertIfNegative val="0"/>
            <c:bubble3D val="0"/>
            <c:spPr>
              <a:solidFill>
                <a:srgbClr val="001965"/>
              </a:solidFill>
              <a:ln w="14772">
                <a:noFill/>
              </a:ln>
            </c:spPr>
            <c:extLst>
              <c:ext xmlns:c16="http://schemas.microsoft.com/office/drawing/2014/chart" uri="{C3380CC4-5D6E-409C-BE32-E72D297353CC}">
                <c16:uniqueId val="{00000018-152B-4A98-978D-41A210AEF0CA}"/>
              </c:ext>
            </c:extLst>
          </c:dPt>
          <c:dPt>
            <c:idx val="12"/>
            <c:invertIfNegative val="0"/>
            <c:bubble3D val="0"/>
            <c:spPr>
              <a:solidFill>
                <a:srgbClr val="FFC000"/>
              </a:solidFill>
              <a:ln w="14772">
                <a:noFill/>
              </a:ln>
            </c:spPr>
            <c:extLst>
              <c:ext xmlns:c16="http://schemas.microsoft.com/office/drawing/2014/chart" uri="{C3380CC4-5D6E-409C-BE32-E72D297353CC}">
                <c16:uniqueId val="{0000001A-152B-4A98-978D-41A210AEF0CA}"/>
              </c:ext>
            </c:extLst>
          </c:dPt>
          <c:dPt>
            <c:idx val="13"/>
            <c:invertIfNegative val="0"/>
            <c:bubble3D val="0"/>
            <c:spPr>
              <a:solidFill>
                <a:srgbClr val="82786F"/>
              </a:solidFill>
              <a:ln w="7386">
                <a:noFill/>
                <a:prstDash val="solid"/>
              </a:ln>
            </c:spPr>
            <c:extLst>
              <c:ext xmlns:c16="http://schemas.microsoft.com/office/drawing/2014/chart" uri="{C3380CC4-5D6E-409C-BE32-E72D297353CC}">
                <c16:uniqueId val="{0000001C-152B-4A98-978D-41A210AEF0CA}"/>
              </c:ext>
            </c:extLst>
          </c:dPt>
          <c:dPt>
            <c:idx val="14"/>
            <c:invertIfNegative val="0"/>
            <c:bubble3D val="0"/>
            <c:spPr>
              <a:solidFill>
                <a:srgbClr val="009FDA"/>
              </a:solidFill>
              <a:ln w="7386">
                <a:noFill/>
                <a:prstDash val="solid"/>
              </a:ln>
            </c:spPr>
            <c:extLst>
              <c:ext xmlns:c16="http://schemas.microsoft.com/office/drawing/2014/chart" uri="{C3380CC4-5D6E-409C-BE32-E72D297353CC}">
                <c16:uniqueId val="{0000001E-152B-4A98-978D-41A210AEF0CA}"/>
              </c:ext>
            </c:extLst>
          </c:dPt>
          <c:dPt>
            <c:idx val="15"/>
            <c:invertIfNegative val="0"/>
            <c:bubble3D val="0"/>
            <c:spPr>
              <a:solidFill>
                <a:srgbClr val="E64A0E"/>
              </a:solidFill>
              <a:ln w="7386">
                <a:noFill/>
                <a:prstDash val="solid"/>
              </a:ln>
            </c:spPr>
            <c:extLst>
              <c:ext xmlns:c16="http://schemas.microsoft.com/office/drawing/2014/chart" uri="{C3380CC4-5D6E-409C-BE32-E72D297353CC}">
                <c16:uniqueId val="{00000020-152B-4A98-978D-41A210AEF0CA}"/>
              </c:ext>
            </c:extLst>
          </c:dPt>
          <c:dPt>
            <c:idx val="16"/>
            <c:invertIfNegative val="0"/>
            <c:bubble3D val="0"/>
            <c:spPr>
              <a:solidFill>
                <a:srgbClr val="001965"/>
              </a:solidFill>
              <a:ln w="7386">
                <a:noFill/>
                <a:prstDash val="solid"/>
              </a:ln>
            </c:spPr>
            <c:extLst>
              <c:ext xmlns:c16="http://schemas.microsoft.com/office/drawing/2014/chart" uri="{C3380CC4-5D6E-409C-BE32-E72D297353CC}">
                <c16:uniqueId val="{00000022-152B-4A98-978D-41A210AEF0CA}"/>
              </c:ext>
            </c:extLst>
          </c:dPt>
          <c:dPt>
            <c:idx val="17"/>
            <c:invertIfNegative val="0"/>
            <c:bubble3D val="0"/>
            <c:spPr>
              <a:solidFill>
                <a:srgbClr val="C00000"/>
              </a:solidFill>
              <a:ln w="7386">
                <a:noFill/>
                <a:prstDash val="solid"/>
              </a:ln>
            </c:spPr>
            <c:extLst>
              <c:ext xmlns:c16="http://schemas.microsoft.com/office/drawing/2014/chart" uri="{C3380CC4-5D6E-409C-BE32-E72D297353CC}">
                <c16:uniqueId val="{00000024-152B-4A98-978D-41A210AEF0CA}"/>
              </c:ext>
            </c:extLst>
          </c:dPt>
          <c:dPt>
            <c:idx val="18"/>
            <c:invertIfNegative val="0"/>
            <c:bubble3D val="0"/>
            <c:spPr>
              <a:solidFill>
                <a:srgbClr val="009FDA"/>
              </a:solidFill>
              <a:ln w="7386">
                <a:noFill/>
                <a:prstDash val="solid"/>
              </a:ln>
            </c:spPr>
            <c:extLst>
              <c:ext xmlns:c16="http://schemas.microsoft.com/office/drawing/2014/chart" uri="{C3380CC4-5D6E-409C-BE32-E72D297353CC}">
                <c16:uniqueId val="{00000023-34EA-4EAF-B571-0D2374E979C1}"/>
              </c:ext>
            </c:extLst>
          </c:dPt>
          <c:dPt>
            <c:idx val="19"/>
            <c:invertIfNegative val="0"/>
            <c:bubble3D val="0"/>
            <c:spPr>
              <a:solidFill>
                <a:srgbClr val="001965"/>
              </a:solidFill>
              <a:ln w="7386">
                <a:noFill/>
                <a:prstDash val="solid"/>
              </a:ln>
            </c:spPr>
            <c:extLst>
              <c:ext xmlns:c16="http://schemas.microsoft.com/office/drawing/2014/chart" uri="{C3380CC4-5D6E-409C-BE32-E72D297353CC}">
                <c16:uniqueId val="{00000025-57EE-4AAC-AED2-FDBB18C2F275}"/>
              </c:ext>
            </c:extLst>
          </c:dPt>
          <c:dPt>
            <c:idx val="20"/>
            <c:invertIfNegative val="0"/>
            <c:bubble3D val="0"/>
            <c:spPr>
              <a:solidFill>
                <a:srgbClr val="007C92"/>
              </a:solidFill>
              <a:ln w="7386">
                <a:noFill/>
                <a:prstDash val="solid"/>
              </a:ln>
            </c:spPr>
            <c:extLst>
              <c:ext xmlns:c16="http://schemas.microsoft.com/office/drawing/2014/chart" uri="{C3380CC4-5D6E-409C-BE32-E72D297353CC}">
                <c16:uniqueId val="{00000027-57EE-4AAC-AED2-FDBB18C2F275}"/>
              </c:ext>
            </c:extLst>
          </c:dPt>
          <c:dPt>
            <c:idx val="22"/>
            <c:invertIfNegative val="0"/>
            <c:bubble3D val="0"/>
            <c:spPr>
              <a:solidFill>
                <a:srgbClr val="009FDA"/>
              </a:solidFill>
              <a:ln w="7386">
                <a:noFill/>
                <a:prstDash val="solid"/>
              </a:ln>
            </c:spPr>
            <c:extLst>
              <c:ext xmlns:c16="http://schemas.microsoft.com/office/drawing/2014/chart" uri="{C3380CC4-5D6E-409C-BE32-E72D297353CC}">
                <c16:uniqueId val="{00000029-57EE-4AAC-AED2-FDBB18C2F275}"/>
              </c:ext>
            </c:extLst>
          </c:dPt>
          <c:dPt>
            <c:idx val="23"/>
            <c:invertIfNegative val="0"/>
            <c:bubble3D val="0"/>
            <c:spPr>
              <a:solidFill>
                <a:srgbClr val="001965"/>
              </a:solidFill>
              <a:ln w="7386">
                <a:noFill/>
                <a:prstDash val="solid"/>
              </a:ln>
            </c:spPr>
            <c:extLst>
              <c:ext xmlns:c16="http://schemas.microsoft.com/office/drawing/2014/chart" uri="{C3380CC4-5D6E-409C-BE32-E72D297353CC}">
                <c16:uniqueId val="{0000002B-57EE-4AAC-AED2-FDBB18C2F275}"/>
              </c:ext>
            </c:extLst>
          </c:dPt>
          <c:dPt>
            <c:idx val="24"/>
            <c:invertIfNegative val="0"/>
            <c:bubble3D val="0"/>
            <c:spPr>
              <a:solidFill>
                <a:srgbClr val="739600"/>
              </a:solidFill>
              <a:ln w="7386">
                <a:noFill/>
                <a:prstDash val="solid"/>
              </a:ln>
            </c:spPr>
            <c:extLst>
              <c:ext xmlns:c16="http://schemas.microsoft.com/office/drawing/2014/chart" uri="{C3380CC4-5D6E-409C-BE32-E72D297353CC}">
                <c16:uniqueId val="{0000002D-57EE-4AAC-AED2-FDBB18C2F275}"/>
              </c:ext>
            </c:extLst>
          </c:dPt>
          <c:dPt>
            <c:idx val="26"/>
            <c:invertIfNegative val="0"/>
            <c:bubble3D val="0"/>
            <c:spPr>
              <a:solidFill>
                <a:srgbClr val="009FDA"/>
              </a:solidFill>
              <a:ln w="7386">
                <a:noFill/>
                <a:prstDash val="solid"/>
              </a:ln>
            </c:spPr>
            <c:extLst>
              <c:ext xmlns:c16="http://schemas.microsoft.com/office/drawing/2014/chart" uri="{C3380CC4-5D6E-409C-BE32-E72D297353CC}">
                <c16:uniqueId val="{0000002F-57EE-4AAC-AED2-FDBB18C2F275}"/>
              </c:ext>
            </c:extLst>
          </c:dPt>
          <c:dPt>
            <c:idx val="27"/>
            <c:invertIfNegative val="0"/>
            <c:bubble3D val="0"/>
            <c:spPr>
              <a:solidFill>
                <a:srgbClr val="001965"/>
              </a:solidFill>
              <a:ln w="7386">
                <a:noFill/>
                <a:prstDash val="solid"/>
              </a:ln>
            </c:spPr>
            <c:extLst>
              <c:ext xmlns:c16="http://schemas.microsoft.com/office/drawing/2014/chart" uri="{C3380CC4-5D6E-409C-BE32-E72D297353CC}">
                <c16:uniqueId val="{00000031-57EE-4AAC-AED2-FDBB18C2F275}"/>
              </c:ext>
            </c:extLst>
          </c:dPt>
          <c:dPt>
            <c:idx val="28"/>
            <c:invertIfNegative val="0"/>
            <c:bubble3D val="0"/>
            <c:spPr>
              <a:solidFill>
                <a:srgbClr val="82786F"/>
              </a:solidFill>
              <a:ln w="7386">
                <a:noFill/>
                <a:prstDash val="solid"/>
              </a:ln>
            </c:spPr>
            <c:extLst>
              <c:ext xmlns:c16="http://schemas.microsoft.com/office/drawing/2014/chart" uri="{C3380CC4-5D6E-409C-BE32-E72D297353CC}">
                <c16:uniqueId val="{00000033-57EE-4AAC-AED2-FDBB18C2F275}"/>
              </c:ext>
            </c:extLst>
          </c:dPt>
          <c:dLbls>
            <c:numFmt formatCode="#,##0.0" sourceLinked="0"/>
            <c:spPr>
              <a:noFill/>
              <a:ln>
                <a:noFill/>
              </a:ln>
              <a:effectLst/>
            </c:spPr>
            <c:txPr>
              <a:bodyPr wrap="square" lIns="38100" tIns="19050" rIns="38100" bIns="19050" anchor="ctr">
                <a:spAutoFit/>
              </a:bodyPr>
              <a:lstStyle/>
              <a:p>
                <a:pPr>
                  <a:defRPr sz="800">
                    <a:solidFill>
                      <a:schemeClr val="tx1"/>
                    </a:solidFill>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Sheet1!$B$2:$AD$2</c:f>
              <c:strCache>
                <c:ptCount val="29"/>
                <c:pt idx="0">
                  <c:v>Semaglutide 0.5 mg</c:v>
                </c:pt>
                <c:pt idx="1">
                  <c:v>Semaglutide 1.0 mg</c:v>
                </c:pt>
                <c:pt idx="2">
                  <c:v>Placebo</c:v>
                </c:pt>
                <c:pt idx="4">
                  <c:v>Semaglutide 0.5 mg</c:v>
                </c:pt>
                <c:pt idx="5">
                  <c:v>Semaglutide 1.0 mg</c:v>
                </c:pt>
                <c:pt idx="6">
                  <c:v>Sitagliptin 100 mg</c:v>
                </c:pt>
                <c:pt idx="8">
                  <c:v>semaglutide 1.0 mg</c:v>
                </c:pt>
                <c:pt idx="9">
                  <c:v>placebo</c:v>
                </c:pt>
                <c:pt idx="11">
                  <c:v>Semaglutide 1.0 mg</c:v>
                </c:pt>
                <c:pt idx="12">
                  <c:v>Exenatide ER 2.0 mg</c:v>
                </c:pt>
                <c:pt idx="14">
                  <c:v>semaglutide 0.5 mg</c:v>
                </c:pt>
                <c:pt idx="15">
                  <c:v>Dulaglutide 0.75 mg</c:v>
                </c:pt>
                <c:pt idx="16">
                  <c:v>semaglutide 1.0 mg</c:v>
                </c:pt>
                <c:pt idx="17">
                  <c:v>Dulaglutide 1.5 mg</c:v>
                </c:pt>
                <c:pt idx="19">
                  <c:v>semaglutide 1.0 mg</c:v>
                </c:pt>
                <c:pt idx="20">
                  <c:v>Liraglutide 1.2 mg</c:v>
                </c:pt>
                <c:pt idx="22">
                  <c:v>Semaglutide 0.5 mg</c:v>
                </c:pt>
                <c:pt idx="23">
                  <c:v>Semaglutide 1.0 mg</c:v>
                </c:pt>
                <c:pt idx="24">
                  <c:v>IGlar</c:v>
                </c:pt>
                <c:pt idx="26">
                  <c:v>Semaglutide 0.5 mg</c:v>
                </c:pt>
                <c:pt idx="27">
                  <c:v>Semaglutide 1.0 mg</c:v>
                </c:pt>
                <c:pt idx="28">
                  <c:v>Placebo</c:v>
                </c:pt>
              </c:strCache>
            </c:strRef>
          </c:cat>
          <c:val>
            <c:numRef>
              <c:f>Sheet1!$B$3:$AD$3</c:f>
              <c:numCache>
                <c:formatCode>General</c:formatCode>
                <c:ptCount val="29"/>
                <c:pt idx="0">
                  <c:v>-3.7</c:v>
                </c:pt>
                <c:pt idx="1">
                  <c:v>-4.5</c:v>
                </c:pt>
                <c:pt idx="2">
                  <c:v>-1</c:v>
                </c:pt>
                <c:pt idx="4">
                  <c:v>-4.28</c:v>
                </c:pt>
                <c:pt idx="5">
                  <c:v>-6.13</c:v>
                </c:pt>
                <c:pt idx="6">
                  <c:v>-1.91</c:v>
                </c:pt>
                <c:pt idx="8" formatCode="0.00">
                  <c:v>-4.7</c:v>
                </c:pt>
                <c:pt idx="9" formatCode="0.00">
                  <c:v>-0.9</c:v>
                </c:pt>
                <c:pt idx="11">
                  <c:v>-5.6</c:v>
                </c:pt>
                <c:pt idx="12">
                  <c:v>-1.9</c:v>
                </c:pt>
                <c:pt idx="14">
                  <c:v>-4.5999999999999996</c:v>
                </c:pt>
                <c:pt idx="15">
                  <c:v>-2.2999999999999998</c:v>
                </c:pt>
                <c:pt idx="16">
                  <c:v>-6.5</c:v>
                </c:pt>
                <c:pt idx="17" formatCode="0.00">
                  <c:v>-3</c:v>
                </c:pt>
                <c:pt idx="19" formatCode="0.00">
                  <c:v>-5.8</c:v>
                </c:pt>
                <c:pt idx="20" formatCode="0.00">
                  <c:v>-1.9</c:v>
                </c:pt>
                <c:pt idx="22" formatCode="0.00">
                  <c:v>-3.5</c:v>
                </c:pt>
                <c:pt idx="23" formatCode="0.00">
                  <c:v>-5.2</c:v>
                </c:pt>
                <c:pt idx="24" formatCode="0.00">
                  <c:v>1.2</c:v>
                </c:pt>
                <c:pt idx="26" formatCode="0.00">
                  <c:v>-3.67</c:v>
                </c:pt>
                <c:pt idx="27" formatCode="0.00">
                  <c:v>-6.42</c:v>
                </c:pt>
                <c:pt idx="28" formatCode="0.00">
                  <c:v>-1.39</c:v>
                </c:pt>
              </c:numCache>
            </c:numRef>
          </c:val>
          <c:extLst>
            <c:ext xmlns:c16="http://schemas.microsoft.com/office/drawing/2014/chart" uri="{C3380CC4-5D6E-409C-BE32-E72D297353CC}">
              <c16:uniqueId val="{00000027-152B-4A98-978D-41A210AEF0CA}"/>
            </c:ext>
          </c:extLst>
        </c:ser>
        <c:dLbls>
          <c:dLblPos val="outEnd"/>
          <c:showLegendKey val="0"/>
          <c:showVal val="1"/>
          <c:showCatName val="0"/>
          <c:showSerName val="0"/>
          <c:showPercent val="0"/>
          <c:showBubbleSize val="0"/>
        </c:dLbls>
        <c:gapWidth val="15"/>
        <c:overlap val="90"/>
        <c:axId val="177120384"/>
        <c:axId val="177740032"/>
      </c:barChart>
      <c:catAx>
        <c:axId val="177120384"/>
        <c:scaling>
          <c:orientation val="minMax"/>
        </c:scaling>
        <c:delete val="0"/>
        <c:axPos val="b"/>
        <c:numFmt formatCode="General" sourceLinked="0"/>
        <c:majorTickMark val="none"/>
        <c:minorTickMark val="none"/>
        <c:tickLblPos val="none"/>
        <c:spPr>
          <a:ln w="19050">
            <a:solidFill>
              <a:srgbClr val="001965"/>
            </a:solidFill>
          </a:ln>
        </c:spPr>
        <c:crossAx val="177740032"/>
        <c:crossesAt val="0"/>
        <c:auto val="1"/>
        <c:lblAlgn val="ctr"/>
        <c:lblOffset val="100"/>
        <c:noMultiLvlLbl val="0"/>
      </c:catAx>
      <c:valAx>
        <c:axId val="177740032"/>
        <c:scaling>
          <c:orientation val="minMax"/>
        </c:scaling>
        <c:delete val="0"/>
        <c:axPos val="l"/>
        <c:title>
          <c:tx>
            <c:rich>
              <a:bodyPr/>
              <a:lstStyle/>
              <a:p>
                <a:pPr>
                  <a:defRPr lang="en-GB" sz="800" b="0"/>
                </a:pPr>
                <a:r>
                  <a:rPr lang="en-GB" sz="800" b="0"/>
                  <a:t>Change from baseline</a:t>
                </a:r>
              </a:p>
              <a:p>
                <a:pPr>
                  <a:defRPr lang="en-GB" sz="800" b="0"/>
                </a:pPr>
                <a:r>
                  <a:rPr lang="en-GB" sz="800" b="0"/>
                  <a:t>in BW (kg) </a:t>
                </a:r>
              </a:p>
            </c:rich>
          </c:tx>
          <c:layout>
            <c:manualLayout>
              <c:xMode val="edge"/>
              <c:yMode val="edge"/>
              <c:x val="4.8278433945756774E-2"/>
              <c:y val="0.27050606098835894"/>
            </c:manualLayout>
          </c:layout>
          <c:overlay val="0"/>
        </c:title>
        <c:numFmt formatCode="#,##0.0" sourceLinked="0"/>
        <c:majorTickMark val="out"/>
        <c:minorTickMark val="none"/>
        <c:tickLblPos val="nextTo"/>
        <c:spPr>
          <a:ln w="19050">
            <a:solidFill>
              <a:srgbClr val="001965"/>
            </a:solidFill>
          </a:ln>
        </c:spPr>
        <c:txPr>
          <a:bodyPr rot="0" vert="horz"/>
          <a:lstStyle/>
          <a:p>
            <a:pPr>
              <a:defRPr sz="800"/>
            </a:pPr>
            <a:endParaRPr lang="es-ES"/>
          </a:p>
        </c:txPr>
        <c:crossAx val="177120384"/>
        <c:crosses val="autoZero"/>
        <c:crossBetween val="between"/>
        <c:majorUnit val="1"/>
      </c:valAx>
      <c:spPr>
        <a:noFill/>
        <a:ln w="19050">
          <a:noFill/>
        </a:ln>
      </c:spPr>
    </c:plotArea>
    <c:plotVisOnly val="1"/>
    <c:dispBlanksAs val="gap"/>
    <c:showDLblsOverMax val="0"/>
  </c:chart>
  <c:spPr>
    <a:noFill/>
    <a:ln>
      <a:noFill/>
    </a:ln>
  </c:spPr>
  <c:txPr>
    <a:bodyPr/>
    <a:lstStyle/>
    <a:p>
      <a:pPr>
        <a:defRPr sz="1050" b="0" i="0" u="none" strike="noStrike" baseline="0">
          <a:solidFill>
            <a:srgbClr val="002060"/>
          </a:solidFill>
          <a:latin typeface="Verdana"/>
          <a:ea typeface="Verdana"/>
          <a:cs typeface="Verdana"/>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0"/>
      <c:rotY val="41"/>
      <c:rAngAx val="1"/>
    </c:view3D>
    <c:floor>
      <c:thickness val="0"/>
      <c:spPr>
        <a:noFill/>
        <a:ln w="9525">
          <a:noFill/>
        </a:ln>
      </c:spPr>
    </c:floor>
    <c:sideWall>
      <c:thickness val="0"/>
    </c:sideWall>
    <c:backWall>
      <c:thickness val="0"/>
    </c:backWall>
    <c:plotArea>
      <c:layout/>
      <c:bar3DChart>
        <c:barDir val="col"/>
        <c:grouping val="clustered"/>
        <c:varyColors val="0"/>
        <c:ser>
          <c:idx val="0"/>
          <c:order val="0"/>
          <c:spPr>
            <a:solidFill>
              <a:srgbClr val="00B0F0"/>
            </a:solidFill>
          </c:spPr>
          <c:invertIfNegative val="0"/>
          <c:dPt>
            <c:idx val="0"/>
            <c:invertIfNegative val="0"/>
            <c:bubble3D val="0"/>
            <c:spPr>
              <a:solidFill>
                <a:srgbClr val="C00000"/>
              </a:solidFill>
            </c:spPr>
            <c:extLst>
              <c:ext xmlns:c16="http://schemas.microsoft.com/office/drawing/2014/chart" uri="{C3380CC4-5D6E-409C-BE32-E72D297353CC}">
                <c16:uniqueId val="{00000001-481B-C74E-8ABC-7E22B5F7276E}"/>
              </c:ext>
            </c:extLst>
          </c:dPt>
          <c:dPt>
            <c:idx val="1"/>
            <c:invertIfNegative val="0"/>
            <c:bubble3D val="0"/>
            <c:spPr>
              <a:solidFill>
                <a:srgbClr val="7030A0"/>
              </a:solidFill>
            </c:spPr>
            <c:extLst>
              <c:ext xmlns:c16="http://schemas.microsoft.com/office/drawing/2014/chart" uri="{C3380CC4-5D6E-409C-BE32-E72D297353CC}">
                <c16:uniqueId val="{00000003-481B-C74E-8ABC-7E22B5F7276E}"/>
              </c:ext>
            </c:extLst>
          </c:dPt>
          <c:dPt>
            <c:idx val="2"/>
            <c:invertIfNegative val="0"/>
            <c:bubble3D val="0"/>
            <c:spPr>
              <a:solidFill>
                <a:srgbClr val="00B050"/>
              </a:solidFill>
            </c:spPr>
            <c:extLst>
              <c:ext xmlns:c16="http://schemas.microsoft.com/office/drawing/2014/chart" uri="{C3380CC4-5D6E-409C-BE32-E72D297353CC}">
                <c16:uniqueId val="{00000005-481B-C74E-8ABC-7E22B5F7276E}"/>
              </c:ext>
            </c:extLst>
          </c:dPt>
          <c:dLbls>
            <c:dLbl>
              <c:idx val="0"/>
              <c:layout>
                <c:manualLayout>
                  <c:x val="-6.4162579947292561E-2"/>
                  <c:y val="-4.2578616541988669E-3"/>
                </c:manualLayout>
              </c:layout>
              <c:tx>
                <c:rich>
                  <a:bodyPr/>
                  <a:lstStyle/>
                  <a:p>
                    <a:r>
                      <a:rPr lang="en-US"/>
                      <a:t>-1,21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81B-C74E-8ABC-7E22B5F7276E}"/>
                </c:ext>
              </c:extLst>
            </c:dLbl>
            <c:dLbl>
              <c:idx val="1"/>
              <c:layout>
                <c:manualLayout>
                  <c:x val="4.6348090903990391E-2"/>
                  <c:y val="3.838816126970758E-2"/>
                </c:manualLayout>
              </c:layout>
              <c:tx>
                <c:rich>
                  <a:bodyPr/>
                  <a:lstStyle/>
                  <a:p>
                    <a:r>
                      <a:rPr lang="en-US"/>
                      <a:t>-0,04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81B-C74E-8ABC-7E22B5F7276E}"/>
                </c:ext>
              </c:extLst>
            </c:dLbl>
            <c:dLbl>
              <c:idx val="2"/>
              <c:layout>
                <c:manualLayout>
                  <c:x val="-4.7871586560053442E-2"/>
                  <c:y val="7.7914945365991944E-2"/>
                </c:manualLayout>
              </c:layout>
              <c:tx>
                <c:rich>
                  <a:bodyPr wrap="square" lIns="38100" tIns="19050" rIns="38100" bIns="19050" anchor="ctr">
                    <a:noAutofit/>
                  </a:bodyPr>
                  <a:lstStyle/>
                  <a:p>
                    <a:pPr>
                      <a:defRPr sz="2000" b="1">
                        <a:solidFill>
                          <a:srgbClr val="00B050"/>
                        </a:solidFill>
                      </a:defRPr>
                    </a:pPr>
                    <a:r>
                      <a:rPr lang="en-US"/>
                      <a:t>-3,47</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9096809979049442"/>
                      <c:h val="8.2651602708213256E-2"/>
                    </c:manualLayout>
                  </c15:layout>
                  <c15:showDataLabelsRange val="0"/>
                </c:ext>
                <c:ext xmlns:c16="http://schemas.microsoft.com/office/drawing/2014/chart" uri="{C3380CC4-5D6E-409C-BE32-E72D297353CC}">
                  <c16:uniqueId val="{00000005-481B-C74E-8ABC-7E22B5F7276E}"/>
                </c:ext>
              </c:extLst>
            </c:dLbl>
            <c:spPr>
              <a:noFill/>
              <a:ln>
                <a:noFill/>
              </a:ln>
              <a:effectLst/>
            </c:spPr>
            <c:txPr>
              <a:bodyPr wrap="square" lIns="38100" tIns="19050" rIns="38100" bIns="19050" anchor="ctr">
                <a:spAutoFit/>
              </a:bodyPr>
              <a:lstStyle/>
              <a:p>
                <a:pPr>
                  <a:defRPr sz="2000" b="1">
                    <a:solidFill>
                      <a:srgbClr val="00B050"/>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Hoja1!$A$3:$A$5</c:f>
              <c:strCache>
                <c:ptCount val="3"/>
                <c:pt idx="0">
                  <c:v>IDPP4</c:v>
                </c:pt>
                <c:pt idx="1">
                  <c:v>Sulfoniurea</c:v>
                </c:pt>
                <c:pt idx="2">
                  <c:v>ISGLT2</c:v>
                </c:pt>
              </c:strCache>
            </c:strRef>
          </c:cat>
          <c:val>
            <c:numRef>
              <c:f>Hoja1!$B$3:$B$5</c:f>
              <c:numCache>
                <c:formatCode>General</c:formatCode>
                <c:ptCount val="3"/>
                <c:pt idx="0">
                  <c:v>-1.38</c:v>
                </c:pt>
                <c:pt idx="1">
                  <c:v>-0.56000000000000005</c:v>
                </c:pt>
                <c:pt idx="2">
                  <c:v>-3.1</c:v>
                </c:pt>
              </c:numCache>
            </c:numRef>
          </c:val>
          <c:extLst>
            <c:ext xmlns:c16="http://schemas.microsoft.com/office/drawing/2014/chart" uri="{C3380CC4-5D6E-409C-BE32-E72D297353CC}">
              <c16:uniqueId val="{00000006-481B-C74E-8ABC-7E22B5F7276E}"/>
            </c:ext>
          </c:extLst>
        </c:ser>
        <c:dLbls>
          <c:showLegendKey val="0"/>
          <c:showVal val="0"/>
          <c:showCatName val="0"/>
          <c:showSerName val="0"/>
          <c:showPercent val="0"/>
          <c:showBubbleSize val="0"/>
        </c:dLbls>
        <c:gapWidth val="150"/>
        <c:shape val="cone"/>
        <c:axId val="178598656"/>
        <c:axId val="178600192"/>
        <c:axId val="0"/>
      </c:bar3DChart>
      <c:catAx>
        <c:axId val="178598656"/>
        <c:scaling>
          <c:orientation val="minMax"/>
        </c:scaling>
        <c:delete val="0"/>
        <c:axPos val="b"/>
        <c:numFmt formatCode="General" sourceLinked="0"/>
        <c:majorTickMark val="out"/>
        <c:minorTickMark val="none"/>
        <c:tickLblPos val="nextTo"/>
        <c:txPr>
          <a:bodyPr rot="-5400000" vert="horz" anchor="t" anchorCtr="0"/>
          <a:lstStyle/>
          <a:p>
            <a:pPr>
              <a:defRPr sz="2000" b="0"/>
            </a:pPr>
            <a:endParaRPr lang="es-ES"/>
          </a:p>
        </c:txPr>
        <c:crossAx val="178600192"/>
        <c:crosses val="autoZero"/>
        <c:auto val="1"/>
        <c:lblAlgn val="ctr"/>
        <c:lblOffset val="100"/>
        <c:noMultiLvlLbl val="0"/>
      </c:catAx>
      <c:valAx>
        <c:axId val="178600192"/>
        <c:scaling>
          <c:orientation val="minMax"/>
        </c:scaling>
        <c:delete val="1"/>
        <c:axPos val="l"/>
        <c:numFmt formatCode="General" sourceLinked="1"/>
        <c:majorTickMark val="out"/>
        <c:minorTickMark val="none"/>
        <c:tickLblPos val="nextTo"/>
        <c:crossAx val="178598656"/>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Full1!$L$8</c:f>
              <c:strCache>
                <c:ptCount val="1"/>
                <c:pt idx="0">
                  <c:v>Cost dia (€) </c:v>
                </c:pt>
              </c:strCache>
            </c:strRef>
          </c:tx>
          <c:invertIfNegative val="0"/>
          <c:dPt>
            <c:idx val="1"/>
            <c:invertIfNegative val="0"/>
            <c:bubble3D val="0"/>
            <c:spPr>
              <a:solidFill>
                <a:srgbClr val="FF0000"/>
              </a:solidFill>
            </c:spPr>
            <c:extLst>
              <c:ext xmlns:c16="http://schemas.microsoft.com/office/drawing/2014/chart" uri="{C3380CC4-5D6E-409C-BE32-E72D297353CC}">
                <c16:uniqueId val="{00000001-CE94-944E-9A45-173CBB8A3B4F}"/>
              </c:ext>
            </c:extLst>
          </c:dPt>
          <c:dPt>
            <c:idx val="2"/>
            <c:invertIfNegative val="0"/>
            <c:bubble3D val="0"/>
            <c:spPr>
              <a:solidFill>
                <a:srgbClr val="92D050"/>
              </a:solidFill>
            </c:spPr>
            <c:extLst>
              <c:ext xmlns:c16="http://schemas.microsoft.com/office/drawing/2014/chart" uri="{C3380CC4-5D6E-409C-BE32-E72D297353CC}">
                <c16:uniqueId val="{00000003-CE94-944E-9A45-173CBB8A3B4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Full1!$M$7:$O$7</c:f>
              <c:strCache>
                <c:ptCount val="3"/>
                <c:pt idx="0">
                  <c:v>Degludec 40 UI/d</c:v>
                </c:pt>
                <c:pt idx="1">
                  <c:v>Glargina 40 UI/d</c:v>
                </c:pt>
                <c:pt idx="2">
                  <c:v>NPH 40 UI/d</c:v>
                </c:pt>
              </c:strCache>
            </c:strRef>
          </c:cat>
          <c:val>
            <c:numRef>
              <c:f>Full1!$M$8:$O$8</c:f>
              <c:numCache>
                <c:formatCode>#,##0.00\ "€"</c:formatCode>
                <c:ptCount val="3"/>
                <c:pt idx="0">
                  <c:v>2.93</c:v>
                </c:pt>
                <c:pt idx="1">
                  <c:v>1.54</c:v>
                </c:pt>
                <c:pt idx="2">
                  <c:v>1.01</c:v>
                </c:pt>
              </c:numCache>
            </c:numRef>
          </c:val>
          <c:extLst>
            <c:ext xmlns:c16="http://schemas.microsoft.com/office/drawing/2014/chart" uri="{C3380CC4-5D6E-409C-BE32-E72D297353CC}">
              <c16:uniqueId val="{00000004-CE94-944E-9A45-173CBB8A3B4F}"/>
            </c:ext>
          </c:extLst>
        </c:ser>
        <c:dLbls>
          <c:showLegendKey val="0"/>
          <c:showVal val="0"/>
          <c:showCatName val="0"/>
          <c:showSerName val="0"/>
          <c:showPercent val="0"/>
          <c:showBubbleSize val="0"/>
        </c:dLbls>
        <c:gapWidth val="150"/>
        <c:axId val="37436800"/>
        <c:axId val="37438592"/>
      </c:barChart>
      <c:catAx>
        <c:axId val="37436800"/>
        <c:scaling>
          <c:orientation val="minMax"/>
        </c:scaling>
        <c:delete val="0"/>
        <c:axPos val="b"/>
        <c:numFmt formatCode="General" sourceLinked="0"/>
        <c:majorTickMark val="out"/>
        <c:minorTickMark val="none"/>
        <c:tickLblPos val="nextTo"/>
        <c:crossAx val="37438592"/>
        <c:crosses val="autoZero"/>
        <c:auto val="1"/>
        <c:lblAlgn val="ctr"/>
        <c:lblOffset val="100"/>
        <c:noMultiLvlLbl val="0"/>
      </c:catAx>
      <c:valAx>
        <c:axId val="37438592"/>
        <c:scaling>
          <c:orientation val="minMax"/>
        </c:scaling>
        <c:delete val="0"/>
        <c:axPos val="l"/>
        <c:majorGridlines/>
        <c:numFmt formatCode="#,##0.00\ &quot;€&quot;" sourceLinked="1"/>
        <c:majorTickMark val="out"/>
        <c:minorTickMark val="none"/>
        <c:tickLblPos val="nextTo"/>
        <c:crossAx val="37436800"/>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ca-ES"/>
              <a:t>Cost tractament anual</a:t>
            </a:r>
          </a:p>
        </c:rich>
      </c:tx>
      <c:overlay val="0"/>
    </c:title>
    <c:autoTitleDeleted val="0"/>
    <c:plotArea>
      <c:layout/>
      <c:barChart>
        <c:barDir val="col"/>
        <c:grouping val="clustered"/>
        <c:varyColors val="0"/>
        <c:ser>
          <c:idx val="0"/>
          <c:order val="0"/>
          <c:tx>
            <c:strRef>
              <c:f>Full1!$L$11</c:f>
              <c:strCache>
                <c:ptCount val="1"/>
                <c:pt idx="0">
                  <c:v>Cost tractament </c:v>
                </c:pt>
              </c:strCache>
            </c:strRef>
          </c:tx>
          <c:invertIfNegative val="0"/>
          <c:dPt>
            <c:idx val="1"/>
            <c:invertIfNegative val="0"/>
            <c:bubble3D val="0"/>
            <c:spPr>
              <a:solidFill>
                <a:srgbClr val="FF0000"/>
              </a:solidFill>
            </c:spPr>
            <c:extLst>
              <c:ext xmlns:c16="http://schemas.microsoft.com/office/drawing/2014/chart" uri="{C3380CC4-5D6E-409C-BE32-E72D297353CC}">
                <c16:uniqueId val="{00000001-5755-BD49-8870-2CF513F898CD}"/>
              </c:ext>
            </c:extLst>
          </c:dPt>
          <c:dPt>
            <c:idx val="2"/>
            <c:invertIfNegative val="0"/>
            <c:bubble3D val="0"/>
            <c:spPr>
              <a:solidFill>
                <a:srgbClr val="92D050"/>
              </a:solidFill>
            </c:spPr>
            <c:extLst>
              <c:ext xmlns:c16="http://schemas.microsoft.com/office/drawing/2014/chart" uri="{C3380CC4-5D6E-409C-BE32-E72D297353CC}">
                <c16:uniqueId val="{00000003-5755-BD49-8870-2CF513F898C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Full1!$M$10:$O$10</c:f>
              <c:strCache>
                <c:ptCount val="3"/>
                <c:pt idx="0">
                  <c:v>Degludec 40 UI/d</c:v>
                </c:pt>
                <c:pt idx="1">
                  <c:v>Glargina 40 UI/d</c:v>
                </c:pt>
                <c:pt idx="2">
                  <c:v>NPH 40 UI/d</c:v>
                </c:pt>
              </c:strCache>
            </c:strRef>
          </c:cat>
          <c:val>
            <c:numRef>
              <c:f>Full1!$M$11:$O$11</c:f>
              <c:numCache>
                <c:formatCode>"€"#,##0.00_);[Red]\("€"#,##0.00\)</c:formatCode>
                <c:ptCount val="3"/>
                <c:pt idx="0">
                  <c:v>1071.25</c:v>
                </c:pt>
                <c:pt idx="1">
                  <c:v>561.61</c:v>
                </c:pt>
                <c:pt idx="2">
                  <c:v>370.11</c:v>
                </c:pt>
              </c:numCache>
            </c:numRef>
          </c:val>
          <c:extLst>
            <c:ext xmlns:c16="http://schemas.microsoft.com/office/drawing/2014/chart" uri="{C3380CC4-5D6E-409C-BE32-E72D297353CC}">
              <c16:uniqueId val="{00000004-5755-BD49-8870-2CF513F898CD}"/>
            </c:ext>
          </c:extLst>
        </c:ser>
        <c:dLbls>
          <c:showLegendKey val="0"/>
          <c:showVal val="0"/>
          <c:showCatName val="0"/>
          <c:showSerName val="0"/>
          <c:showPercent val="0"/>
          <c:showBubbleSize val="0"/>
        </c:dLbls>
        <c:gapWidth val="150"/>
        <c:axId val="37473280"/>
        <c:axId val="37475072"/>
      </c:barChart>
      <c:catAx>
        <c:axId val="37473280"/>
        <c:scaling>
          <c:orientation val="minMax"/>
        </c:scaling>
        <c:delete val="0"/>
        <c:axPos val="b"/>
        <c:numFmt formatCode="General" sourceLinked="0"/>
        <c:majorTickMark val="out"/>
        <c:minorTickMark val="none"/>
        <c:tickLblPos val="nextTo"/>
        <c:crossAx val="37475072"/>
        <c:crosses val="autoZero"/>
        <c:auto val="1"/>
        <c:lblAlgn val="ctr"/>
        <c:lblOffset val="100"/>
        <c:noMultiLvlLbl val="0"/>
      </c:catAx>
      <c:valAx>
        <c:axId val="37475072"/>
        <c:scaling>
          <c:orientation val="minMax"/>
        </c:scaling>
        <c:delete val="0"/>
        <c:axPos val="l"/>
        <c:majorGridlines/>
        <c:numFmt formatCode="&quot;€&quot;#,##0_);[Red]\(&quot;€&quot;#,##0\)" sourceLinked="0"/>
        <c:majorTickMark val="out"/>
        <c:minorTickMark val="none"/>
        <c:tickLblPos val="nextTo"/>
        <c:crossAx val="37473280"/>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0"/>
      <c:rotY val="41"/>
      <c:depthPercent val="10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spPr>
            <a:solidFill>
              <a:srgbClr val="0070C0"/>
            </a:solidFill>
          </c:spPr>
          <c:invertIfNegative val="0"/>
          <c:dPt>
            <c:idx val="0"/>
            <c:invertIfNegative val="0"/>
            <c:bubble3D val="0"/>
            <c:spPr>
              <a:solidFill>
                <a:srgbClr val="C4C4E5"/>
              </a:solidFill>
            </c:spPr>
            <c:extLst>
              <c:ext xmlns:c16="http://schemas.microsoft.com/office/drawing/2014/chart" uri="{C3380CC4-5D6E-409C-BE32-E72D297353CC}">
                <c16:uniqueId val="{00000000-83DD-174A-961A-BF3542FD14FB}"/>
              </c:ext>
            </c:extLst>
          </c:dPt>
          <c:dPt>
            <c:idx val="1"/>
            <c:invertIfNegative val="0"/>
            <c:bubble3D val="0"/>
            <c:spPr>
              <a:solidFill>
                <a:srgbClr val="FF0000"/>
              </a:solidFill>
            </c:spPr>
            <c:extLst>
              <c:ext xmlns:c16="http://schemas.microsoft.com/office/drawing/2014/chart" uri="{C3380CC4-5D6E-409C-BE32-E72D297353CC}">
                <c16:uniqueId val="{00000001-83DD-174A-961A-BF3542FD14FB}"/>
              </c:ext>
            </c:extLst>
          </c:dPt>
          <c:dPt>
            <c:idx val="2"/>
            <c:invertIfNegative val="0"/>
            <c:bubble3D val="0"/>
            <c:spPr>
              <a:solidFill>
                <a:schemeClr val="accent6">
                  <a:lumMod val="75000"/>
                </a:schemeClr>
              </a:solidFill>
            </c:spPr>
            <c:extLst>
              <c:ext xmlns:c16="http://schemas.microsoft.com/office/drawing/2014/chart" uri="{C3380CC4-5D6E-409C-BE32-E72D297353CC}">
                <c16:uniqueId val="{00000002-83DD-174A-961A-BF3542FD14FB}"/>
              </c:ext>
            </c:extLst>
          </c:dPt>
          <c:dPt>
            <c:idx val="3"/>
            <c:invertIfNegative val="0"/>
            <c:bubble3D val="0"/>
            <c:spPr>
              <a:solidFill>
                <a:schemeClr val="accent2">
                  <a:lumMod val="75000"/>
                </a:schemeClr>
              </a:solidFill>
            </c:spPr>
            <c:extLst>
              <c:ext xmlns:c16="http://schemas.microsoft.com/office/drawing/2014/chart" uri="{C3380CC4-5D6E-409C-BE32-E72D297353CC}">
                <c16:uniqueId val="{00000007-73D7-8849-8CF2-D6CE5240EE38}"/>
              </c:ext>
            </c:extLst>
          </c:dPt>
          <c:dPt>
            <c:idx val="4"/>
            <c:invertIfNegative val="0"/>
            <c:bubble3D val="0"/>
            <c:spPr>
              <a:solidFill>
                <a:srgbClr val="7030A0"/>
              </a:solidFill>
            </c:spPr>
            <c:extLst>
              <c:ext xmlns:c16="http://schemas.microsoft.com/office/drawing/2014/chart" uri="{C3380CC4-5D6E-409C-BE32-E72D297353CC}">
                <c16:uniqueId val="{0000000A-73D7-8849-8CF2-D6CE5240EE38}"/>
              </c:ext>
            </c:extLst>
          </c:dPt>
          <c:dPt>
            <c:idx val="5"/>
            <c:invertIfNegative val="0"/>
            <c:bubble3D val="0"/>
            <c:extLst>
              <c:ext xmlns:c16="http://schemas.microsoft.com/office/drawing/2014/chart" uri="{C3380CC4-5D6E-409C-BE32-E72D297353CC}">
                <c16:uniqueId val="{00000009-73D7-8849-8CF2-D6CE5240EE38}"/>
              </c:ext>
            </c:extLst>
          </c:dPt>
          <c:dPt>
            <c:idx val="6"/>
            <c:invertIfNegative val="0"/>
            <c:bubble3D val="0"/>
            <c:spPr>
              <a:solidFill>
                <a:srgbClr val="FFC000"/>
              </a:solidFill>
            </c:spPr>
            <c:extLst>
              <c:ext xmlns:c16="http://schemas.microsoft.com/office/drawing/2014/chart" uri="{C3380CC4-5D6E-409C-BE32-E72D297353CC}">
                <c16:uniqueId val="{0000000C-CC37-794E-8472-54452A9E1340}"/>
              </c:ext>
            </c:extLst>
          </c:dPt>
          <c:dLbls>
            <c:dLbl>
              <c:idx val="0"/>
              <c:layout>
                <c:manualLayout>
                  <c:x val="-1.9013666784142184E-2"/>
                  <c:y val="1.0162918790276568E-2"/>
                </c:manualLayout>
              </c:layout>
              <c:tx>
                <c:rich>
                  <a:bodyPr/>
                  <a:lstStyle/>
                  <a:p>
                    <a:r>
                      <a:rPr lang="en-US"/>
                      <a:t>-0.78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3DD-174A-961A-BF3542FD14FB}"/>
                </c:ext>
              </c:extLst>
            </c:dLbl>
            <c:dLbl>
              <c:idx val="1"/>
              <c:layout>
                <c:manualLayout>
                  <c:x val="-3.092550445353973E-2"/>
                  <c:y val="0.10157960470259696"/>
                </c:manualLayout>
              </c:layout>
              <c:tx>
                <c:rich>
                  <a:bodyPr/>
                  <a:lstStyle/>
                  <a:p>
                    <a:pPr>
                      <a:defRPr sz="2400" b="1" i="0" u="none" strike="noStrike" baseline="0">
                        <a:solidFill>
                          <a:srgbClr val="339966"/>
                        </a:solidFill>
                        <a:latin typeface="Calibri"/>
                        <a:ea typeface="Calibri"/>
                        <a:cs typeface="Calibri"/>
                      </a:defRPr>
                    </a:pPr>
                    <a:r>
                      <a:rPr lang="en-US"/>
                      <a:t>-0.81</a:t>
                    </a:r>
                  </a:p>
                </c:rich>
              </c:tx>
              <c:numFmt formatCode="#,##0.00" sourceLinked="0"/>
              <c:spPr>
                <a:noFill/>
                <a:ln w="12179">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3DD-174A-961A-BF3542FD14FB}"/>
                </c:ext>
              </c:extLst>
            </c:dLbl>
            <c:dLbl>
              <c:idx val="2"/>
              <c:layout>
                <c:manualLayout>
                  <c:x val="-3.2324431244335164E-2"/>
                  <c:y val="4.3518865990656894E-2"/>
                </c:manualLayout>
              </c:layout>
              <c:tx>
                <c:rich>
                  <a:bodyPr/>
                  <a:lstStyle/>
                  <a:p>
                    <a:pPr>
                      <a:defRPr sz="2400" b="1" i="0" u="none" strike="noStrike" baseline="0">
                        <a:solidFill>
                          <a:srgbClr val="339966"/>
                        </a:solidFill>
                        <a:latin typeface="Calibri"/>
                        <a:ea typeface="Calibri"/>
                        <a:cs typeface="Calibri"/>
                      </a:defRPr>
                    </a:pPr>
                    <a:r>
                      <a:rPr lang="en-US"/>
                      <a:t>-0.69</a:t>
                    </a:r>
                  </a:p>
                </c:rich>
              </c:tx>
              <c:numFmt formatCode="#,##0.00" sourceLinked="0"/>
              <c:spPr>
                <a:noFill/>
                <a:ln w="12179">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3DD-174A-961A-BF3542FD14FB}"/>
                </c:ext>
              </c:extLst>
            </c:dLbl>
            <c:dLbl>
              <c:idx val="3"/>
              <c:layout>
                <c:manualLayout>
                  <c:x val="-3.422460021145593E-2"/>
                  <c:y val="8.995147688029545E-2"/>
                </c:manualLayout>
              </c:layout>
              <c:tx>
                <c:rich>
                  <a:bodyPr/>
                  <a:lstStyle/>
                  <a:p>
                    <a:r>
                      <a:rPr lang="en-US"/>
                      <a:t>-0.74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3D7-8849-8CF2-D6CE5240EE38}"/>
                </c:ext>
              </c:extLst>
            </c:dLbl>
            <c:dLbl>
              <c:idx val="4"/>
              <c:layout>
                <c:manualLayout>
                  <c:x val="-3.6125966889870215E-2"/>
                  <c:y val="7.1609423269747022E-2"/>
                </c:manualLayout>
              </c:layout>
              <c:tx>
                <c:rich>
                  <a:bodyPr/>
                  <a:lstStyle/>
                  <a:p>
                    <a:r>
                      <a:rPr lang="en-US"/>
                      <a:t>-0.85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3D7-8849-8CF2-D6CE5240EE38}"/>
                </c:ext>
              </c:extLst>
            </c:dLbl>
            <c:dLbl>
              <c:idx val="5"/>
              <c:layout>
                <c:manualLayout>
                  <c:x val="-1.9013666784142184E-2"/>
                  <c:y val="2.6027555159109858E-2"/>
                </c:manualLayout>
              </c:layout>
              <c:tx>
                <c:rich>
                  <a:bodyPr/>
                  <a:lstStyle/>
                  <a:p>
                    <a:r>
                      <a:rPr lang="en-US"/>
                      <a:t>-0.76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3D7-8849-8CF2-D6CE5240EE38}"/>
                </c:ext>
              </c:extLst>
            </c:dLbl>
            <c:dLbl>
              <c:idx val="6"/>
              <c:layout>
                <c:manualLayout>
                  <c:x val="-2.4717766819384836E-2"/>
                  <c:y val="3.588772291065382E-2"/>
                </c:manualLayout>
              </c:layout>
              <c:tx>
                <c:rich>
                  <a:bodyPr/>
                  <a:lstStyle/>
                  <a:p>
                    <a:r>
                      <a:rPr lang="en-US"/>
                      <a:t>-0.84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CC37-794E-8472-54452A9E1340}"/>
                </c:ext>
              </c:extLst>
            </c:dLbl>
            <c:numFmt formatCode="#,##0.00" sourceLinked="0"/>
            <c:spPr>
              <a:noFill/>
              <a:ln w="12179">
                <a:noFill/>
              </a:ln>
            </c:spPr>
            <c:txPr>
              <a:bodyPr wrap="square" lIns="38100" tIns="19050" rIns="38100" bIns="19050" anchor="ctr">
                <a:spAutoFit/>
              </a:bodyPr>
              <a:lstStyle/>
              <a:p>
                <a:pPr>
                  <a:defRPr sz="2400" b="1" i="0" u="none" strike="noStrike" baseline="0">
                    <a:solidFill>
                      <a:srgbClr val="339966"/>
                    </a:solidFill>
                    <a:latin typeface="Calibri"/>
                    <a:ea typeface="Calibri"/>
                    <a:cs typeface="Calibri"/>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Overall</c:v>
                </c:pt>
                <c:pt idx="1">
                  <c:v>Insulin</c:v>
                </c:pt>
                <c:pt idx="2">
                  <c:v>DPP4i</c:v>
                </c:pt>
                <c:pt idx="3">
                  <c:v>SU/Glinide</c:v>
                </c:pt>
                <c:pt idx="4">
                  <c:v>GLP1ra</c:v>
                </c:pt>
                <c:pt idx="5">
                  <c:v>Pioglitazone</c:v>
                </c:pt>
                <c:pt idx="6">
                  <c:v>Metformin</c:v>
                </c:pt>
              </c:strCache>
            </c:strRef>
          </c:cat>
          <c:val>
            <c:numRef>
              <c:f>Hoja1!$B$2:$B$8</c:f>
              <c:numCache>
                <c:formatCode>General</c:formatCode>
                <c:ptCount val="7"/>
                <c:pt idx="0" formatCode="0.00">
                  <c:v>-0.78</c:v>
                </c:pt>
                <c:pt idx="1">
                  <c:v>-0.81</c:v>
                </c:pt>
                <c:pt idx="2">
                  <c:v>-0.69</c:v>
                </c:pt>
                <c:pt idx="3">
                  <c:v>-0.74</c:v>
                </c:pt>
                <c:pt idx="4">
                  <c:v>-0.85</c:v>
                </c:pt>
                <c:pt idx="5">
                  <c:v>-0.76</c:v>
                </c:pt>
                <c:pt idx="6">
                  <c:v>-0.84</c:v>
                </c:pt>
              </c:numCache>
            </c:numRef>
          </c:val>
          <c:extLst>
            <c:ext xmlns:c16="http://schemas.microsoft.com/office/drawing/2014/chart" uri="{C3380CC4-5D6E-409C-BE32-E72D297353CC}">
              <c16:uniqueId val="{00000003-83DD-174A-961A-BF3542FD14FB}"/>
            </c:ext>
          </c:extLst>
        </c:ser>
        <c:dLbls>
          <c:showLegendKey val="0"/>
          <c:showVal val="0"/>
          <c:showCatName val="0"/>
          <c:showSerName val="0"/>
          <c:showPercent val="0"/>
          <c:showBubbleSize val="0"/>
        </c:dLbls>
        <c:gapWidth val="150"/>
        <c:shape val="cone"/>
        <c:axId val="181856512"/>
        <c:axId val="182124544"/>
        <c:axId val="0"/>
      </c:bar3DChart>
      <c:catAx>
        <c:axId val="181856512"/>
        <c:scaling>
          <c:orientation val="minMax"/>
        </c:scaling>
        <c:delete val="0"/>
        <c:axPos val="b"/>
        <c:numFmt formatCode="General" sourceLinked="0"/>
        <c:majorTickMark val="out"/>
        <c:minorTickMark val="none"/>
        <c:tickLblPos val="nextTo"/>
        <c:txPr>
          <a:bodyPr rot="-5400000" vert="horz"/>
          <a:lstStyle/>
          <a:p>
            <a:pPr>
              <a:defRPr sz="2000" b="0" i="0" u="none" strike="noStrike" baseline="0">
                <a:solidFill>
                  <a:srgbClr val="000000"/>
                </a:solidFill>
                <a:latin typeface="Calibri"/>
                <a:ea typeface="Calibri"/>
                <a:cs typeface="Calibri"/>
              </a:defRPr>
            </a:pPr>
            <a:endParaRPr lang="es-ES"/>
          </a:p>
        </c:txPr>
        <c:crossAx val="182124544"/>
        <c:crosses val="autoZero"/>
        <c:auto val="1"/>
        <c:lblAlgn val="ctr"/>
        <c:lblOffset val="100"/>
        <c:noMultiLvlLbl val="0"/>
      </c:catAx>
      <c:valAx>
        <c:axId val="182124544"/>
        <c:scaling>
          <c:orientation val="minMax"/>
        </c:scaling>
        <c:delete val="0"/>
        <c:axPos val="l"/>
        <c:numFmt formatCode="0.00"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s-ES"/>
          </a:p>
        </c:txPr>
        <c:crossAx val="181856512"/>
        <c:crosses val="autoZero"/>
        <c:crossBetween val="between"/>
      </c:valAx>
      <c:spPr>
        <a:noFill/>
        <a:ln w="12179">
          <a:noFill/>
        </a:ln>
      </c:spPr>
    </c:plotArea>
    <c:plotVisOnly val="1"/>
    <c:dispBlanksAs val="gap"/>
    <c:showDLblsOverMax val="0"/>
  </c:chart>
  <c:txPr>
    <a:bodyPr/>
    <a:lstStyle/>
    <a:p>
      <a:pPr>
        <a:defRPr sz="863" b="0" i="0" u="none" strike="noStrike" baseline="0">
          <a:solidFill>
            <a:srgbClr val="000000"/>
          </a:solidFill>
          <a:latin typeface="Calibri"/>
          <a:ea typeface="Calibri"/>
          <a:cs typeface="Calibri"/>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013BEA-B346-4448-BF57-180035FE3BF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s-ES"/>
        </a:p>
      </dgm:t>
    </dgm:pt>
    <dgm:pt modelId="{44261103-B697-410B-B823-E7C0F97AD761}">
      <dgm:prSet phldrT="[Texto]" custT="1"/>
      <dgm:spPr>
        <a:solidFill>
          <a:schemeClr val="bg2">
            <a:lumMod val="50000"/>
          </a:schemeClr>
        </a:solidFill>
      </dgm:spPr>
      <dgm:t>
        <a:bodyPr/>
        <a:lstStyle/>
        <a:p>
          <a:r>
            <a:rPr lang="es-ES" sz="2000" b="1" err="1"/>
            <a:t>Eficàcia</a:t>
          </a:r>
          <a:r>
            <a:rPr lang="es-ES" sz="2000" b="1"/>
            <a:t> </a:t>
          </a:r>
        </a:p>
      </dgm:t>
    </dgm:pt>
    <dgm:pt modelId="{E4CA14C4-FBCC-4B7F-8B8D-B820AE66CFE1}" type="parTrans" cxnId="{C4114F4D-B917-4762-8015-CAC8535318E5}">
      <dgm:prSet/>
      <dgm:spPr/>
      <dgm:t>
        <a:bodyPr/>
        <a:lstStyle/>
        <a:p>
          <a:endParaRPr lang="es-ES" sz="2000" b="1"/>
        </a:p>
      </dgm:t>
    </dgm:pt>
    <dgm:pt modelId="{903252EA-A06F-48C4-997C-CA8644C28888}" type="sibTrans" cxnId="{C4114F4D-B917-4762-8015-CAC8535318E5}">
      <dgm:prSet/>
      <dgm:spPr/>
      <dgm:t>
        <a:bodyPr/>
        <a:lstStyle/>
        <a:p>
          <a:endParaRPr lang="es-ES" sz="2000" b="1"/>
        </a:p>
      </dgm:t>
    </dgm:pt>
    <dgm:pt modelId="{B260C07A-ACB7-4F70-8992-994EDCF3D865}">
      <dgm:prSet phldrT="[Texto]" custT="1"/>
      <dgm:spPr>
        <a:solidFill>
          <a:schemeClr val="tx1">
            <a:lumMod val="75000"/>
            <a:lumOff val="25000"/>
          </a:schemeClr>
        </a:solidFill>
      </dgm:spPr>
      <dgm:t>
        <a:bodyPr/>
        <a:lstStyle/>
        <a:p>
          <a:r>
            <a:rPr lang="es-ES" sz="2000" b="1" err="1"/>
            <a:t>Seguretat</a:t>
          </a:r>
          <a:endParaRPr lang="es-ES" sz="2000" b="1"/>
        </a:p>
        <a:p>
          <a:r>
            <a:rPr lang="es-ES" sz="2000" b="1" spc="-80" baseline="0" err="1"/>
            <a:t>Experiència</a:t>
          </a:r>
          <a:endParaRPr lang="es-ES" sz="2000" b="1" spc="-80" baseline="0"/>
        </a:p>
      </dgm:t>
    </dgm:pt>
    <dgm:pt modelId="{8D005852-84A0-4B41-AFD2-96E746A6F1B9}" type="parTrans" cxnId="{5C370F36-6914-4BD5-A663-E753354B2B4F}">
      <dgm:prSet/>
      <dgm:spPr/>
      <dgm:t>
        <a:bodyPr/>
        <a:lstStyle/>
        <a:p>
          <a:endParaRPr lang="es-ES" sz="2000" b="1"/>
        </a:p>
      </dgm:t>
    </dgm:pt>
    <dgm:pt modelId="{9AF53FB0-71C4-40E6-9BD9-F44906410D61}" type="sibTrans" cxnId="{5C370F36-6914-4BD5-A663-E753354B2B4F}">
      <dgm:prSet/>
      <dgm:spPr/>
      <dgm:t>
        <a:bodyPr/>
        <a:lstStyle/>
        <a:p>
          <a:endParaRPr lang="es-ES" sz="2000" b="1"/>
        </a:p>
      </dgm:t>
    </dgm:pt>
    <dgm:pt modelId="{45F6FDD0-7F17-45DA-B066-9A3240A21194}">
      <dgm:prSet phldrT="[Texto]" custT="1"/>
      <dgm:spPr>
        <a:solidFill>
          <a:schemeClr val="tx2">
            <a:lumMod val="60000"/>
            <a:lumOff val="40000"/>
          </a:schemeClr>
        </a:solidFill>
      </dgm:spPr>
      <dgm:t>
        <a:bodyPr/>
        <a:lstStyle/>
        <a:p>
          <a:r>
            <a:rPr lang="es-ES" sz="2000" b="1" err="1"/>
            <a:t>Adeqüació</a:t>
          </a:r>
          <a:endParaRPr lang="es-ES" sz="2000" b="1"/>
        </a:p>
      </dgm:t>
    </dgm:pt>
    <dgm:pt modelId="{0F6B2B89-46D1-43B0-9EB0-BFAD1FCEEE65}" type="parTrans" cxnId="{C83670AC-CE4A-4FDE-9E2A-E171503F37FC}">
      <dgm:prSet/>
      <dgm:spPr/>
      <dgm:t>
        <a:bodyPr/>
        <a:lstStyle/>
        <a:p>
          <a:endParaRPr lang="es-ES" sz="2000" b="1"/>
        </a:p>
      </dgm:t>
    </dgm:pt>
    <dgm:pt modelId="{F2A4C0FE-9BDF-4366-B535-2F5C5DE7823A}" type="sibTrans" cxnId="{C83670AC-CE4A-4FDE-9E2A-E171503F37FC}">
      <dgm:prSet/>
      <dgm:spPr/>
      <dgm:t>
        <a:bodyPr/>
        <a:lstStyle/>
        <a:p>
          <a:endParaRPr lang="es-ES" sz="2000" b="1"/>
        </a:p>
      </dgm:t>
    </dgm:pt>
    <dgm:pt modelId="{4DA57371-9068-4996-87D2-884CBBA6E7F0}">
      <dgm:prSet phldrT="[Texto]" custT="1"/>
      <dgm:spPr>
        <a:solidFill>
          <a:schemeClr val="accent2">
            <a:lumMod val="60000"/>
            <a:lumOff val="40000"/>
          </a:schemeClr>
        </a:solidFill>
      </dgm:spPr>
      <dgm:t>
        <a:bodyPr/>
        <a:lstStyle/>
        <a:p>
          <a:r>
            <a:rPr lang="es-ES" sz="2000" b="1"/>
            <a:t>Pauta</a:t>
          </a:r>
        </a:p>
      </dgm:t>
    </dgm:pt>
    <dgm:pt modelId="{D8FC4CB3-504A-4863-AD93-4FA649AD564B}" type="parTrans" cxnId="{1AA77C57-4D46-40F3-80FE-D6132A83E9D1}">
      <dgm:prSet/>
      <dgm:spPr/>
      <dgm:t>
        <a:bodyPr/>
        <a:lstStyle/>
        <a:p>
          <a:endParaRPr lang="es-ES" sz="2000" b="1"/>
        </a:p>
      </dgm:t>
    </dgm:pt>
    <dgm:pt modelId="{976D005B-B6EC-4E45-8D68-F08148F3515A}" type="sibTrans" cxnId="{1AA77C57-4D46-40F3-80FE-D6132A83E9D1}">
      <dgm:prSet/>
      <dgm:spPr/>
      <dgm:t>
        <a:bodyPr/>
        <a:lstStyle/>
        <a:p>
          <a:endParaRPr lang="es-ES" sz="2000" b="1"/>
        </a:p>
      </dgm:t>
    </dgm:pt>
    <dgm:pt modelId="{3F488FCE-814E-409F-A7E6-F76280950FE6}" type="pres">
      <dgm:prSet presAssocID="{DB013BEA-B346-4448-BF57-180035FE3BFA}" presName="matrix" presStyleCnt="0">
        <dgm:presLayoutVars>
          <dgm:chMax val="1"/>
          <dgm:dir/>
          <dgm:resizeHandles val="exact"/>
        </dgm:presLayoutVars>
      </dgm:prSet>
      <dgm:spPr/>
    </dgm:pt>
    <dgm:pt modelId="{0F3032D1-33A2-42A9-A45F-6CB02C1FF0D0}" type="pres">
      <dgm:prSet presAssocID="{DB013BEA-B346-4448-BF57-180035FE3BFA}" presName="axisShape" presStyleLbl="bgShp" presStyleIdx="0" presStyleCnt="1"/>
      <dgm:spPr/>
    </dgm:pt>
    <dgm:pt modelId="{3B6F27AA-BE3B-431D-8472-514DAF43F9F6}" type="pres">
      <dgm:prSet presAssocID="{DB013BEA-B346-4448-BF57-180035FE3BFA}" presName="rect1" presStyleLbl="node1" presStyleIdx="0" presStyleCnt="4">
        <dgm:presLayoutVars>
          <dgm:chMax val="0"/>
          <dgm:chPref val="0"/>
          <dgm:bulletEnabled val="1"/>
        </dgm:presLayoutVars>
      </dgm:prSet>
      <dgm:spPr/>
    </dgm:pt>
    <dgm:pt modelId="{47A5597F-7F9E-49D0-A889-61ACFF7CEFEB}" type="pres">
      <dgm:prSet presAssocID="{DB013BEA-B346-4448-BF57-180035FE3BFA}" presName="rect2" presStyleLbl="node1" presStyleIdx="1" presStyleCnt="4">
        <dgm:presLayoutVars>
          <dgm:chMax val="0"/>
          <dgm:chPref val="0"/>
          <dgm:bulletEnabled val="1"/>
        </dgm:presLayoutVars>
      </dgm:prSet>
      <dgm:spPr/>
    </dgm:pt>
    <dgm:pt modelId="{D8FE8BD6-3492-4B14-ABFC-E10741935C6E}" type="pres">
      <dgm:prSet presAssocID="{DB013BEA-B346-4448-BF57-180035FE3BFA}" presName="rect3" presStyleLbl="node1" presStyleIdx="2" presStyleCnt="4">
        <dgm:presLayoutVars>
          <dgm:chMax val="0"/>
          <dgm:chPref val="0"/>
          <dgm:bulletEnabled val="1"/>
        </dgm:presLayoutVars>
      </dgm:prSet>
      <dgm:spPr/>
    </dgm:pt>
    <dgm:pt modelId="{62D2103A-3747-453A-99D6-ADC947607BA2}" type="pres">
      <dgm:prSet presAssocID="{DB013BEA-B346-4448-BF57-180035FE3BFA}" presName="rect4" presStyleLbl="node1" presStyleIdx="3" presStyleCnt="4">
        <dgm:presLayoutVars>
          <dgm:chMax val="0"/>
          <dgm:chPref val="0"/>
          <dgm:bulletEnabled val="1"/>
        </dgm:presLayoutVars>
      </dgm:prSet>
      <dgm:spPr/>
    </dgm:pt>
  </dgm:ptLst>
  <dgm:cxnLst>
    <dgm:cxn modelId="{FE375E28-5579-4A6C-BAC8-6E7859F0F775}" type="presOf" srcId="{44261103-B697-410B-B823-E7C0F97AD761}" destId="{3B6F27AA-BE3B-431D-8472-514DAF43F9F6}" srcOrd="0" destOrd="0" presId="urn:microsoft.com/office/officeart/2005/8/layout/matrix2"/>
    <dgm:cxn modelId="{5C370F36-6914-4BD5-A663-E753354B2B4F}" srcId="{DB013BEA-B346-4448-BF57-180035FE3BFA}" destId="{B260C07A-ACB7-4F70-8992-994EDCF3D865}" srcOrd="1" destOrd="0" parTransId="{8D005852-84A0-4B41-AFD2-96E746A6F1B9}" sibTransId="{9AF53FB0-71C4-40E6-9BD9-F44906410D61}"/>
    <dgm:cxn modelId="{C4114F4D-B917-4762-8015-CAC8535318E5}" srcId="{DB013BEA-B346-4448-BF57-180035FE3BFA}" destId="{44261103-B697-410B-B823-E7C0F97AD761}" srcOrd="0" destOrd="0" parTransId="{E4CA14C4-FBCC-4B7F-8B8D-B820AE66CFE1}" sibTransId="{903252EA-A06F-48C4-997C-CA8644C28888}"/>
    <dgm:cxn modelId="{1AA77C57-4D46-40F3-80FE-D6132A83E9D1}" srcId="{DB013BEA-B346-4448-BF57-180035FE3BFA}" destId="{4DA57371-9068-4996-87D2-884CBBA6E7F0}" srcOrd="3" destOrd="0" parTransId="{D8FC4CB3-504A-4863-AD93-4FA649AD564B}" sibTransId="{976D005B-B6EC-4E45-8D68-F08148F3515A}"/>
    <dgm:cxn modelId="{0C188567-C820-4818-B8C9-D8922B2D551E}" type="presOf" srcId="{B260C07A-ACB7-4F70-8992-994EDCF3D865}" destId="{47A5597F-7F9E-49D0-A889-61ACFF7CEFEB}" srcOrd="0" destOrd="0" presId="urn:microsoft.com/office/officeart/2005/8/layout/matrix2"/>
    <dgm:cxn modelId="{39C5016A-35F9-486E-8E00-D3B27B837C31}" type="presOf" srcId="{DB013BEA-B346-4448-BF57-180035FE3BFA}" destId="{3F488FCE-814E-409F-A7E6-F76280950FE6}" srcOrd="0" destOrd="0" presId="urn:microsoft.com/office/officeart/2005/8/layout/matrix2"/>
    <dgm:cxn modelId="{C1EB23A2-0837-4092-9958-691E32B0B42A}" type="presOf" srcId="{45F6FDD0-7F17-45DA-B066-9A3240A21194}" destId="{D8FE8BD6-3492-4B14-ABFC-E10741935C6E}" srcOrd="0" destOrd="0" presId="urn:microsoft.com/office/officeart/2005/8/layout/matrix2"/>
    <dgm:cxn modelId="{C83670AC-CE4A-4FDE-9E2A-E171503F37FC}" srcId="{DB013BEA-B346-4448-BF57-180035FE3BFA}" destId="{45F6FDD0-7F17-45DA-B066-9A3240A21194}" srcOrd="2" destOrd="0" parTransId="{0F6B2B89-46D1-43B0-9EB0-BFAD1FCEEE65}" sibTransId="{F2A4C0FE-9BDF-4366-B535-2F5C5DE7823A}"/>
    <dgm:cxn modelId="{B530F0F0-D51D-4831-AFC0-506DED34237D}" type="presOf" srcId="{4DA57371-9068-4996-87D2-884CBBA6E7F0}" destId="{62D2103A-3747-453A-99D6-ADC947607BA2}" srcOrd="0" destOrd="0" presId="urn:microsoft.com/office/officeart/2005/8/layout/matrix2"/>
    <dgm:cxn modelId="{543248EC-84A5-4D98-992F-B01E00035E54}" type="presParOf" srcId="{3F488FCE-814E-409F-A7E6-F76280950FE6}" destId="{0F3032D1-33A2-42A9-A45F-6CB02C1FF0D0}" srcOrd="0" destOrd="0" presId="urn:microsoft.com/office/officeart/2005/8/layout/matrix2"/>
    <dgm:cxn modelId="{92FE1D62-8CF8-4F51-A5C8-EF1E4EA0A4A1}" type="presParOf" srcId="{3F488FCE-814E-409F-A7E6-F76280950FE6}" destId="{3B6F27AA-BE3B-431D-8472-514DAF43F9F6}" srcOrd="1" destOrd="0" presId="urn:microsoft.com/office/officeart/2005/8/layout/matrix2"/>
    <dgm:cxn modelId="{863C0AB6-E039-45AC-9E88-1143EDF61494}" type="presParOf" srcId="{3F488FCE-814E-409F-A7E6-F76280950FE6}" destId="{47A5597F-7F9E-49D0-A889-61ACFF7CEFEB}" srcOrd="2" destOrd="0" presId="urn:microsoft.com/office/officeart/2005/8/layout/matrix2"/>
    <dgm:cxn modelId="{E43995D5-0EF0-4828-87E6-E9F23A9C1B95}" type="presParOf" srcId="{3F488FCE-814E-409F-A7E6-F76280950FE6}" destId="{D8FE8BD6-3492-4B14-ABFC-E10741935C6E}" srcOrd="3" destOrd="0" presId="urn:microsoft.com/office/officeart/2005/8/layout/matrix2"/>
    <dgm:cxn modelId="{B395CC17-E65F-407C-B6FF-64FDC102D198}" type="presParOf" srcId="{3F488FCE-814E-409F-A7E6-F76280950FE6}" destId="{62D2103A-3747-453A-99D6-ADC947607BA2}"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013BEA-B346-4448-BF57-180035FE3BF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s-ES"/>
        </a:p>
      </dgm:t>
    </dgm:pt>
    <dgm:pt modelId="{44261103-B697-410B-B823-E7C0F97AD761}">
      <dgm:prSet phldrT="[Texto]" custT="1"/>
      <dgm:spPr>
        <a:solidFill>
          <a:schemeClr val="accent3">
            <a:lumMod val="75000"/>
          </a:schemeClr>
        </a:solidFill>
      </dgm:spPr>
      <dgm:t>
        <a:bodyPr/>
        <a:lstStyle/>
        <a:p>
          <a:r>
            <a:rPr lang="es-ES" sz="2000" b="1" spc="-100" baseline="0" err="1"/>
            <a:t>Intensificat</a:t>
          </a:r>
          <a:endParaRPr lang="es-ES" sz="2000" b="1" spc="-100" baseline="0"/>
        </a:p>
      </dgm:t>
    </dgm:pt>
    <dgm:pt modelId="{E4CA14C4-FBCC-4B7F-8B8D-B820AE66CFE1}" type="parTrans" cxnId="{C4114F4D-B917-4762-8015-CAC8535318E5}">
      <dgm:prSet/>
      <dgm:spPr/>
      <dgm:t>
        <a:bodyPr/>
        <a:lstStyle/>
        <a:p>
          <a:endParaRPr lang="es-ES" sz="2000" b="1"/>
        </a:p>
      </dgm:t>
    </dgm:pt>
    <dgm:pt modelId="{903252EA-A06F-48C4-997C-CA8644C28888}" type="sibTrans" cxnId="{C4114F4D-B917-4762-8015-CAC8535318E5}">
      <dgm:prSet/>
      <dgm:spPr/>
      <dgm:t>
        <a:bodyPr/>
        <a:lstStyle/>
        <a:p>
          <a:endParaRPr lang="es-ES" sz="2000" b="1"/>
        </a:p>
      </dgm:t>
    </dgm:pt>
    <dgm:pt modelId="{B260C07A-ACB7-4F70-8992-994EDCF3D865}">
      <dgm:prSet phldrT="[Texto]" custT="1"/>
      <dgm:spPr>
        <a:solidFill>
          <a:schemeClr val="accent4">
            <a:lumMod val="75000"/>
          </a:schemeClr>
        </a:solidFill>
      </dgm:spPr>
      <dgm:t>
        <a:bodyPr/>
        <a:lstStyle/>
        <a:p>
          <a:r>
            <a:rPr lang="es-ES" sz="2000" b="1" spc="-100" baseline="0" err="1"/>
            <a:t>Tolerabilitat</a:t>
          </a:r>
          <a:endParaRPr lang="es-ES" sz="2000" b="1" spc="-100" baseline="0"/>
        </a:p>
      </dgm:t>
    </dgm:pt>
    <dgm:pt modelId="{8D005852-84A0-4B41-AFD2-96E746A6F1B9}" type="parTrans" cxnId="{5C370F36-6914-4BD5-A663-E753354B2B4F}">
      <dgm:prSet/>
      <dgm:spPr/>
      <dgm:t>
        <a:bodyPr/>
        <a:lstStyle/>
        <a:p>
          <a:endParaRPr lang="es-ES" sz="2000" b="1"/>
        </a:p>
      </dgm:t>
    </dgm:pt>
    <dgm:pt modelId="{9AF53FB0-71C4-40E6-9BD9-F44906410D61}" type="sibTrans" cxnId="{5C370F36-6914-4BD5-A663-E753354B2B4F}">
      <dgm:prSet/>
      <dgm:spPr/>
      <dgm:t>
        <a:bodyPr/>
        <a:lstStyle/>
        <a:p>
          <a:endParaRPr lang="es-ES" sz="2000" b="1"/>
        </a:p>
      </dgm:t>
    </dgm:pt>
    <dgm:pt modelId="{45F6FDD0-7F17-45DA-B066-9A3240A21194}">
      <dgm:prSet phldrT="[Texto]" custT="1"/>
      <dgm:spPr>
        <a:solidFill>
          <a:srgbClr val="FFC000"/>
        </a:solidFill>
      </dgm:spPr>
      <dgm:t>
        <a:bodyPr/>
        <a:lstStyle/>
        <a:p>
          <a:r>
            <a:rPr lang="es-ES" sz="2000" b="1" err="1"/>
            <a:t>Eficiència</a:t>
          </a:r>
          <a:endParaRPr lang="es-ES" sz="2000" b="1"/>
        </a:p>
      </dgm:t>
    </dgm:pt>
    <dgm:pt modelId="{0F6B2B89-46D1-43B0-9EB0-BFAD1FCEEE65}" type="parTrans" cxnId="{C83670AC-CE4A-4FDE-9E2A-E171503F37FC}">
      <dgm:prSet/>
      <dgm:spPr/>
      <dgm:t>
        <a:bodyPr/>
        <a:lstStyle/>
        <a:p>
          <a:endParaRPr lang="es-ES" sz="2000" b="1"/>
        </a:p>
      </dgm:t>
    </dgm:pt>
    <dgm:pt modelId="{F2A4C0FE-9BDF-4366-B535-2F5C5DE7823A}" type="sibTrans" cxnId="{C83670AC-CE4A-4FDE-9E2A-E171503F37FC}">
      <dgm:prSet/>
      <dgm:spPr/>
      <dgm:t>
        <a:bodyPr/>
        <a:lstStyle/>
        <a:p>
          <a:endParaRPr lang="es-ES" sz="2000" b="1"/>
        </a:p>
      </dgm:t>
    </dgm:pt>
    <dgm:pt modelId="{4DA57371-9068-4996-87D2-884CBBA6E7F0}">
      <dgm:prSet phldrT="[Texto]" custT="1"/>
      <dgm:spPr>
        <a:solidFill>
          <a:schemeClr val="accent6">
            <a:lumMod val="75000"/>
          </a:schemeClr>
        </a:solidFill>
      </dgm:spPr>
      <dgm:t>
        <a:bodyPr/>
        <a:lstStyle/>
        <a:p>
          <a:r>
            <a:rPr lang="es-ES" sz="2000" b="1" spc="-90" baseline="0" err="1"/>
            <a:t>Adherència</a:t>
          </a:r>
          <a:endParaRPr lang="es-ES" sz="2000" b="1" spc="-90" baseline="0"/>
        </a:p>
      </dgm:t>
    </dgm:pt>
    <dgm:pt modelId="{D8FC4CB3-504A-4863-AD93-4FA649AD564B}" type="parTrans" cxnId="{1AA77C57-4D46-40F3-80FE-D6132A83E9D1}">
      <dgm:prSet/>
      <dgm:spPr/>
      <dgm:t>
        <a:bodyPr/>
        <a:lstStyle/>
        <a:p>
          <a:endParaRPr lang="es-ES" sz="2000" b="1"/>
        </a:p>
      </dgm:t>
    </dgm:pt>
    <dgm:pt modelId="{976D005B-B6EC-4E45-8D68-F08148F3515A}" type="sibTrans" cxnId="{1AA77C57-4D46-40F3-80FE-D6132A83E9D1}">
      <dgm:prSet/>
      <dgm:spPr/>
      <dgm:t>
        <a:bodyPr/>
        <a:lstStyle/>
        <a:p>
          <a:endParaRPr lang="es-ES" sz="2000" b="1"/>
        </a:p>
      </dgm:t>
    </dgm:pt>
    <dgm:pt modelId="{3F488FCE-814E-409F-A7E6-F76280950FE6}" type="pres">
      <dgm:prSet presAssocID="{DB013BEA-B346-4448-BF57-180035FE3BFA}" presName="matrix" presStyleCnt="0">
        <dgm:presLayoutVars>
          <dgm:chMax val="1"/>
          <dgm:dir/>
          <dgm:resizeHandles val="exact"/>
        </dgm:presLayoutVars>
      </dgm:prSet>
      <dgm:spPr/>
    </dgm:pt>
    <dgm:pt modelId="{0F3032D1-33A2-42A9-A45F-6CB02C1FF0D0}" type="pres">
      <dgm:prSet presAssocID="{DB013BEA-B346-4448-BF57-180035FE3BFA}" presName="axisShape" presStyleLbl="bgShp" presStyleIdx="0" presStyleCnt="1"/>
      <dgm:spPr/>
    </dgm:pt>
    <dgm:pt modelId="{3B6F27AA-BE3B-431D-8472-514DAF43F9F6}" type="pres">
      <dgm:prSet presAssocID="{DB013BEA-B346-4448-BF57-180035FE3BFA}" presName="rect1" presStyleLbl="node1" presStyleIdx="0" presStyleCnt="4">
        <dgm:presLayoutVars>
          <dgm:chMax val="0"/>
          <dgm:chPref val="0"/>
          <dgm:bulletEnabled val="1"/>
        </dgm:presLayoutVars>
      </dgm:prSet>
      <dgm:spPr/>
    </dgm:pt>
    <dgm:pt modelId="{47A5597F-7F9E-49D0-A889-61ACFF7CEFEB}" type="pres">
      <dgm:prSet presAssocID="{DB013BEA-B346-4448-BF57-180035FE3BFA}" presName="rect2" presStyleLbl="node1" presStyleIdx="1" presStyleCnt="4">
        <dgm:presLayoutVars>
          <dgm:chMax val="0"/>
          <dgm:chPref val="0"/>
          <dgm:bulletEnabled val="1"/>
        </dgm:presLayoutVars>
      </dgm:prSet>
      <dgm:spPr/>
    </dgm:pt>
    <dgm:pt modelId="{D8FE8BD6-3492-4B14-ABFC-E10741935C6E}" type="pres">
      <dgm:prSet presAssocID="{DB013BEA-B346-4448-BF57-180035FE3BFA}" presName="rect3" presStyleLbl="node1" presStyleIdx="2" presStyleCnt="4">
        <dgm:presLayoutVars>
          <dgm:chMax val="0"/>
          <dgm:chPref val="0"/>
          <dgm:bulletEnabled val="1"/>
        </dgm:presLayoutVars>
      </dgm:prSet>
      <dgm:spPr/>
    </dgm:pt>
    <dgm:pt modelId="{62D2103A-3747-453A-99D6-ADC947607BA2}" type="pres">
      <dgm:prSet presAssocID="{DB013BEA-B346-4448-BF57-180035FE3BFA}" presName="rect4" presStyleLbl="node1" presStyleIdx="3" presStyleCnt="4">
        <dgm:presLayoutVars>
          <dgm:chMax val="0"/>
          <dgm:chPref val="0"/>
          <dgm:bulletEnabled val="1"/>
        </dgm:presLayoutVars>
      </dgm:prSet>
      <dgm:spPr/>
    </dgm:pt>
  </dgm:ptLst>
  <dgm:cxnLst>
    <dgm:cxn modelId="{8C867527-7644-49C2-96D3-7C5049D7533A}" type="presOf" srcId="{44261103-B697-410B-B823-E7C0F97AD761}" destId="{3B6F27AA-BE3B-431D-8472-514DAF43F9F6}" srcOrd="0" destOrd="0" presId="urn:microsoft.com/office/officeart/2005/8/layout/matrix2"/>
    <dgm:cxn modelId="{5C370F36-6914-4BD5-A663-E753354B2B4F}" srcId="{DB013BEA-B346-4448-BF57-180035FE3BFA}" destId="{B260C07A-ACB7-4F70-8992-994EDCF3D865}" srcOrd="1" destOrd="0" parTransId="{8D005852-84A0-4B41-AFD2-96E746A6F1B9}" sibTransId="{9AF53FB0-71C4-40E6-9BD9-F44906410D61}"/>
    <dgm:cxn modelId="{C4114F4D-B917-4762-8015-CAC8535318E5}" srcId="{DB013BEA-B346-4448-BF57-180035FE3BFA}" destId="{44261103-B697-410B-B823-E7C0F97AD761}" srcOrd="0" destOrd="0" parTransId="{E4CA14C4-FBCC-4B7F-8B8D-B820AE66CFE1}" sibTransId="{903252EA-A06F-48C4-997C-CA8644C28888}"/>
    <dgm:cxn modelId="{1AA77C57-4D46-40F3-80FE-D6132A83E9D1}" srcId="{DB013BEA-B346-4448-BF57-180035FE3BFA}" destId="{4DA57371-9068-4996-87D2-884CBBA6E7F0}" srcOrd="3" destOrd="0" parTransId="{D8FC4CB3-504A-4863-AD93-4FA649AD564B}" sibTransId="{976D005B-B6EC-4E45-8D68-F08148F3515A}"/>
    <dgm:cxn modelId="{C9B95F5D-27F9-4AE4-B0B9-A968B61DD742}" type="presOf" srcId="{DB013BEA-B346-4448-BF57-180035FE3BFA}" destId="{3F488FCE-814E-409F-A7E6-F76280950FE6}" srcOrd="0" destOrd="0" presId="urn:microsoft.com/office/officeart/2005/8/layout/matrix2"/>
    <dgm:cxn modelId="{C83670AC-CE4A-4FDE-9E2A-E171503F37FC}" srcId="{DB013BEA-B346-4448-BF57-180035FE3BFA}" destId="{45F6FDD0-7F17-45DA-B066-9A3240A21194}" srcOrd="2" destOrd="0" parTransId="{0F6B2B89-46D1-43B0-9EB0-BFAD1FCEEE65}" sibTransId="{F2A4C0FE-9BDF-4366-B535-2F5C5DE7823A}"/>
    <dgm:cxn modelId="{39FAFCAD-8CC6-4B3E-A57A-37765F228927}" type="presOf" srcId="{4DA57371-9068-4996-87D2-884CBBA6E7F0}" destId="{62D2103A-3747-453A-99D6-ADC947607BA2}" srcOrd="0" destOrd="0" presId="urn:microsoft.com/office/officeart/2005/8/layout/matrix2"/>
    <dgm:cxn modelId="{874877EC-1A58-4220-AF72-C4A744C48F2A}" type="presOf" srcId="{45F6FDD0-7F17-45DA-B066-9A3240A21194}" destId="{D8FE8BD6-3492-4B14-ABFC-E10741935C6E}" srcOrd="0" destOrd="0" presId="urn:microsoft.com/office/officeart/2005/8/layout/matrix2"/>
    <dgm:cxn modelId="{E7139AF2-17D2-4DD5-8D10-936055F4F8EF}" type="presOf" srcId="{B260C07A-ACB7-4F70-8992-994EDCF3D865}" destId="{47A5597F-7F9E-49D0-A889-61ACFF7CEFEB}" srcOrd="0" destOrd="0" presId="urn:microsoft.com/office/officeart/2005/8/layout/matrix2"/>
    <dgm:cxn modelId="{7B1F800E-2D0F-43E5-887B-B0A052F99307}" type="presParOf" srcId="{3F488FCE-814E-409F-A7E6-F76280950FE6}" destId="{0F3032D1-33A2-42A9-A45F-6CB02C1FF0D0}" srcOrd="0" destOrd="0" presId="urn:microsoft.com/office/officeart/2005/8/layout/matrix2"/>
    <dgm:cxn modelId="{4AE5D71D-CB9B-4203-AA96-3BED8FC17B8A}" type="presParOf" srcId="{3F488FCE-814E-409F-A7E6-F76280950FE6}" destId="{3B6F27AA-BE3B-431D-8472-514DAF43F9F6}" srcOrd="1" destOrd="0" presId="urn:microsoft.com/office/officeart/2005/8/layout/matrix2"/>
    <dgm:cxn modelId="{2761C340-E44B-4F17-8F18-A6A529A54AC4}" type="presParOf" srcId="{3F488FCE-814E-409F-A7E6-F76280950FE6}" destId="{47A5597F-7F9E-49D0-A889-61ACFF7CEFEB}" srcOrd="2" destOrd="0" presId="urn:microsoft.com/office/officeart/2005/8/layout/matrix2"/>
    <dgm:cxn modelId="{BD4C9F3D-AE20-49AC-A555-EF226975277E}" type="presParOf" srcId="{3F488FCE-814E-409F-A7E6-F76280950FE6}" destId="{D8FE8BD6-3492-4B14-ABFC-E10741935C6E}" srcOrd="3" destOrd="0" presId="urn:microsoft.com/office/officeart/2005/8/layout/matrix2"/>
    <dgm:cxn modelId="{83E5CEB8-D45F-499B-A26F-4C6B507571CA}" type="presParOf" srcId="{3F488FCE-814E-409F-A7E6-F76280950FE6}" destId="{62D2103A-3747-453A-99D6-ADC947607BA2}" srcOrd="4" destOrd="0" presId="urn:microsoft.com/office/officeart/2005/8/layout/matrix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013BEA-B346-4448-BF57-180035FE3BF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s-ES"/>
        </a:p>
      </dgm:t>
    </dgm:pt>
    <dgm:pt modelId="{44261103-B697-410B-B823-E7C0F97AD761}">
      <dgm:prSet phldrT="[Texto]" custT="1"/>
      <dgm:spPr>
        <a:solidFill>
          <a:srgbClr val="7EC234"/>
        </a:solidFill>
      </dgm:spPr>
      <dgm:t>
        <a:bodyPr/>
        <a:lstStyle/>
        <a:p>
          <a:r>
            <a:rPr lang="es-ES" sz="2000" b="1"/>
            <a:t>Control</a:t>
          </a:r>
        </a:p>
        <a:p>
          <a:r>
            <a:rPr lang="es-ES" sz="2000" b="1" err="1"/>
            <a:t>Survival</a:t>
          </a:r>
          <a:endParaRPr lang="es-ES" sz="2000" b="1"/>
        </a:p>
      </dgm:t>
    </dgm:pt>
    <dgm:pt modelId="{E4CA14C4-FBCC-4B7F-8B8D-B820AE66CFE1}" type="parTrans" cxnId="{C4114F4D-B917-4762-8015-CAC8535318E5}">
      <dgm:prSet/>
      <dgm:spPr/>
      <dgm:t>
        <a:bodyPr/>
        <a:lstStyle/>
        <a:p>
          <a:endParaRPr lang="es-ES" sz="2000" b="1"/>
        </a:p>
      </dgm:t>
    </dgm:pt>
    <dgm:pt modelId="{903252EA-A06F-48C4-997C-CA8644C28888}" type="sibTrans" cxnId="{C4114F4D-B917-4762-8015-CAC8535318E5}">
      <dgm:prSet/>
      <dgm:spPr/>
      <dgm:t>
        <a:bodyPr/>
        <a:lstStyle/>
        <a:p>
          <a:endParaRPr lang="es-ES" sz="2000" b="1"/>
        </a:p>
      </dgm:t>
    </dgm:pt>
    <dgm:pt modelId="{B260C07A-ACB7-4F70-8992-994EDCF3D865}">
      <dgm:prSet phldrT="[Texto]" custT="1"/>
      <dgm:spPr>
        <a:solidFill>
          <a:schemeClr val="accent4">
            <a:lumMod val="75000"/>
          </a:schemeClr>
        </a:solidFill>
      </dgm:spPr>
      <dgm:t>
        <a:bodyPr/>
        <a:lstStyle/>
        <a:p>
          <a:r>
            <a:rPr lang="es-ES" sz="2000" b="1" spc="-50" baseline="0" err="1"/>
            <a:t>Accessibili</a:t>
          </a:r>
          <a:endParaRPr lang="es-ES" sz="2000" b="1" spc="-50" baseline="0"/>
        </a:p>
        <a:p>
          <a:r>
            <a:rPr lang="es-ES" sz="2000" b="1" spc="0" baseline="0" err="1"/>
            <a:t>tat</a:t>
          </a:r>
          <a:endParaRPr lang="es-ES" sz="2000" b="1" spc="0" baseline="0"/>
        </a:p>
      </dgm:t>
    </dgm:pt>
    <dgm:pt modelId="{8D005852-84A0-4B41-AFD2-96E746A6F1B9}" type="parTrans" cxnId="{5C370F36-6914-4BD5-A663-E753354B2B4F}">
      <dgm:prSet/>
      <dgm:spPr/>
      <dgm:t>
        <a:bodyPr/>
        <a:lstStyle/>
        <a:p>
          <a:endParaRPr lang="es-ES" sz="2000" b="1"/>
        </a:p>
      </dgm:t>
    </dgm:pt>
    <dgm:pt modelId="{9AF53FB0-71C4-40E6-9BD9-F44906410D61}" type="sibTrans" cxnId="{5C370F36-6914-4BD5-A663-E753354B2B4F}">
      <dgm:prSet/>
      <dgm:spPr/>
      <dgm:t>
        <a:bodyPr/>
        <a:lstStyle/>
        <a:p>
          <a:endParaRPr lang="es-ES" sz="2000" b="1"/>
        </a:p>
      </dgm:t>
    </dgm:pt>
    <dgm:pt modelId="{45F6FDD0-7F17-45DA-B066-9A3240A21194}">
      <dgm:prSet phldrT="[Texto]" custT="1"/>
      <dgm:spPr>
        <a:solidFill>
          <a:schemeClr val="bg1">
            <a:lumMod val="50000"/>
          </a:schemeClr>
        </a:solidFill>
      </dgm:spPr>
      <dgm:t>
        <a:bodyPr/>
        <a:lstStyle/>
        <a:p>
          <a:r>
            <a:rPr lang="es-ES" sz="2000" b="1" err="1"/>
            <a:t>Evidència</a:t>
          </a:r>
          <a:endParaRPr lang="es-ES" sz="2000" b="1"/>
        </a:p>
        <a:p>
          <a:r>
            <a:rPr lang="es-ES" sz="2000" b="1" err="1"/>
            <a:t>Qualitat</a:t>
          </a:r>
          <a:endParaRPr lang="es-ES" sz="2000" b="1"/>
        </a:p>
      </dgm:t>
    </dgm:pt>
    <dgm:pt modelId="{0F6B2B89-46D1-43B0-9EB0-BFAD1FCEEE65}" type="parTrans" cxnId="{C83670AC-CE4A-4FDE-9E2A-E171503F37FC}">
      <dgm:prSet/>
      <dgm:spPr/>
      <dgm:t>
        <a:bodyPr/>
        <a:lstStyle/>
        <a:p>
          <a:endParaRPr lang="es-ES" sz="2000" b="1"/>
        </a:p>
      </dgm:t>
    </dgm:pt>
    <dgm:pt modelId="{F2A4C0FE-9BDF-4366-B535-2F5C5DE7823A}" type="sibTrans" cxnId="{C83670AC-CE4A-4FDE-9E2A-E171503F37FC}">
      <dgm:prSet/>
      <dgm:spPr/>
      <dgm:t>
        <a:bodyPr/>
        <a:lstStyle/>
        <a:p>
          <a:endParaRPr lang="es-ES" sz="2000" b="1"/>
        </a:p>
      </dgm:t>
    </dgm:pt>
    <dgm:pt modelId="{4DA57371-9068-4996-87D2-884CBBA6E7F0}">
      <dgm:prSet phldrT="[Texto]" custT="1"/>
      <dgm:spPr>
        <a:solidFill>
          <a:srgbClr val="FF0000"/>
        </a:solidFill>
      </dgm:spPr>
      <dgm:t>
        <a:bodyPr/>
        <a:lstStyle/>
        <a:p>
          <a:r>
            <a:rPr lang="es-ES" sz="2000" b="1" err="1"/>
            <a:t>Qualitat</a:t>
          </a:r>
          <a:r>
            <a:rPr lang="es-ES" sz="2000" b="1"/>
            <a:t> </a:t>
          </a:r>
        </a:p>
        <a:p>
          <a:r>
            <a:rPr lang="es-ES" sz="2000" b="1" err="1"/>
            <a:t>Posició</a:t>
          </a:r>
          <a:endParaRPr lang="es-ES" sz="2000" b="1"/>
        </a:p>
      </dgm:t>
    </dgm:pt>
    <dgm:pt modelId="{D8FC4CB3-504A-4863-AD93-4FA649AD564B}" type="parTrans" cxnId="{1AA77C57-4D46-40F3-80FE-D6132A83E9D1}">
      <dgm:prSet/>
      <dgm:spPr/>
      <dgm:t>
        <a:bodyPr/>
        <a:lstStyle/>
        <a:p>
          <a:endParaRPr lang="es-ES" sz="2000" b="1"/>
        </a:p>
      </dgm:t>
    </dgm:pt>
    <dgm:pt modelId="{976D005B-B6EC-4E45-8D68-F08148F3515A}" type="sibTrans" cxnId="{1AA77C57-4D46-40F3-80FE-D6132A83E9D1}">
      <dgm:prSet/>
      <dgm:spPr/>
      <dgm:t>
        <a:bodyPr/>
        <a:lstStyle/>
        <a:p>
          <a:endParaRPr lang="es-ES" sz="2000" b="1"/>
        </a:p>
      </dgm:t>
    </dgm:pt>
    <dgm:pt modelId="{3F488FCE-814E-409F-A7E6-F76280950FE6}" type="pres">
      <dgm:prSet presAssocID="{DB013BEA-B346-4448-BF57-180035FE3BFA}" presName="matrix" presStyleCnt="0">
        <dgm:presLayoutVars>
          <dgm:chMax val="1"/>
          <dgm:dir/>
          <dgm:resizeHandles val="exact"/>
        </dgm:presLayoutVars>
      </dgm:prSet>
      <dgm:spPr/>
    </dgm:pt>
    <dgm:pt modelId="{0F3032D1-33A2-42A9-A45F-6CB02C1FF0D0}" type="pres">
      <dgm:prSet presAssocID="{DB013BEA-B346-4448-BF57-180035FE3BFA}" presName="axisShape" presStyleLbl="bgShp" presStyleIdx="0" presStyleCnt="1"/>
      <dgm:spPr/>
    </dgm:pt>
    <dgm:pt modelId="{3B6F27AA-BE3B-431D-8472-514DAF43F9F6}" type="pres">
      <dgm:prSet presAssocID="{DB013BEA-B346-4448-BF57-180035FE3BFA}" presName="rect1" presStyleLbl="node1" presStyleIdx="0" presStyleCnt="4" custLinFactNeighborX="-32998" custLinFactNeighborY="-12428">
        <dgm:presLayoutVars>
          <dgm:chMax val="0"/>
          <dgm:chPref val="0"/>
          <dgm:bulletEnabled val="1"/>
        </dgm:presLayoutVars>
      </dgm:prSet>
      <dgm:spPr/>
    </dgm:pt>
    <dgm:pt modelId="{47A5597F-7F9E-49D0-A889-61ACFF7CEFEB}" type="pres">
      <dgm:prSet presAssocID="{DB013BEA-B346-4448-BF57-180035FE3BFA}" presName="rect2" presStyleLbl="node1" presStyleIdx="1" presStyleCnt="4" custLinFactNeighborX="15276" custLinFactNeighborY="-14309">
        <dgm:presLayoutVars>
          <dgm:chMax val="0"/>
          <dgm:chPref val="0"/>
          <dgm:bulletEnabled val="1"/>
        </dgm:presLayoutVars>
      </dgm:prSet>
      <dgm:spPr/>
    </dgm:pt>
    <dgm:pt modelId="{D8FE8BD6-3492-4B14-ABFC-E10741935C6E}" type="pres">
      <dgm:prSet presAssocID="{DB013BEA-B346-4448-BF57-180035FE3BFA}" presName="rect3" presStyleLbl="node1" presStyleIdx="2" presStyleCnt="4" custLinFactX="100000" custLinFactY="-31809" custLinFactNeighborX="159353" custLinFactNeighborY="-100000">
        <dgm:presLayoutVars>
          <dgm:chMax val="0"/>
          <dgm:chPref val="0"/>
          <dgm:bulletEnabled val="1"/>
        </dgm:presLayoutVars>
      </dgm:prSet>
      <dgm:spPr/>
    </dgm:pt>
    <dgm:pt modelId="{62D2103A-3747-453A-99D6-ADC947607BA2}" type="pres">
      <dgm:prSet presAssocID="{DB013BEA-B346-4448-BF57-180035FE3BFA}" presName="rect4" presStyleLbl="node1" presStyleIdx="3" presStyleCnt="4" custLinFactX="-100000" custLinFactY="-29928" custLinFactNeighborX="-170102" custLinFactNeighborY="-100000">
        <dgm:presLayoutVars>
          <dgm:chMax val="0"/>
          <dgm:chPref val="0"/>
          <dgm:bulletEnabled val="1"/>
        </dgm:presLayoutVars>
      </dgm:prSet>
      <dgm:spPr/>
    </dgm:pt>
  </dgm:ptLst>
  <dgm:cxnLst>
    <dgm:cxn modelId="{30E48D22-C2BC-4E6E-88BF-5A3239D9D1BF}" type="presOf" srcId="{B260C07A-ACB7-4F70-8992-994EDCF3D865}" destId="{47A5597F-7F9E-49D0-A889-61ACFF7CEFEB}" srcOrd="0" destOrd="0" presId="urn:microsoft.com/office/officeart/2005/8/layout/matrix2"/>
    <dgm:cxn modelId="{A2049435-B1B8-4CC6-AB53-16984383D199}" type="presOf" srcId="{44261103-B697-410B-B823-E7C0F97AD761}" destId="{3B6F27AA-BE3B-431D-8472-514DAF43F9F6}" srcOrd="0" destOrd="0" presId="urn:microsoft.com/office/officeart/2005/8/layout/matrix2"/>
    <dgm:cxn modelId="{5C370F36-6914-4BD5-A663-E753354B2B4F}" srcId="{DB013BEA-B346-4448-BF57-180035FE3BFA}" destId="{B260C07A-ACB7-4F70-8992-994EDCF3D865}" srcOrd="1" destOrd="0" parTransId="{8D005852-84A0-4B41-AFD2-96E746A6F1B9}" sibTransId="{9AF53FB0-71C4-40E6-9BD9-F44906410D61}"/>
    <dgm:cxn modelId="{C4114F4D-B917-4762-8015-CAC8535318E5}" srcId="{DB013BEA-B346-4448-BF57-180035FE3BFA}" destId="{44261103-B697-410B-B823-E7C0F97AD761}" srcOrd="0" destOrd="0" parTransId="{E4CA14C4-FBCC-4B7F-8B8D-B820AE66CFE1}" sibTransId="{903252EA-A06F-48C4-997C-CA8644C28888}"/>
    <dgm:cxn modelId="{2147C352-81E2-4761-8935-01F7B3F729E9}" type="presOf" srcId="{DB013BEA-B346-4448-BF57-180035FE3BFA}" destId="{3F488FCE-814E-409F-A7E6-F76280950FE6}" srcOrd="0" destOrd="0" presId="urn:microsoft.com/office/officeart/2005/8/layout/matrix2"/>
    <dgm:cxn modelId="{1AA77C57-4D46-40F3-80FE-D6132A83E9D1}" srcId="{DB013BEA-B346-4448-BF57-180035FE3BFA}" destId="{4DA57371-9068-4996-87D2-884CBBA6E7F0}" srcOrd="3" destOrd="0" parTransId="{D8FC4CB3-504A-4863-AD93-4FA649AD564B}" sibTransId="{976D005B-B6EC-4E45-8D68-F08148F3515A}"/>
    <dgm:cxn modelId="{29500E8D-883A-4208-B1B5-F6B4039F3842}" type="presOf" srcId="{45F6FDD0-7F17-45DA-B066-9A3240A21194}" destId="{D8FE8BD6-3492-4B14-ABFC-E10741935C6E}" srcOrd="0" destOrd="0" presId="urn:microsoft.com/office/officeart/2005/8/layout/matrix2"/>
    <dgm:cxn modelId="{CDD2EC9D-5797-468B-A0D8-BF3D47468FD6}" type="presOf" srcId="{4DA57371-9068-4996-87D2-884CBBA6E7F0}" destId="{62D2103A-3747-453A-99D6-ADC947607BA2}" srcOrd="0" destOrd="0" presId="urn:microsoft.com/office/officeart/2005/8/layout/matrix2"/>
    <dgm:cxn modelId="{C83670AC-CE4A-4FDE-9E2A-E171503F37FC}" srcId="{DB013BEA-B346-4448-BF57-180035FE3BFA}" destId="{45F6FDD0-7F17-45DA-B066-9A3240A21194}" srcOrd="2" destOrd="0" parTransId="{0F6B2B89-46D1-43B0-9EB0-BFAD1FCEEE65}" sibTransId="{F2A4C0FE-9BDF-4366-B535-2F5C5DE7823A}"/>
    <dgm:cxn modelId="{4D666361-4D45-41BF-AB82-3F0C64BEA385}" type="presParOf" srcId="{3F488FCE-814E-409F-A7E6-F76280950FE6}" destId="{0F3032D1-33A2-42A9-A45F-6CB02C1FF0D0}" srcOrd="0" destOrd="0" presId="urn:microsoft.com/office/officeart/2005/8/layout/matrix2"/>
    <dgm:cxn modelId="{BD824804-0EBA-4C3B-BA0E-36A7B2044E5E}" type="presParOf" srcId="{3F488FCE-814E-409F-A7E6-F76280950FE6}" destId="{3B6F27AA-BE3B-431D-8472-514DAF43F9F6}" srcOrd="1" destOrd="0" presId="urn:microsoft.com/office/officeart/2005/8/layout/matrix2"/>
    <dgm:cxn modelId="{EEEBA9F6-D571-4849-B410-9CEB40F42E38}" type="presParOf" srcId="{3F488FCE-814E-409F-A7E6-F76280950FE6}" destId="{47A5597F-7F9E-49D0-A889-61ACFF7CEFEB}" srcOrd="2" destOrd="0" presId="urn:microsoft.com/office/officeart/2005/8/layout/matrix2"/>
    <dgm:cxn modelId="{976CF8BA-4B39-43A1-AE1F-047758ED6F11}" type="presParOf" srcId="{3F488FCE-814E-409F-A7E6-F76280950FE6}" destId="{D8FE8BD6-3492-4B14-ABFC-E10741935C6E}" srcOrd="3" destOrd="0" presId="urn:microsoft.com/office/officeart/2005/8/layout/matrix2"/>
    <dgm:cxn modelId="{E376FC5F-A242-43F3-ADC2-C35062C7172A}" type="presParOf" srcId="{3F488FCE-814E-409F-A7E6-F76280950FE6}" destId="{62D2103A-3747-453A-99D6-ADC947607BA2}" srcOrd="4" destOrd="0" presId="urn:microsoft.com/office/officeart/2005/8/layout/matrix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4B2476-0189-4976-9D51-32EA99394BD5}"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34654350-082B-4AA6-B655-7A58AEA5DABC}">
      <dgm:prSet phldrT="[Texto]" phldr="1" custT="1"/>
      <dgm:spPr>
        <a:solidFill>
          <a:srgbClr val="92D050"/>
        </a:solidFill>
      </dgm:spPr>
      <dgm:t>
        <a:bodyPr/>
        <a:lstStyle/>
        <a:p>
          <a:endParaRPr lang="es-ES" sz="2400">
            <a:solidFill>
              <a:srgbClr val="92D050"/>
            </a:solidFill>
            <a:latin typeface="Calibri" panose="020F0502020204030204" pitchFamily="34" charset="0"/>
            <a:cs typeface="Calibri" panose="020F0502020204030204" pitchFamily="34" charset="0"/>
          </a:endParaRPr>
        </a:p>
      </dgm:t>
    </dgm:pt>
    <dgm:pt modelId="{D3B2307D-1E3E-4ADD-9824-EF01BE0CCA32}" type="par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47BF5660-8C11-4410-B205-41719144FC6D}" type="sib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AB93C8AE-B547-47DE-AD6B-E27D16DBAA0D}">
      <dgm:prSet phldrT="[Texto]" custT="1"/>
      <dgm:spPr>
        <a:solidFill>
          <a:schemeClr val="accent6">
            <a:lumMod val="60000"/>
            <a:lumOff val="40000"/>
          </a:schemeClr>
        </a:solidFill>
      </dgm:spPr>
      <dgm:t>
        <a:bodyPr/>
        <a:lstStyle/>
        <a:p>
          <a:r>
            <a:rPr lang="ca-ES" sz="2400" noProof="0">
              <a:latin typeface="Calibri" panose="020F0502020204030204" pitchFamily="34" charset="0"/>
              <a:cs typeface="Calibri" panose="020F0502020204030204" pitchFamily="34" charset="0"/>
            </a:rPr>
            <a:t>Potència (1,5-2%)</a:t>
          </a:r>
        </a:p>
      </dgm:t>
    </dgm:pt>
    <dgm:pt modelId="{867869FF-80AF-4D17-BA0B-4412F968B394}" type="par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7B2459FE-78BE-42B9-A235-CBB5FAA23430}" type="sib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FA011809-9BBE-4AE6-AFB2-DBDFF77A9E73}">
      <dgm:prSet phldrT="[Texto]" custT="1"/>
      <dgm:spPr>
        <a:solidFill>
          <a:schemeClr val="accent2">
            <a:lumMod val="75000"/>
          </a:schemeClr>
        </a:solidFill>
      </dgm:spPr>
      <dgm:t>
        <a:bodyPr/>
        <a:lstStyle/>
        <a:p>
          <a:r>
            <a:rPr lang="en-US" altLang="ca-ES" sz="2400" err="1">
              <a:latin typeface="Calibri" pitchFamily="34" charset="0"/>
            </a:rPr>
            <a:t>Digestius</a:t>
          </a:r>
          <a:endParaRPr lang="en-US" altLang="ca-ES" sz="2400">
            <a:latin typeface="Calibri" pitchFamily="34" charset="0"/>
          </a:endParaRPr>
        </a:p>
        <a:p>
          <a:r>
            <a:rPr lang="en-US" altLang="ca-ES" sz="2400" err="1">
              <a:latin typeface="Calibri" pitchFamily="34" charset="0"/>
            </a:rPr>
            <a:t>Hipovitamina</a:t>
          </a:r>
          <a:r>
            <a:rPr lang="en-US" altLang="ca-ES" sz="2400">
              <a:latin typeface="Calibri" pitchFamily="34" charset="0"/>
            </a:rPr>
            <a:t> B12</a:t>
          </a:r>
        </a:p>
      </dgm:t>
    </dgm:pt>
    <dgm:pt modelId="{E0FE6060-78E2-4919-8BB6-9D269807BDD9}" type="par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24DF8ECD-2E18-4A02-9517-7721A4FFF7A5}" type="sib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59B2C0B9-8FCD-4355-88CE-C1521AFEBAB9}">
      <dgm:prSet phldrT="[Texto]" custT="1"/>
      <dgm:spPr>
        <a:solidFill>
          <a:srgbClr val="FF0000"/>
        </a:solidFill>
      </dgm:spPr>
      <dgm:t>
        <a:bodyPr/>
        <a:lstStyle/>
        <a:p>
          <a:r>
            <a:rPr lang="ca-ES" altLang="ca-ES" sz="2400" noProof="0">
              <a:latin typeface="Calibri" pitchFamily="34" charset="0"/>
            </a:rPr>
            <a:t>Acidosi làctica</a:t>
          </a:r>
        </a:p>
      </dgm:t>
    </dgm:pt>
    <dgm:pt modelId="{25BF46D5-2909-47F6-98FF-369CC731B1E1}" type="par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0CFD79AD-CF1C-4515-A661-138E28F2E6D6}" type="sib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474B2A30-87DA-4183-973D-F2B21FDD76AA}">
      <dgm:prSet phldrT="[Texto]" custT="1"/>
      <dgm:spPr>
        <a:solidFill>
          <a:srgbClr val="47D390"/>
        </a:solidFill>
      </dgm:spPr>
      <dgm:t>
        <a:bodyPr/>
        <a:lstStyle/>
        <a:p>
          <a:r>
            <a:rPr lang="es-ES" sz="2400" err="1">
              <a:latin typeface="Calibri" panose="020F0502020204030204" pitchFamily="34" charset="0"/>
              <a:cs typeface="Calibri" panose="020F0502020204030204" pitchFamily="34" charset="0"/>
            </a:rPr>
            <a:t>Mecanisme</a:t>
          </a:r>
          <a:r>
            <a:rPr lang="es-ES" sz="2400">
              <a:latin typeface="Calibri" panose="020F0502020204030204" pitchFamily="34" charset="0"/>
              <a:cs typeface="Calibri" panose="020F0502020204030204" pitchFamily="34" charset="0"/>
            </a:rPr>
            <a:t> </a:t>
          </a:r>
          <a:r>
            <a:rPr lang="es-ES" sz="2400" err="1">
              <a:latin typeface="Calibri" panose="020F0502020204030204" pitchFamily="34" charset="0"/>
              <a:cs typeface="Calibri" panose="020F0502020204030204" pitchFamily="34" charset="0"/>
            </a:rPr>
            <a:t>d’acció</a:t>
          </a:r>
          <a:r>
            <a:rPr lang="es-ES" sz="2400">
              <a:latin typeface="Calibri" panose="020F0502020204030204" pitchFamily="34" charset="0"/>
              <a:cs typeface="Calibri" panose="020F0502020204030204" pitchFamily="34" charset="0"/>
            </a:rPr>
            <a:t> </a:t>
          </a:r>
        </a:p>
        <a:p>
          <a:r>
            <a:rPr lang="es-ES" sz="2400">
              <a:latin typeface="Calibri" panose="020F0502020204030204" pitchFamily="34" charset="0"/>
              <a:cs typeface="Calibri" panose="020F0502020204030204" pitchFamily="34" charset="0"/>
            </a:rPr>
            <a:t>(</a:t>
          </a:r>
          <a:r>
            <a:rPr lang="es-ES" sz="2400" err="1">
              <a:latin typeface="Calibri" panose="020F0502020204030204" pitchFamily="34" charset="0"/>
              <a:cs typeface="Calibri" panose="020F0502020204030204" pitchFamily="34" charset="0"/>
            </a:rPr>
            <a:t>Hepato-Intest</a:t>
          </a:r>
          <a:r>
            <a:rPr lang="es-ES" sz="2400">
              <a:latin typeface="Calibri" panose="020F0502020204030204" pitchFamily="34" charset="0"/>
              <a:cs typeface="Calibri" panose="020F0502020204030204" pitchFamily="34" charset="0"/>
            </a:rPr>
            <a:t>)</a:t>
          </a:r>
        </a:p>
      </dgm:t>
    </dgm:pt>
    <dgm:pt modelId="{E2E97AF7-0E2F-4841-8BF3-7E92C7E183E2}" type="parTrans" cxnId="{DF140A5E-191D-4071-8BB1-BBC6492A9C8F}">
      <dgm:prSet/>
      <dgm:spPr/>
      <dgm:t>
        <a:bodyPr/>
        <a:lstStyle/>
        <a:p>
          <a:endParaRPr lang="es-ES"/>
        </a:p>
      </dgm:t>
    </dgm:pt>
    <dgm:pt modelId="{2E301016-46D0-4A68-A01E-D912C873ED5C}" type="sibTrans" cxnId="{DF140A5E-191D-4071-8BB1-BBC6492A9C8F}">
      <dgm:prSet/>
      <dgm:spPr/>
      <dgm:t>
        <a:bodyPr/>
        <a:lstStyle/>
        <a:p>
          <a:endParaRPr lang="es-ES"/>
        </a:p>
      </dgm:t>
    </dgm:pt>
    <dgm:pt modelId="{7FDD7783-3A49-4098-AB25-E02B7C8470FB}">
      <dgm:prSet phldrT="[Texto]" custT="1"/>
      <dgm:spPr/>
      <dgm:t>
        <a:bodyPr/>
        <a:lstStyle/>
        <a:p>
          <a:r>
            <a:rPr lang="en-US" altLang="ca-ES" sz="2400">
              <a:latin typeface="Calibri" pitchFamily="34" charset="0"/>
            </a:rPr>
            <a:t>No augment de </a:t>
          </a:r>
          <a:r>
            <a:rPr lang="en-US" altLang="ca-ES" sz="2400" err="1">
              <a:latin typeface="Calibri" pitchFamily="34" charset="0"/>
            </a:rPr>
            <a:t>pes</a:t>
          </a:r>
          <a:endParaRPr lang="es-ES" altLang="ca-ES" sz="2400">
            <a:latin typeface="Calibri" pitchFamily="34" charset="0"/>
          </a:endParaRPr>
        </a:p>
      </dgm:t>
    </dgm:pt>
    <dgm:pt modelId="{66FDD463-453A-4D62-B95C-3EE5E6BFF28E}" type="parTrans" cxnId="{6511B6A9-E8CD-4826-843A-6BAF655A65A4}">
      <dgm:prSet/>
      <dgm:spPr/>
      <dgm:t>
        <a:bodyPr/>
        <a:lstStyle/>
        <a:p>
          <a:endParaRPr lang="es-ES"/>
        </a:p>
      </dgm:t>
    </dgm:pt>
    <dgm:pt modelId="{E19EAF64-77F5-44DB-BA86-F92AF7B4383E}" type="sibTrans" cxnId="{6511B6A9-E8CD-4826-843A-6BAF655A65A4}">
      <dgm:prSet/>
      <dgm:spPr/>
      <dgm:t>
        <a:bodyPr/>
        <a:lstStyle/>
        <a:p>
          <a:endParaRPr lang="es-ES"/>
        </a:p>
      </dgm:t>
    </dgm:pt>
    <dgm:pt modelId="{A967CBE2-CF1E-40E3-95A4-CF0D9C6F3E43}">
      <dgm:prSet phldrT="[Texto]" custT="1"/>
      <dgm:spPr/>
      <dgm:t>
        <a:bodyPr/>
        <a:lstStyle/>
        <a:p>
          <a:r>
            <a:rPr lang="ca-ES" altLang="ca-ES" sz="2400" noProof="0">
              <a:latin typeface="Calibri" pitchFamily="34" charset="0"/>
            </a:rPr>
            <a:t>No hipoglucèmia</a:t>
          </a:r>
        </a:p>
        <a:p>
          <a:r>
            <a:rPr lang="en-US" altLang="ca-ES" sz="2400">
              <a:latin typeface="Calibri" pitchFamily="34" charset="0"/>
            </a:rPr>
            <a:t>UKPDS</a:t>
          </a:r>
          <a:endParaRPr lang="es-ES" sz="2400">
            <a:latin typeface="Calibri" panose="020F0502020204030204" pitchFamily="34" charset="0"/>
            <a:cs typeface="Calibri" panose="020F0502020204030204" pitchFamily="34" charset="0"/>
          </a:endParaRPr>
        </a:p>
      </dgm:t>
    </dgm:pt>
    <dgm:pt modelId="{04DE9D40-C3BE-429E-BB0B-BFA46C7C8968}" type="parTrans" cxnId="{252E3BAC-34AD-4F87-94B3-84CC0413ABF0}">
      <dgm:prSet/>
      <dgm:spPr/>
      <dgm:t>
        <a:bodyPr/>
        <a:lstStyle/>
        <a:p>
          <a:endParaRPr lang="es-ES"/>
        </a:p>
      </dgm:t>
    </dgm:pt>
    <dgm:pt modelId="{1EAAA404-0BE5-4843-BEA7-C607F9C71977}" type="sibTrans" cxnId="{252E3BAC-34AD-4F87-94B3-84CC0413ABF0}">
      <dgm:prSet/>
      <dgm:spPr/>
      <dgm:t>
        <a:bodyPr/>
        <a:lstStyle/>
        <a:p>
          <a:endParaRPr lang="es-ES"/>
        </a:p>
      </dgm:t>
    </dgm:pt>
    <dgm:pt modelId="{26351661-6B12-4FF6-A3FB-47F6C7C01B3C}">
      <dgm:prSet phldrT="[Texto]" custT="1"/>
      <dgm:spPr>
        <a:solidFill>
          <a:schemeClr val="accent4">
            <a:lumMod val="75000"/>
          </a:schemeClr>
        </a:solidFill>
      </dgm:spPr>
      <dgm:t>
        <a:bodyPr/>
        <a:lstStyle/>
        <a:p>
          <a:r>
            <a:rPr lang="ca-ES" altLang="ca-ES" sz="2400" noProof="0">
              <a:latin typeface="Calibri" pitchFamily="34" charset="0"/>
            </a:rPr>
            <a:t>CI si </a:t>
          </a:r>
          <a:r>
            <a:rPr lang="es-ES" sz="2400">
              <a:latin typeface="Calibri" panose="020F0502020204030204" pitchFamily="34" charset="0"/>
              <a:cs typeface="Calibri" panose="020F0502020204030204" pitchFamily="34" charset="0"/>
            </a:rPr>
            <a:t>FG &lt;30</a:t>
          </a:r>
        </a:p>
      </dgm:t>
    </dgm:pt>
    <dgm:pt modelId="{2286358B-45B3-4A8D-95C9-DE95B42CA1BB}" type="parTrans" cxnId="{E4441375-DF4D-4E58-A59B-FC62019BB07F}">
      <dgm:prSet/>
      <dgm:spPr/>
      <dgm:t>
        <a:bodyPr/>
        <a:lstStyle/>
        <a:p>
          <a:endParaRPr lang="es-ES"/>
        </a:p>
      </dgm:t>
    </dgm:pt>
    <dgm:pt modelId="{5F4DADDB-ADB0-4E1A-B8EE-BC30530C340B}" type="sibTrans" cxnId="{E4441375-DF4D-4E58-A59B-FC62019BB07F}">
      <dgm:prSet/>
      <dgm:spPr/>
      <dgm:t>
        <a:bodyPr/>
        <a:lstStyle/>
        <a:p>
          <a:endParaRPr lang="es-ES"/>
        </a:p>
      </dgm:t>
    </dgm:pt>
    <dgm:pt modelId="{6534C78A-99BA-4BDA-9352-0F292BA2FFF9}">
      <dgm:prSet phldrT="[Texto]" phldr="1" custT="1"/>
      <dgm:spPr>
        <a:solidFill>
          <a:srgbClr val="FD8003"/>
        </a:solidFill>
      </dgm:spPr>
      <dgm:t>
        <a:bodyPr/>
        <a:lstStyle/>
        <a:p>
          <a:endParaRPr lang="es-ES" sz="2400">
            <a:latin typeface="Calibri" panose="020F0502020204030204" pitchFamily="34" charset="0"/>
            <a:cs typeface="Calibri" panose="020F0502020204030204" pitchFamily="34" charset="0"/>
          </a:endParaRPr>
        </a:p>
      </dgm:t>
    </dgm:pt>
    <dgm:pt modelId="{D68AB8C5-6700-4E24-B9A5-C2A8AD10DAFD}" type="sib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5FBF8899-5D53-426B-AFEF-72186CFB20BB}" type="par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9738A10A-26EF-4A4B-B1A5-87ED5B1D3322}" type="pres">
      <dgm:prSet presAssocID="{844B2476-0189-4976-9D51-32EA99394BD5}" presName="theList" presStyleCnt="0">
        <dgm:presLayoutVars>
          <dgm:dir/>
          <dgm:animLvl val="lvl"/>
          <dgm:resizeHandles val="exact"/>
        </dgm:presLayoutVars>
      </dgm:prSet>
      <dgm:spPr/>
    </dgm:pt>
    <dgm:pt modelId="{2CF12E38-4924-4AA8-B773-8FD41F4BCF4D}" type="pres">
      <dgm:prSet presAssocID="{34654350-082B-4AA6-B655-7A58AEA5DABC}" presName="compNode" presStyleCnt="0"/>
      <dgm:spPr/>
    </dgm:pt>
    <dgm:pt modelId="{AD476A70-EE0F-44C1-BDA6-59EC5DA65F9A}" type="pres">
      <dgm:prSet presAssocID="{34654350-082B-4AA6-B655-7A58AEA5DABC}" presName="aNode" presStyleLbl="bgShp" presStyleIdx="0" presStyleCnt="2" custLinFactNeighborX="-104" custLinFactNeighborY="-2439"/>
      <dgm:spPr/>
    </dgm:pt>
    <dgm:pt modelId="{0E9CC588-3CC1-475A-98B4-D8D43C83310A}" type="pres">
      <dgm:prSet presAssocID="{34654350-082B-4AA6-B655-7A58AEA5DABC}" presName="textNode" presStyleLbl="bgShp" presStyleIdx="0" presStyleCnt="2"/>
      <dgm:spPr/>
    </dgm:pt>
    <dgm:pt modelId="{90EBC2EC-5C04-4935-ACE4-376A490D0DCE}" type="pres">
      <dgm:prSet presAssocID="{34654350-082B-4AA6-B655-7A58AEA5DABC}" presName="compChildNode" presStyleCnt="0"/>
      <dgm:spPr/>
    </dgm:pt>
    <dgm:pt modelId="{DBAE37D8-F7AE-44C9-B2CA-B45C0B050176}" type="pres">
      <dgm:prSet presAssocID="{34654350-082B-4AA6-B655-7A58AEA5DABC}" presName="theInnerList" presStyleCnt="0"/>
      <dgm:spPr/>
    </dgm:pt>
    <dgm:pt modelId="{BBC50666-63DE-46BA-8040-BD1BB27479F8}" type="pres">
      <dgm:prSet presAssocID="{474B2A30-87DA-4183-973D-F2B21FDD76AA}" presName="childNode" presStyleLbl="node1" presStyleIdx="0" presStyleCnt="7" custLinFactY="-100000" custLinFactNeighborX="-1217" custLinFactNeighborY="-164840">
        <dgm:presLayoutVars>
          <dgm:bulletEnabled val="1"/>
        </dgm:presLayoutVars>
      </dgm:prSet>
      <dgm:spPr/>
    </dgm:pt>
    <dgm:pt modelId="{1B0B307D-27F8-47A7-A42E-5CBCAA440598}" type="pres">
      <dgm:prSet presAssocID="{474B2A30-87DA-4183-973D-F2B21FDD76AA}" presName="aSpace2" presStyleCnt="0"/>
      <dgm:spPr/>
    </dgm:pt>
    <dgm:pt modelId="{26A67C86-AF74-4111-926B-41014A24C3B2}" type="pres">
      <dgm:prSet presAssocID="{AB93C8AE-B547-47DE-AD6B-E27D16DBAA0D}" presName="childNode" presStyleLbl="node1" presStyleIdx="1" presStyleCnt="7" custLinFactY="-85146" custLinFactNeighborX="-1217" custLinFactNeighborY="-100000">
        <dgm:presLayoutVars>
          <dgm:bulletEnabled val="1"/>
        </dgm:presLayoutVars>
      </dgm:prSet>
      <dgm:spPr/>
    </dgm:pt>
    <dgm:pt modelId="{99DBA92E-58D2-4993-BDCB-53EAA6340825}" type="pres">
      <dgm:prSet presAssocID="{AB93C8AE-B547-47DE-AD6B-E27D16DBAA0D}" presName="aSpace2" presStyleCnt="0"/>
      <dgm:spPr/>
    </dgm:pt>
    <dgm:pt modelId="{BE32C9DB-31B3-4DAB-8BA6-F29734E77FC0}" type="pres">
      <dgm:prSet presAssocID="{7FDD7783-3A49-4098-AB25-E02B7C8470FB}" presName="childNode" presStyleLbl="node1" presStyleIdx="2" presStyleCnt="7" custLinFactY="-60916" custLinFactNeighborX="1495" custLinFactNeighborY="-100000">
        <dgm:presLayoutVars>
          <dgm:bulletEnabled val="1"/>
        </dgm:presLayoutVars>
      </dgm:prSet>
      <dgm:spPr/>
    </dgm:pt>
    <dgm:pt modelId="{556494BC-6AED-403B-84B1-210CDB624314}" type="pres">
      <dgm:prSet presAssocID="{7FDD7783-3A49-4098-AB25-E02B7C8470FB}" presName="aSpace2" presStyleCnt="0"/>
      <dgm:spPr/>
    </dgm:pt>
    <dgm:pt modelId="{819A9E44-55C2-471E-B54D-4ED4885E2792}" type="pres">
      <dgm:prSet presAssocID="{A967CBE2-CF1E-40E3-95A4-CF0D9C6F3E43}" presName="childNode" presStyleLbl="node1" presStyleIdx="3" presStyleCnt="7" custLinFactY="-26073" custLinFactNeighborY="-100000">
        <dgm:presLayoutVars>
          <dgm:bulletEnabled val="1"/>
        </dgm:presLayoutVars>
      </dgm:prSet>
      <dgm:spPr/>
    </dgm:pt>
    <dgm:pt modelId="{6D7D1254-ED14-4974-9A1E-7415E3BF6DAC}" type="pres">
      <dgm:prSet presAssocID="{34654350-082B-4AA6-B655-7A58AEA5DABC}" presName="aSpace" presStyleCnt="0"/>
      <dgm:spPr/>
    </dgm:pt>
    <dgm:pt modelId="{7B434E7D-418F-429A-B19F-982F503B6D89}" type="pres">
      <dgm:prSet presAssocID="{6534C78A-99BA-4BDA-9352-0F292BA2FFF9}" presName="compNode" presStyleCnt="0"/>
      <dgm:spPr/>
    </dgm:pt>
    <dgm:pt modelId="{48558FEA-0478-4508-9975-9B2032608BA8}" type="pres">
      <dgm:prSet presAssocID="{6534C78A-99BA-4BDA-9352-0F292BA2FFF9}" presName="aNode" presStyleLbl="bgShp" presStyleIdx="1" presStyleCnt="2"/>
      <dgm:spPr/>
    </dgm:pt>
    <dgm:pt modelId="{7007A53C-CD50-41F4-AFA3-4A1EE53D0721}" type="pres">
      <dgm:prSet presAssocID="{6534C78A-99BA-4BDA-9352-0F292BA2FFF9}" presName="textNode" presStyleLbl="bgShp" presStyleIdx="1" presStyleCnt="2"/>
      <dgm:spPr/>
    </dgm:pt>
    <dgm:pt modelId="{B6283C2E-6686-41E3-82AB-5583D2C5E546}" type="pres">
      <dgm:prSet presAssocID="{6534C78A-99BA-4BDA-9352-0F292BA2FFF9}" presName="compChildNode" presStyleCnt="0"/>
      <dgm:spPr/>
    </dgm:pt>
    <dgm:pt modelId="{7B391EE0-91C6-4C85-9F53-FEC3E073EAEE}" type="pres">
      <dgm:prSet presAssocID="{6534C78A-99BA-4BDA-9352-0F292BA2FFF9}" presName="theInnerList" presStyleCnt="0"/>
      <dgm:spPr/>
    </dgm:pt>
    <dgm:pt modelId="{AB83B71D-DB4F-47ED-9924-E4D3AD81D3E0}" type="pres">
      <dgm:prSet presAssocID="{FA011809-9BBE-4AE6-AFB2-DBDFF77A9E73}" presName="childNode" presStyleLbl="node1" presStyleIdx="4" presStyleCnt="7" custLinFactY="-39720" custLinFactNeighborY="-100000">
        <dgm:presLayoutVars>
          <dgm:bulletEnabled val="1"/>
        </dgm:presLayoutVars>
      </dgm:prSet>
      <dgm:spPr/>
    </dgm:pt>
    <dgm:pt modelId="{DA64FBF0-CFC4-4677-AC37-C6020FF79DC2}" type="pres">
      <dgm:prSet presAssocID="{FA011809-9BBE-4AE6-AFB2-DBDFF77A9E73}" presName="aSpace2" presStyleCnt="0"/>
      <dgm:spPr/>
    </dgm:pt>
    <dgm:pt modelId="{B5358C7C-5A1E-497C-8345-F5B80EB19309}" type="pres">
      <dgm:prSet presAssocID="{59B2C0B9-8FCD-4355-88CE-C1521AFEBAB9}" presName="childNode" presStyleLbl="node1" presStyleIdx="5" presStyleCnt="7" custLinFactY="-26659" custLinFactNeighborY="-100000">
        <dgm:presLayoutVars>
          <dgm:bulletEnabled val="1"/>
        </dgm:presLayoutVars>
      </dgm:prSet>
      <dgm:spPr/>
    </dgm:pt>
    <dgm:pt modelId="{C0825AA5-E4A9-42EB-84E3-1BEA5657DDA3}" type="pres">
      <dgm:prSet presAssocID="{59B2C0B9-8FCD-4355-88CE-C1521AFEBAB9}" presName="aSpace2" presStyleCnt="0"/>
      <dgm:spPr/>
    </dgm:pt>
    <dgm:pt modelId="{52A2A8D6-0667-4B8E-BCB0-5EDFAA365EC9}" type="pres">
      <dgm:prSet presAssocID="{26351661-6B12-4FF6-A3FB-47F6C7C01B3C}" presName="childNode" presStyleLbl="node1" presStyleIdx="6" presStyleCnt="7" custLinFactY="-20515" custLinFactNeighborY="-100000">
        <dgm:presLayoutVars>
          <dgm:bulletEnabled val="1"/>
        </dgm:presLayoutVars>
      </dgm:prSet>
      <dgm:spPr/>
    </dgm:pt>
  </dgm:ptLst>
  <dgm:cxnLst>
    <dgm:cxn modelId="{8466D40F-20A8-413B-9EEF-095B86A58E5C}" srcId="{844B2476-0189-4976-9D51-32EA99394BD5}" destId="{6534C78A-99BA-4BDA-9352-0F292BA2FFF9}" srcOrd="1" destOrd="0" parTransId="{5FBF8899-5D53-426B-AFEF-72186CFB20BB}" sibTransId="{D68AB8C5-6700-4E24-B9A5-C2A8AD10DAFD}"/>
    <dgm:cxn modelId="{22144528-ABD2-4AFB-8DE4-1126A58E5357}" type="presOf" srcId="{34654350-082B-4AA6-B655-7A58AEA5DABC}" destId="{AD476A70-EE0F-44C1-BDA6-59EC5DA65F9A}" srcOrd="0" destOrd="0" presId="urn:microsoft.com/office/officeart/2005/8/layout/lProcess2"/>
    <dgm:cxn modelId="{C43B0D2B-59BE-4744-B3A6-8304E87D9131}" type="presOf" srcId="{34654350-082B-4AA6-B655-7A58AEA5DABC}" destId="{0E9CC588-3CC1-475A-98B4-D8D43C83310A}" srcOrd="1" destOrd="0" presId="urn:microsoft.com/office/officeart/2005/8/layout/lProcess2"/>
    <dgm:cxn modelId="{3C3C5C30-1926-4DF9-9890-6919D28DB06B}" srcId="{34654350-082B-4AA6-B655-7A58AEA5DABC}" destId="{AB93C8AE-B547-47DE-AD6B-E27D16DBAA0D}" srcOrd="1" destOrd="0" parTransId="{867869FF-80AF-4D17-BA0B-4412F968B394}" sibTransId="{7B2459FE-78BE-42B9-A235-CBB5FAA23430}"/>
    <dgm:cxn modelId="{7E92FE3A-0D86-4284-865A-52C12AC472ED}" type="presOf" srcId="{6534C78A-99BA-4BDA-9352-0F292BA2FFF9}" destId="{7007A53C-CD50-41F4-AFA3-4A1EE53D0721}" srcOrd="1" destOrd="0" presId="urn:microsoft.com/office/officeart/2005/8/layout/lProcess2"/>
    <dgm:cxn modelId="{77874543-F691-4B7F-A4FE-9EB718953409}" type="presOf" srcId="{6534C78A-99BA-4BDA-9352-0F292BA2FFF9}" destId="{48558FEA-0478-4508-9975-9B2032608BA8}" srcOrd="0" destOrd="0" presId="urn:microsoft.com/office/officeart/2005/8/layout/lProcess2"/>
    <dgm:cxn modelId="{99593444-ACED-4D08-A098-ECFC913305FC}" type="presOf" srcId="{A967CBE2-CF1E-40E3-95A4-CF0D9C6F3E43}" destId="{819A9E44-55C2-471E-B54D-4ED4885E2792}" srcOrd="0" destOrd="0" presId="urn:microsoft.com/office/officeart/2005/8/layout/lProcess2"/>
    <dgm:cxn modelId="{1ECCF745-5829-4B90-917B-2D329C2BDE9C}" srcId="{6534C78A-99BA-4BDA-9352-0F292BA2FFF9}" destId="{FA011809-9BBE-4AE6-AFB2-DBDFF77A9E73}" srcOrd="0" destOrd="0" parTransId="{E0FE6060-78E2-4919-8BB6-9D269807BDD9}" sibTransId="{24DF8ECD-2E18-4A02-9517-7721A4FFF7A5}"/>
    <dgm:cxn modelId="{F4E69B4D-0139-4E0F-814D-576554684BE9}" type="presOf" srcId="{7FDD7783-3A49-4098-AB25-E02B7C8470FB}" destId="{BE32C9DB-31B3-4DAB-8BA6-F29734E77FC0}" srcOrd="0" destOrd="0" presId="urn:microsoft.com/office/officeart/2005/8/layout/lProcess2"/>
    <dgm:cxn modelId="{DF140A5E-191D-4071-8BB1-BBC6492A9C8F}" srcId="{34654350-082B-4AA6-B655-7A58AEA5DABC}" destId="{474B2A30-87DA-4183-973D-F2B21FDD76AA}" srcOrd="0" destOrd="0" parTransId="{E2E97AF7-0E2F-4841-8BF3-7E92C7E183E2}" sibTransId="{2E301016-46D0-4A68-A01E-D912C873ED5C}"/>
    <dgm:cxn modelId="{E4441375-DF4D-4E58-A59B-FC62019BB07F}" srcId="{6534C78A-99BA-4BDA-9352-0F292BA2FFF9}" destId="{26351661-6B12-4FF6-A3FB-47F6C7C01B3C}" srcOrd="2" destOrd="0" parTransId="{2286358B-45B3-4A8D-95C9-DE95B42CA1BB}" sibTransId="{5F4DADDB-ADB0-4E1A-B8EE-BC30530C340B}"/>
    <dgm:cxn modelId="{7B9B5781-1764-4B95-9211-558AA44C73F7}" type="presOf" srcId="{844B2476-0189-4976-9D51-32EA99394BD5}" destId="{9738A10A-26EF-4A4B-B1A5-87ED5B1D3322}" srcOrd="0" destOrd="0" presId="urn:microsoft.com/office/officeart/2005/8/layout/lProcess2"/>
    <dgm:cxn modelId="{450A6FA5-4614-429D-833A-2F6D6E1166C6}" type="presOf" srcId="{AB93C8AE-B547-47DE-AD6B-E27D16DBAA0D}" destId="{26A67C86-AF74-4111-926B-41014A24C3B2}" srcOrd="0" destOrd="0" presId="urn:microsoft.com/office/officeart/2005/8/layout/lProcess2"/>
    <dgm:cxn modelId="{E14238A6-EA4D-4E68-846D-F8A7CCAB59C2}" type="presOf" srcId="{59B2C0B9-8FCD-4355-88CE-C1521AFEBAB9}" destId="{B5358C7C-5A1E-497C-8345-F5B80EB19309}" srcOrd="0" destOrd="0" presId="urn:microsoft.com/office/officeart/2005/8/layout/lProcess2"/>
    <dgm:cxn modelId="{6511B6A9-E8CD-4826-843A-6BAF655A65A4}" srcId="{34654350-082B-4AA6-B655-7A58AEA5DABC}" destId="{7FDD7783-3A49-4098-AB25-E02B7C8470FB}" srcOrd="2" destOrd="0" parTransId="{66FDD463-453A-4D62-B95C-3EE5E6BFF28E}" sibTransId="{E19EAF64-77F5-44DB-BA86-F92AF7B4383E}"/>
    <dgm:cxn modelId="{252E3BAC-34AD-4F87-94B3-84CC0413ABF0}" srcId="{34654350-082B-4AA6-B655-7A58AEA5DABC}" destId="{A967CBE2-CF1E-40E3-95A4-CF0D9C6F3E43}" srcOrd="3" destOrd="0" parTransId="{04DE9D40-C3BE-429E-BB0B-BFA46C7C8968}" sibTransId="{1EAAA404-0BE5-4843-BEA7-C607F9C71977}"/>
    <dgm:cxn modelId="{38ED94B7-80FC-4980-BFE2-ADB72A25C867}" srcId="{6534C78A-99BA-4BDA-9352-0F292BA2FFF9}" destId="{59B2C0B9-8FCD-4355-88CE-C1521AFEBAB9}" srcOrd="1" destOrd="0" parTransId="{25BF46D5-2909-47F6-98FF-369CC731B1E1}" sibTransId="{0CFD79AD-CF1C-4515-A661-138E28F2E6D6}"/>
    <dgm:cxn modelId="{35A0B7BC-B9F5-44E4-BD9E-264CFCE48BD2}" type="presOf" srcId="{474B2A30-87DA-4183-973D-F2B21FDD76AA}" destId="{BBC50666-63DE-46BA-8040-BD1BB27479F8}" srcOrd="0" destOrd="0" presId="urn:microsoft.com/office/officeart/2005/8/layout/lProcess2"/>
    <dgm:cxn modelId="{33BE85C8-701B-4214-A5CC-E5BA9D2AFAA7}" srcId="{844B2476-0189-4976-9D51-32EA99394BD5}" destId="{34654350-082B-4AA6-B655-7A58AEA5DABC}" srcOrd="0" destOrd="0" parTransId="{D3B2307D-1E3E-4ADD-9824-EF01BE0CCA32}" sibTransId="{47BF5660-8C11-4410-B205-41719144FC6D}"/>
    <dgm:cxn modelId="{12CAE2D1-007F-48D6-AA70-F1BED731D4E3}" type="presOf" srcId="{FA011809-9BBE-4AE6-AFB2-DBDFF77A9E73}" destId="{AB83B71D-DB4F-47ED-9924-E4D3AD81D3E0}" srcOrd="0" destOrd="0" presId="urn:microsoft.com/office/officeart/2005/8/layout/lProcess2"/>
    <dgm:cxn modelId="{E11529DA-5F82-4854-B6AD-AD5A5799D295}" type="presOf" srcId="{26351661-6B12-4FF6-A3FB-47F6C7C01B3C}" destId="{52A2A8D6-0667-4B8E-BCB0-5EDFAA365EC9}" srcOrd="0" destOrd="0" presId="urn:microsoft.com/office/officeart/2005/8/layout/lProcess2"/>
    <dgm:cxn modelId="{62A63A71-191F-4DFE-AA8A-252E79D42AD8}" type="presParOf" srcId="{9738A10A-26EF-4A4B-B1A5-87ED5B1D3322}" destId="{2CF12E38-4924-4AA8-B773-8FD41F4BCF4D}" srcOrd="0" destOrd="0" presId="urn:microsoft.com/office/officeart/2005/8/layout/lProcess2"/>
    <dgm:cxn modelId="{56C53431-9922-4A7B-B3F9-8ECEDC5986A7}" type="presParOf" srcId="{2CF12E38-4924-4AA8-B773-8FD41F4BCF4D}" destId="{AD476A70-EE0F-44C1-BDA6-59EC5DA65F9A}" srcOrd="0" destOrd="0" presId="urn:microsoft.com/office/officeart/2005/8/layout/lProcess2"/>
    <dgm:cxn modelId="{94903E22-6E8F-4755-B334-1D0CD8F14AB3}" type="presParOf" srcId="{2CF12E38-4924-4AA8-B773-8FD41F4BCF4D}" destId="{0E9CC588-3CC1-475A-98B4-D8D43C83310A}" srcOrd="1" destOrd="0" presId="urn:microsoft.com/office/officeart/2005/8/layout/lProcess2"/>
    <dgm:cxn modelId="{74BE2CFE-E3BE-40CB-A459-26FE56D04DFD}" type="presParOf" srcId="{2CF12E38-4924-4AA8-B773-8FD41F4BCF4D}" destId="{90EBC2EC-5C04-4935-ACE4-376A490D0DCE}" srcOrd="2" destOrd="0" presId="urn:microsoft.com/office/officeart/2005/8/layout/lProcess2"/>
    <dgm:cxn modelId="{1F4DA525-289C-4EC0-BE28-608D51D125BA}" type="presParOf" srcId="{90EBC2EC-5C04-4935-ACE4-376A490D0DCE}" destId="{DBAE37D8-F7AE-44C9-B2CA-B45C0B050176}" srcOrd="0" destOrd="0" presId="urn:microsoft.com/office/officeart/2005/8/layout/lProcess2"/>
    <dgm:cxn modelId="{FCB52C7F-5E69-4D74-83A7-35F10FEF8A41}" type="presParOf" srcId="{DBAE37D8-F7AE-44C9-B2CA-B45C0B050176}" destId="{BBC50666-63DE-46BA-8040-BD1BB27479F8}" srcOrd="0" destOrd="0" presId="urn:microsoft.com/office/officeart/2005/8/layout/lProcess2"/>
    <dgm:cxn modelId="{E32B4087-0ACC-4936-9337-131B6497AADB}" type="presParOf" srcId="{DBAE37D8-F7AE-44C9-B2CA-B45C0B050176}" destId="{1B0B307D-27F8-47A7-A42E-5CBCAA440598}" srcOrd="1" destOrd="0" presId="urn:microsoft.com/office/officeart/2005/8/layout/lProcess2"/>
    <dgm:cxn modelId="{D4917D8C-E687-443F-9E8A-F55C6F3126AD}" type="presParOf" srcId="{DBAE37D8-F7AE-44C9-B2CA-B45C0B050176}" destId="{26A67C86-AF74-4111-926B-41014A24C3B2}" srcOrd="2" destOrd="0" presId="urn:microsoft.com/office/officeart/2005/8/layout/lProcess2"/>
    <dgm:cxn modelId="{BDB686D0-8AB4-4102-AF0E-ED290950CB95}" type="presParOf" srcId="{DBAE37D8-F7AE-44C9-B2CA-B45C0B050176}" destId="{99DBA92E-58D2-4993-BDCB-53EAA6340825}" srcOrd="3" destOrd="0" presId="urn:microsoft.com/office/officeart/2005/8/layout/lProcess2"/>
    <dgm:cxn modelId="{0CBD3092-9F02-424B-852F-032C05D83D0F}" type="presParOf" srcId="{DBAE37D8-F7AE-44C9-B2CA-B45C0B050176}" destId="{BE32C9DB-31B3-4DAB-8BA6-F29734E77FC0}" srcOrd="4" destOrd="0" presId="urn:microsoft.com/office/officeart/2005/8/layout/lProcess2"/>
    <dgm:cxn modelId="{1B3BCC0F-552E-4DF4-8AC3-143642CACC17}" type="presParOf" srcId="{DBAE37D8-F7AE-44C9-B2CA-B45C0B050176}" destId="{556494BC-6AED-403B-84B1-210CDB624314}" srcOrd="5" destOrd="0" presId="urn:microsoft.com/office/officeart/2005/8/layout/lProcess2"/>
    <dgm:cxn modelId="{C615ABA5-B5B4-4487-B742-4F6C5B90CF48}" type="presParOf" srcId="{DBAE37D8-F7AE-44C9-B2CA-B45C0B050176}" destId="{819A9E44-55C2-471E-B54D-4ED4885E2792}" srcOrd="6" destOrd="0" presId="urn:microsoft.com/office/officeart/2005/8/layout/lProcess2"/>
    <dgm:cxn modelId="{2E58F885-1892-4072-B281-E12A9B35FA06}" type="presParOf" srcId="{9738A10A-26EF-4A4B-B1A5-87ED5B1D3322}" destId="{6D7D1254-ED14-4974-9A1E-7415E3BF6DAC}" srcOrd="1" destOrd="0" presId="urn:microsoft.com/office/officeart/2005/8/layout/lProcess2"/>
    <dgm:cxn modelId="{E8CCEBFE-C8D8-415F-82DA-9F756974742B}" type="presParOf" srcId="{9738A10A-26EF-4A4B-B1A5-87ED5B1D3322}" destId="{7B434E7D-418F-429A-B19F-982F503B6D89}" srcOrd="2" destOrd="0" presId="urn:microsoft.com/office/officeart/2005/8/layout/lProcess2"/>
    <dgm:cxn modelId="{399AE96B-6C39-4544-977C-7FD1AEE4B68A}" type="presParOf" srcId="{7B434E7D-418F-429A-B19F-982F503B6D89}" destId="{48558FEA-0478-4508-9975-9B2032608BA8}" srcOrd="0" destOrd="0" presId="urn:microsoft.com/office/officeart/2005/8/layout/lProcess2"/>
    <dgm:cxn modelId="{C0E8D29C-D57C-4810-9FB2-3B060C1D2FED}" type="presParOf" srcId="{7B434E7D-418F-429A-B19F-982F503B6D89}" destId="{7007A53C-CD50-41F4-AFA3-4A1EE53D0721}" srcOrd="1" destOrd="0" presId="urn:microsoft.com/office/officeart/2005/8/layout/lProcess2"/>
    <dgm:cxn modelId="{8C987904-DC6D-46A5-80E3-5F7DE85F734E}" type="presParOf" srcId="{7B434E7D-418F-429A-B19F-982F503B6D89}" destId="{B6283C2E-6686-41E3-82AB-5583D2C5E546}" srcOrd="2" destOrd="0" presId="urn:microsoft.com/office/officeart/2005/8/layout/lProcess2"/>
    <dgm:cxn modelId="{05A5342B-C704-4E27-B230-8FE754DE5B1B}" type="presParOf" srcId="{B6283C2E-6686-41E3-82AB-5583D2C5E546}" destId="{7B391EE0-91C6-4C85-9F53-FEC3E073EAEE}" srcOrd="0" destOrd="0" presId="urn:microsoft.com/office/officeart/2005/8/layout/lProcess2"/>
    <dgm:cxn modelId="{539CC581-BC39-45ED-A673-BC97FEA31557}" type="presParOf" srcId="{7B391EE0-91C6-4C85-9F53-FEC3E073EAEE}" destId="{AB83B71D-DB4F-47ED-9924-E4D3AD81D3E0}" srcOrd="0" destOrd="0" presId="urn:microsoft.com/office/officeart/2005/8/layout/lProcess2"/>
    <dgm:cxn modelId="{2EC58F2B-710F-4CB8-BA25-0FC9FCE627A2}" type="presParOf" srcId="{7B391EE0-91C6-4C85-9F53-FEC3E073EAEE}" destId="{DA64FBF0-CFC4-4677-AC37-C6020FF79DC2}" srcOrd="1" destOrd="0" presId="urn:microsoft.com/office/officeart/2005/8/layout/lProcess2"/>
    <dgm:cxn modelId="{2D2692B6-A9AD-446B-B1BD-AB84C5480EE7}" type="presParOf" srcId="{7B391EE0-91C6-4C85-9F53-FEC3E073EAEE}" destId="{B5358C7C-5A1E-497C-8345-F5B80EB19309}" srcOrd="2" destOrd="0" presId="urn:microsoft.com/office/officeart/2005/8/layout/lProcess2"/>
    <dgm:cxn modelId="{578ADF9F-AD9F-4A67-80A2-1AEDE74B8D75}" type="presParOf" srcId="{7B391EE0-91C6-4C85-9F53-FEC3E073EAEE}" destId="{C0825AA5-E4A9-42EB-84E3-1BEA5657DDA3}" srcOrd="3" destOrd="0" presId="urn:microsoft.com/office/officeart/2005/8/layout/lProcess2"/>
    <dgm:cxn modelId="{89750EAC-0B9A-4A17-A599-9CB8A98A26BB}" type="presParOf" srcId="{7B391EE0-91C6-4C85-9F53-FEC3E073EAEE}" destId="{52A2A8D6-0667-4B8E-BCB0-5EDFAA365EC9}"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4B2476-0189-4976-9D51-32EA99394BD5}"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34654350-082B-4AA6-B655-7A58AEA5DABC}">
      <dgm:prSet phldrT="[Texto]" phldr="1" custT="1"/>
      <dgm:spPr>
        <a:solidFill>
          <a:srgbClr val="92D050"/>
        </a:solidFill>
      </dgm:spPr>
      <dgm:t>
        <a:bodyPr/>
        <a:lstStyle/>
        <a:p>
          <a:endParaRPr lang="es-ES" sz="2400">
            <a:solidFill>
              <a:srgbClr val="92D050"/>
            </a:solidFill>
            <a:latin typeface="Calibri" panose="020F0502020204030204" pitchFamily="34" charset="0"/>
            <a:cs typeface="Calibri" panose="020F0502020204030204" pitchFamily="34" charset="0"/>
          </a:endParaRPr>
        </a:p>
      </dgm:t>
    </dgm:pt>
    <dgm:pt modelId="{D3B2307D-1E3E-4ADD-9824-EF01BE0CCA32}" type="par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47BF5660-8C11-4410-B205-41719144FC6D}" type="sib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AB93C8AE-B547-47DE-AD6B-E27D16DBAA0D}">
      <dgm:prSet phldrT="[Texto]" custT="1"/>
      <dgm:spPr>
        <a:solidFill>
          <a:srgbClr val="B1E3AF"/>
        </a:solidFill>
      </dgm:spPr>
      <dgm:t>
        <a:bodyPr/>
        <a:lstStyle/>
        <a:p>
          <a:r>
            <a:rPr lang="ca-ES" sz="2400" noProof="0">
              <a:solidFill>
                <a:schemeClr val="tx1"/>
              </a:solidFill>
              <a:latin typeface="Calibri" panose="020F0502020204030204" pitchFamily="34" charset="0"/>
              <a:cs typeface="Calibri" panose="020F0502020204030204" pitchFamily="34" charset="0"/>
            </a:rPr>
            <a:t>Potència (1,5%)</a:t>
          </a:r>
        </a:p>
      </dgm:t>
    </dgm:pt>
    <dgm:pt modelId="{867869FF-80AF-4D17-BA0B-4412F968B394}" type="par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7B2459FE-78BE-42B9-A235-CBB5FAA23430}" type="sib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6534C78A-99BA-4BDA-9352-0F292BA2FFF9}">
      <dgm:prSet phldrT="[Texto]" phldr="1" custT="1"/>
      <dgm:spPr>
        <a:solidFill>
          <a:srgbClr val="FD8003"/>
        </a:solidFill>
      </dgm:spPr>
      <dgm:t>
        <a:bodyPr/>
        <a:lstStyle/>
        <a:p>
          <a:endParaRPr lang="es-ES" sz="2400">
            <a:latin typeface="Calibri" panose="020F0502020204030204" pitchFamily="34" charset="0"/>
            <a:cs typeface="Calibri" panose="020F0502020204030204" pitchFamily="34" charset="0"/>
          </a:endParaRPr>
        </a:p>
      </dgm:t>
    </dgm:pt>
    <dgm:pt modelId="{5FBF8899-5D53-426B-AFEF-72186CFB20BB}" type="par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D68AB8C5-6700-4E24-B9A5-C2A8AD10DAFD}" type="sib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FA011809-9BBE-4AE6-AFB2-DBDFF77A9E73}">
      <dgm:prSet phldrT="[Texto]" custT="1"/>
      <dgm:spPr>
        <a:solidFill>
          <a:srgbClr val="FFC000"/>
        </a:solidFill>
      </dgm:spPr>
      <dgm:t>
        <a:bodyPr/>
        <a:lstStyle/>
        <a:p>
          <a:r>
            <a:rPr lang="en-US" altLang="ca-ES" sz="2400" err="1">
              <a:solidFill>
                <a:schemeClr val="tx1"/>
              </a:solidFill>
              <a:latin typeface="Calibri" pitchFamily="34" charset="0"/>
            </a:rPr>
            <a:t>Lleu</a:t>
          </a:r>
          <a:r>
            <a:rPr lang="en-US" altLang="ca-ES" sz="2400">
              <a:solidFill>
                <a:schemeClr val="tx1"/>
              </a:solidFill>
              <a:latin typeface="Calibri" pitchFamily="34" charset="0"/>
            </a:rPr>
            <a:t> augment de </a:t>
          </a:r>
          <a:r>
            <a:rPr lang="en-US" altLang="ca-ES" sz="2400" err="1">
              <a:solidFill>
                <a:schemeClr val="tx1"/>
              </a:solidFill>
              <a:latin typeface="Calibri" pitchFamily="34" charset="0"/>
            </a:rPr>
            <a:t>pes</a:t>
          </a:r>
          <a:endParaRPr lang="en-US" altLang="ca-ES" sz="2400">
            <a:solidFill>
              <a:schemeClr val="tx1"/>
            </a:solidFill>
            <a:latin typeface="Calibri" pitchFamily="34" charset="0"/>
          </a:endParaRPr>
        </a:p>
      </dgm:t>
    </dgm:pt>
    <dgm:pt modelId="{E0FE6060-78E2-4919-8BB6-9D269807BDD9}" type="par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24DF8ECD-2E18-4A02-9517-7721A4FFF7A5}" type="sib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7FDD7783-3A49-4098-AB25-E02B7C8470FB}">
      <dgm:prSet phldrT="[Texto]" custT="1"/>
      <dgm:spPr>
        <a:solidFill>
          <a:srgbClr val="73B149"/>
        </a:solidFill>
      </dgm:spPr>
      <dgm:t>
        <a:bodyPr/>
        <a:lstStyle/>
        <a:p>
          <a:r>
            <a:rPr lang="es-ES" altLang="ca-ES" sz="2400">
              <a:solidFill>
                <a:schemeClr val="tx1"/>
              </a:solidFill>
              <a:latin typeface="Calibri" pitchFamily="34" charset="0"/>
            </a:rPr>
            <a:t>Pauta </a:t>
          </a:r>
          <a:r>
            <a:rPr lang="es-ES" altLang="ca-ES" sz="2400" err="1">
              <a:solidFill>
                <a:schemeClr val="tx1"/>
              </a:solidFill>
              <a:latin typeface="Calibri" pitchFamily="34" charset="0"/>
            </a:rPr>
            <a:t>terapèutica</a:t>
          </a:r>
          <a:endParaRPr lang="es-ES" altLang="ca-ES" sz="2400">
            <a:solidFill>
              <a:schemeClr val="tx1"/>
            </a:solidFill>
            <a:latin typeface="Calibri" pitchFamily="34" charset="0"/>
          </a:endParaRPr>
        </a:p>
      </dgm:t>
    </dgm:pt>
    <dgm:pt modelId="{66FDD463-453A-4D62-B95C-3EE5E6BFF28E}" type="parTrans" cxnId="{6511B6A9-E8CD-4826-843A-6BAF655A65A4}">
      <dgm:prSet/>
      <dgm:spPr/>
      <dgm:t>
        <a:bodyPr/>
        <a:lstStyle/>
        <a:p>
          <a:endParaRPr lang="es-ES"/>
        </a:p>
      </dgm:t>
    </dgm:pt>
    <dgm:pt modelId="{E19EAF64-77F5-44DB-BA86-F92AF7B4383E}" type="sibTrans" cxnId="{6511B6A9-E8CD-4826-843A-6BAF655A65A4}">
      <dgm:prSet/>
      <dgm:spPr/>
      <dgm:t>
        <a:bodyPr/>
        <a:lstStyle/>
        <a:p>
          <a:endParaRPr lang="es-ES"/>
        </a:p>
      </dgm:t>
    </dgm:pt>
    <dgm:pt modelId="{A967CBE2-CF1E-40E3-95A4-CF0D9C6F3E43}">
      <dgm:prSet phldrT="[Texto]" custT="1"/>
      <dgm:spPr>
        <a:solidFill>
          <a:srgbClr val="00B050"/>
        </a:solidFill>
      </dgm:spPr>
      <dgm:t>
        <a:bodyPr/>
        <a:lstStyle/>
        <a:p>
          <a:r>
            <a:rPr lang="en-US" altLang="ca-ES" sz="2400">
              <a:solidFill>
                <a:schemeClr val="tx1"/>
              </a:solidFill>
              <a:latin typeface="Calibri" pitchFamily="34" charset="0"/>
            </a:rPr>
            <a:t>UKPDS (</a:t>
          </a:r>
          <a:r>
            <a:rPr lang="en-US" altLang="ca-ES" sz="2400" err="1">
              <a:solidFill>
                <a:schemeClr val="tx1"/>
              </a:solidFill>
              <a:latin typeface="Calibri" pitchFamily="34" charset="0"/>
            </a:rPr>
            <a:t>microvasc</a:t>
          </a:r>
          <a:r>
            <a:rPr lang="en-US" altLang="ca-ES" sz="2400">
              <a:solidFill>
                <a:schemeClr val="tx1"/>
              </a:solidFill>
              <a:latin typeface="Calibri" pitchFamily="34" charset="0"/>
            </a:rPr>
            <a:t>)</a:t>
          </a:r>
          <a:endParaRPr lang="es-ES" sz="2400">
            <a:solidFill>
              <a:schemeClr val="tx1"/>
            </a:solidFill>
            <a:latin typeface="Calibri" panose="020F0502020204030204" pitchFamily="34" charset="0"/>
            <a:cs typeface="Calibri" panose="020F0502020204030204" pitchFamily="34" charset="0"/>
          </a:endParaRPr>
        </a:p>
      </dgm:t>
    </dgm:pt>
    <dgm:pt modelId="{04DE9D40-C3BE-429E-BB0B-BFA46C7C8968}" type="parTrans" cxnId="{252E3BAC-34AD-4F87-94B3-84CC0413ABF0}">
      <dgm:prSet/>
      <dgm:spPr/>
      <dgm:t>
        <a:bodyPr/>
        <a:lstStyle/>
        <a:p>
          <a:endParaRPr lang="es-ES"/>
        </a:p>
      </dgm:t>
    </dgm:pt>
    <dgm:pt modelId="{1EAAA404-0BE5-4843-BEA7-C607F9C71977}" type="sibTrans" cxnId="{252E3BAC-34AD-4F87-94B3-84CC0413ABF0}">
      <dgm:prSet/>
      <dgm:spPr/>
      <dgm:t>
        <a:bodyPr/>
        <a:lstStyle/>
        <a:p>
          <a:endParaRPr lang="es-ES"/>
        </a:p>
      </dgm:t>
    </dgm:pt>
    <dgm:pt modelId="{59B2C0B9-8FCD-4355-88CE-C1521AFEBAB9}">
      <dgm:prSet phldrT="[Texto]" custT="1"/>
      <dgm:spPr>
        <a:solidFill>
          <a:schemeClr val="accent2">
            <a:lumMod val="60000"/>
            <a:lumOff val="40000"/>
          </a:schemeClr>
        </a:solidFill>
      </dgm:spPr>
      <dgm:t>
        <a:bodyPr/>
        <a:lstStyle/>
        <a:p>
          <a:r>
            <a:rPr lang="ca-ES" altLang="ca-ES" sz="2400" noProof="0">
              <a:solidFill>
                <a:schemeClr val="tx1"/>
              </a:solidFill>
              <a:latin typeface="Calibri" pitchFamily="34" charset="0"/>
            </a:rPr>
            <a:t>Lleu hipoglucèmia</a:t>
          </a:r>
        </a:p>
      </dgm:t>
    </dgm:pt>
    <dgm:pt modelId="{0CFD79AD-CF1C-4515-A661-138E28F2E6D6}" type="sib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5BF46D5-2909-47F6-98FF-369CC731B1E1}" type="par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2C4EB26-A17A-4B5F-9A6D-C17CA003560F}">
      <dgm:prSet phldrT="[Texto]" custT="1"/>
      <dgm:spPr>
        <a:solidFill>
          <a:srgbClr val="FF0000"/>
        </a:solidFill>
      </dgm:spPr>
      <dgm:t>
        <a:bodyPr/>
        <a:lstStyle/>
        <a:p>
          <a:r>
            <a:rPr lang="es-ES" sz="2400">
              <a:solidFill>
                <a:schemeClr val="tx1"/>
              </a:solidFill>
              <a:latin typeface="Calibri" panose="020F0502020204030204" pitchFamily="34" charset="0"/>
              <a:cs typeface="Calibri" panose="020F0502020204030204" pitchFamily="34" charset="0"/>
            </a:rPr>
            <a:t>FG &lt;30</a:t>
          </a:r>
        </a:p>
      </dgm:t>
    </dgm:pt>
    <dgm:pt modelId="{68A0F2F5-2C29-45E0-B6DB-022584A4750A}" type="parTrans" cxnId="{A4DC28B1-7AB8-4FCB-8B5D-96F96D2933EE}">
      <dgm:prSet/>
      <dgm:spPr/>
      <dgm:t>
        <a:bodyPr/>
        <a:lstStyle/>
        <a:p>
          <a:endParaRPr lang="es-ES"/>
        </a:p>
      </dgm:t>
    </dgm:pt>
    <dgm:pt modelId="{27A0B683-E73E-4750-931C-AA3F37527167}" type="sibTrans" cxnId="{A4DC28B1-7AB8-4FCB-8B5D-96F96D2933EE}">
      <dgm:prSet/>
      <dgm:spPr/>
      <dgm:t>
        <a:bodyPr/>
        <a:lstStyle/>
        <a:p>
          <a:endParaRPr lang="es-ES"/>
        </a:p>
      </dgm:t>
    </dgm:pt>
    <dgm:pt modelId="{B7AFA0ED-0F30-4B3D-AD10-23B468E88BC9}">
      <dgm:prSet phldrT="[Texto]" custT="1"/>
      <dgm:spPr>
        <a:solidFill>
          <a:schemeClr val="accent2">
            <a:lumMod val="75000"/>
          </a:schemeClr>
        </a:solidFill>
      </dgm:spPr>
      <dgm:t>
        <a:bodyPr/>
        <a:lstStyle/>
        <a:p>
          <a:r>
            <a:rPr lang="es-ES" sz="2400" err="1">
              <a:solidFill>
                <a:schemeClr val="tx1"/>
              </a:solidFill>
              <a:latin typeface="Calibri" panose="020F0502020204030204" pitchFamily="34" charset="0"/>
              <a:cs typeface="Calibri" panose="020F0502020204030204" pitchFamily="34" charset="0"/>
            </a:rPr>
            <a:t>Pacients</a:t>
          </a:r>
          <a:r>
            <a:rPr lang="es-ES" sz="2400">
              <a:solidFill>
                <a:schemeClr val="tx1"/>
              </a:solidFill>
              <a:latin typeface="Calibri" panose="020F0502020204030204" pitchFamily="34" charset="0"/>
              <a:cs typeface="Calibri" panose="020F0502020204030204" pitchFamily="34" charset="0"/>
            </a:rPr>
            <a:t> </a:t>
          </a:r>
          <a:r>
            <a:rPr lang="es-ES" sz="2400" err="1">
              <a:solidFill>
                <a:schemeClr val="tx1"/>
              </a:solidFill>
              <a:latin typeface="Calibri" panose="020F0502020204030204" pitchFamily="34" charset="0"/>
              <a:cs typeface="Calibri" panose="020F0502020204030204" pitchFamily="34" charset="0"/>
            </a:rPr>
            <a:t>fràgils</a:t>
          </a:r>
          <a:endParaRPr lang="es-ES" sz="2400">
            <a:solidFill>
              <a:schemeClr val="tx1"/>
            </a:solidFill>
            <a:latin typeface="Calibri" panose="020F0502020204030204" pitchFamily="34" charset="0"/>
            <a:cs typeface="Calibri" panose="020F0502020204030204" pitchFamily="34" charset="0"/>
          </a:endParaRPr>
        </a:p>
      </dgm:t>
    </dgm:pt>
    <dgm:pt modelId="{8F6B9BE9-F6F8-4480-AB51-44889776B516}" type="parTrans" cxnId="{0057A055-3D80-4B75-9DDA-8AA506018EFE}">
      <dgm:prSet/>
      <dgm:spPr/>
      <dgm:t>
        <a:bodyPr/>
        <a:lstStyle/>
        <a:p>
          <a:endParaRPr lang="es-ES"/>
        </a:p>
      </dgm:t>
    </dgm:pt>
    <dgm:pt modelId="{DFAE82FB-8775-4725-973C-06A6097A47D8}" type="sibTrans" cxnId="{0057A055-3D80-4B75-9DDA-8AA506018EFE}">
      <dgm:prSet/>
      <dgm:spPr/>
      <dgm:t>
        <a:bodyPr/>
        <a:lstStyle/>
        <a:p>
          <a:endParaRPr lang="es-ES"/>
        </a:p>
      </dgm:t>
    </dgm:pt>
    <dgm:pt modelId="{9738A10A-26EF-4A4B-B1A5-87ED5B1D3322}" type="pres">
      <dgm:prSet presAssocID="{844B2476-0189-4976-9D51-32EA99394BD5}" presName="theList" presStyleCnt="0">
        <dgm:presLayoutVars>
          <dgm:dir/>
          <dgm:animLvl val="lvl"/>
          <dgm:resizeHandles val="exact"/>
        </dgm:presLayoutVars>
      </dgm:prSet>
      <dgm:spPr/>
    </dgm:pt>
    <dgm:pt modelId="{2CF12E38-4924-4AA8-B773-8FD41F4BCF4D}" type="pres">
      <dgm:prSet presAssocID="{34654350-082B-4AA6-B655-7A58AEA5DABC}" presName="compNode" presStyleCnt="0"/>
      <dgm:spPr/>
    </dgm:pt>
    <dgm:pt modelId="{AD476A70-EE0F-44C1-BDA6-59EC5DA65F9A}" type="pres">
      <dgm:prSet presAssocID="{34654350-082B-4AA6-B655-7A58AEA5DABC}" presName="aNode" presStyleLbl="bgShp" presStyleIdx="0" presStyleCnt="2" custLinFactNeighborX="-104" custLinFactNeighborY="-2439"/>
      <dgm:spPr/>
    </dgm:pt>
    <dgm:pt modelId="{0E9CC588-3CC1-475A-98B4-D8D43C83310A}" type="pres">
      <dgm:prSet presAssocID="{34654350-082B-4AA6-B655-7A58AEA5DABC}" presName="textNode" presStyleLbl="bgShp" presStyleIdx="0" presStyleCnt="2"/>
      <dgm:spPr/>
    </dgm:pt>
    <dgm:pt modelId="{90EBC2EC-5C04-4935-ACE4-376A490D0DCE}" type="pres">
      <dgm:prSet presAssocID="{34654350-082B-4AA6-B655-7A58AEA5DABC}" presName="compChildNode" presStyleCnt="0"/>
      <dgm:spPr/>
    </dgm:pt>
    <dgm:pt modelId="{DBAE37D8-F7AE-44C9-B2CA-B45C0B050176}" type="pres">
      <dgm:prSet presAssocID="{34654350-082B-4AA6-B655-7A58AEA5DABC}" presName="theInnerList" presStyleCnt="0"/>
      <dgm:spPr/>
    </dgm:pt>
    <dgm:pt modelId="{26A67C86-AF74-4111-926B-41014A24C3B2}" type="pres">
      <dgm:prSet presAssocID="{AB93C8AE-B547-47DE-AD6B-E27D16DBAA0D}" presName="childNode" presStyleLbl="node1" presStyleIdx="0" presStyleCnt="7" custLinFactY="-85146" custLinFactNeighborX="-1217" custLinFactNeighborY="-100000">
        <dgm:presLayoutVars>
          <dgm:bulletEnabled val="1"/>
        </dgm:presLayoutVars>
      </dgm:prSet>
      <dgm:spPr/>
    </dgm:pt>
    <dgm:pt modelId="{99DBA92E-58D2-4993-BDCB-53EAA6340825}" type="pres">
      <dgm:prSet presAssocID="{AB93C8AE-B547-47DE-AD6B-E27D16DBAA0D}" presName="aSpace2" presStyleCnt="0"/>
      <dgm:spPr/>
    </dgm:pt>
    <dgm:pt modelId="{BE32C9DB-31B3-4DAB-8BA6-F29734E77FC0}" type="pres">
      <dgm:prSet presAssocID="{7FDD7783-3A49-4098-AB25-E02B7C8470FB}" presName="childNode" presStyleLbl="node1" presStyleIdx="1" presStyleCnt="7" custLinFactY="-60916" custLinFactNeighborX="1495" custLinFactNeighborY="-100000">
        <dgm:presLayoutVars>
          <dgm:bulletEnabled val="1"/>
        </dgm:presLayoutVars>
      </dgm:prSet>
      <dgm:spPr/>
    </dgm:pt>
    <dgm:pt modelId="{556494BC-6AED-403B-84B1-210CDB624314}" type="pres">
      <dgm:prSet presAssocID="{7FDD7783-3A49-4098-AB25-E02B7C8470FB}" presName="aSpace2" presStyleCnt="0"/>
      <dgm:spPr/>
    </dgm:pt>
    <dgm:pt modelId="{819A9E44-55C2-471E-B54D-4ED4885E2792}" type="pres">
      <dgm:prSet presAssocID="{A967CBE2-CF1E-40E3-95A4-CF0D9C6F3E43}" presName="childNode" presStyleLbl="node1" presStyleIdx="2" presStyleCnt="7" custLinFactY="-26073" custLinFactNeighborY="-100000">
        <dgm:presLayoutVars>
          <dgm:bulletEnabled val="1"/>
        </dgm:presLayoutVars>
      </dgm:prSet>
      <dgm:spPr/>
    </dgm:pt>
    <dgm:pt modelId="{6D7D1254-ED14-4974-9A1E-7415E3BF6DAC}" type="pres">
      <dgm:prSet presAssocID="{34654350-082B-4AA6-B655-7A58AEA5DABC}" presName="aSpace" presStyleCnt="0"/>
      <dgm:spPr/>
    </dgm:pt>
    <dgm:pt modelId="{7B434E7D-418F-429A-B19F-982F503B6D89}" type="pres">
      <dgm:prSet presAssocID="{6534C78A-99BA-4BDA-9352-0F292BA2FFF9}" presName="compNode" presStyleCnt="0"/>
      <dgm:spPr/>
    </dgm:pt>
    <dgm:pt modelId="{48558FEA-0478-4508-9975-9B2032608BA8}" type="pres">
      <dgm:prSet presAssocID="{6534C78A-99BA-4BDA-9352-0F292BA2FFF9}" presName="aNode" presStyleLbl="bgShp" presStyleIdx="1" presStyleCnt="2"/>
      <dgm:spPr/>
    </dgm:pt>
    <dgm:pt modelId="{7007A53C-CD50-41F4-AFA3-4A1EE53D0721}" type="pres">
      <dgm:prSet presAssocID="{6534C78A-99BA-4BDA-9352-0F292BA2FFF9}" presName="textNode" presStyleLbl="bgShp" presStyleIdx="1" presStyleCnt="2"/>
      <dgm:spPr/>
    </dgm:pt>
    <dgm:pt modelId="{B6283C2E-6686-41E3-82AB-5583D2C5E546}" type="pres">
      <dgm:prSet presAssocID="{6534C78A-99BA-4BDA-9352-0F292BA2FFF9}" presName="compChildNode" presStyleCnt="0"/>
      <dgm:spPr/>
    </dgm:pt>
    <dgm:pt modelId="{7B391EE0-91C6-4C85-9F53-FEC3E073EAEE}" type="pres">
      <dgm:prSet presAssocID="{6534C78A-99BA-4BDA-9352-0F292BA2FFF9}" presName="theInnerList" presStyleCnt="0"/>
      <dgm:spPr/>
    </dgm:pt>
    <dgm:pt modelId="{AB83B71D-DB4F-47ED-9924-E4D3AD81D3E0}" type="pres">
      <dgm:prSet presAssocID="{FA011809-9BBE-4AE6-AFB2-DBDFF77A9E73}" presName="childNode" presStyleLbl="node1" presStyleIdx="3" presStyleCnt="7" custLinFactNeighborY="-21509">
        <dgm:presLayoutVars>
          <dgm:bulletEnabled val="1"/>
        </dgm:presLayoutVars>
      </dgm:prSet>
      <dgm:spPr/>
    </dgm:pt>
    <dgm:pt modelId="{DA64FBF0-CFC4-4677-AC37-C6020FF79DC2}" type="pres">
      <dgm:prSet presAssocID="{FA011809-9BBE-4AE6-AFB2-DBDFF77A9E73}" presName="aSpace2" presStyleCnt="0"/>
      <dgm:spPr/>
    </dgm:pt>
    <dgm:pt modelId="{B5358C7C-5A1E-497C-8345-F5B80EB19309}" type="pres">
      <dgm:prSet presAssocID="{59B2C0B9-8FCD-4355-88CE-C1521AFEBAB9}" presName="childNode" presStyleLbl="node1" presStyleIdx="4" presStyleCnt="7" custLinFactY="24449" custLinFactNeighborY="100000">
        <dgm:presLayoutVars>
          <dgm:bulletEnabled val="1"/>
        </dgm:presLayoutVars>
      </dgm:prSet>
      <dgm:spPr/>
    </dgm:pt>
    <dgm:pt modelId="{A168A0F3-22CB-4916-A573-070BCEE4B3AA}" type="pres">
      <dgm:prSet presAssocID="{59B2C0B9-8FCD-4355-88CE-C1521AFEBAB9}" presName="aSpace2" presStyleCnt="0"/>
      <dgm:spPr/>
    </dgm:pt>
    <dgm:pt modelId="{AB982E7E-46CD-439A-AA1A-6C2BA8C0EE81}" type="pres">
      <dgm:prSet presAssocID="{22C4EB26-A17A-4B5F-9A6D-C17CA003560F}" presName="childNode" presStyleLbl="node1" presStyleIdx="5" presStyleCnt="7" custAng="0" custLinFactY="-329375" custLinFactNeighborX="1118" custLinFactNeighborY="-400000">
        <dgm:presLayoutVars>
          <dgm:bulletEnabled val="1"/>
        </dgm:presLayoutVars>
      </dgm:prSet>
      <dgm:spPr/>
    </dgm:pt>
    <dgm:pt modelId="{4FF0434A-8EF2-4D79-B437-18E9E40505A8}" type="pres">
      <dgm:prSet presAssocID="{22C4EB26-A17A-4B5F-9A6D-C17CA003560F}" presName="aSpace2" presStyleCnt="0"/>
      <dgm:spPr/>
    </dgm:pt>
    <dgm:pt modelId="{4E79B913-3CEA-4278-B3C7-4DBD838729D2}" type="pres">
      <dgm:prSet presAssocID="{B7AFA0ED-0F30-4B3D-AD10-23B468E88BC9}" presName="childNode" presStyleLbl="node1" presStyleIdx="6" presStyleCnt="7" custLinFactY="-20515" custLinFactNeighborY="-100000">
        <dgm:presLayoutVars>
          <dgm:bulletEnabled val="1"/>
        </dgm:presLayoutVars>
      </dgm:prSet>
      <dgm:spPr/>
    </dgm:pt>
  </dgm:ptLst>
  <dgm:cxnLst>
    <dgm:cxn modelId="{37EE0A00-7B29-4577-A1EF-298E152A844F}" type="presOf" srcId="{59B2C0B9-8FCD-4355-88CE-C1521AFEBAB9}" destId="{B5358C7C-5A1E-497C-8345-F5B80EB19309}" srcOrd="0" destOrd="0" presId="urn:microsoft.com/office/officeart/2005/8/layout/lProcess2"/>
    <dgm:cxn modelId="{8466D40F-20A8-413B-9EEF-095B86A58E5C}" srcId="{844B2476-0189-4976-9D51-32EA99394BD5}" destId="{6534C78A-99BA-4BDA-9352-0F292BA2FFF9}" srcOrd="1" destOrd="0" parTransId="{5FBF8899-5D53-426B-AFEF-72186CFB20BB}" sibTransId="{D68AB8C5-6700-4E24-B9A5-C2A8AD10DAFD}"/>
    <dgm:cxn modelId="{3C3C5C30-1926-4DF9-9890-6919D28DB06B}" srcId="{34654350-082B-4AA6-B655-7A58AEA5DABC}" destId="{AB93C8AE-B547-47DE-AD6B-E27D16DBAA0D}" srcOrd="0" destOrd="0" parTransId="{867869FF-80AF-4D17-BA0B-4412F968B394}" sibTransId="{7B2459FE-78BE-42B9-A235-CBB5FAA23430}"/>
    <dgm:cxn modelId="{1210C139-E2BA-489E-A944-A2B6237827AE}" type="presOf" srcId="{A967CBE2-CF1E-40E3-95A4-CF0D9C6F3E43}" destId="{819A9E44-55C2-471E-B54D-4ED4885E2792}" srcOrd="0" destOrd="0" presId="urn:microsoft.com/office/officeart/2005/8/layout/lProcess2"/>
    <dgm:cxn modelId="{1ECCF745-5829-4B90-917B-2D329C2BDE9C}" srcId="{6534C78A-99BA-4BDA-9352-0F292BA2FFF9}" destId="{FA011809-9BBE-4AE6-AFB2-DBDFF77A9E73}" srcOrd="0" destOrd="0" parTransId="{E0FE6060-78E2-4919-8BB6-9D269807BDD9}" sibTransId="{24DF8ECD-2E18-4A02-9517-7721A4FFF7A5}"/>
    <dgm:cxn modelId="{52C45547-AB16-4113-AC2A-98B4E3C54204}" type="presOf" srcId="{FA011809-9BBE-4AE6-AFB2-DBDFF77A9E73}" destId="{AB83B71D-DB4F-47ED-9924-E4D3AD81D3E0}" srcOrd="0" destOrd="0" presId="urn:microsoft.com/office/officeart/2005/8/layout/lProcess2"/>
    <dgm:cxn modelId="{0057A055-3D80-4B75-9DDA-8AA506018EFE}" srcId="{6534C78A-99BA-4BDA-9352-0F292BA2FFF9}" destId="{B7AFA0ED-0F30-4B3D-AD10-23B468E88BC9}" srcOrd="3" destOrd="0" parTransId="{8F6B9BE9-F6F8-4480-AB51-44889776B516}" sibTransId="{DFAE82FB-8775-4725-973C-06A6097A47D8}"/>
    <dgm:cxn modelId="{5103C357-7D06-4C73-A8BF-4E1A3B780B33}" type="presOf" srcId="{34654350-082B-4AA6-B655-7A58AEA5DABC}" destId="{0E9CC588-3CC1-475A-98B4-D8D43C83310A}" srcOrd="1" destOrd="0" presId="urn:microsoft.com/office/officeart/2005/8/layout/lProcess2"/>
    <dgm:cxn modelId="{4BE7BA5C-FF0A-4050-A688-8F163B452676}" type="presOf" srcId="{AB93C8AE-B547-47DE-AD6B-E27D16DBAA0D}" destId="{26A67C86-AF74-4111-926B-41014A24C3B2}" srcOrd="0" destOrd="0" presId="urn:microsoft.com/office/officeart/2005/8/layout/lProcess2"/>
    <dgm:cxn modelId="{19D27060-A365-4F5D-B41A-DC863E7FFE10}" type="presOf" srcId="{B7AFA0ED-0F30-4B3D-AD10-23B468E88BC9}" destId="{4E79B913-3CEA-4278-B3C7-4DBD838729D2}" srcOrd="0" destOrd="0" presId="urn:microsoft.com/office/officeart/2005/8/layout/lProcess2"/>
    <dgm:cxn modelId="{85386285-A637-49DC-8039-5BB4C8CA28D7}" type="presOf" srcId="{6534C78A-99BA-4BDA-9352-0F292BA2FFF9}" destId="{7007A53C-CD50-41F4-AFA3-4A1EE53D0721}" srcOrd="1" destOrd="0" presId="urn:microsoft.com/office/officeart/2005/8/layout/lProcess2"/>
    <dgm:cxn modelId="{BA6FE198-BCA8-47A7-875B-5879134223E9}" type="presOf" srcId="{6534C78A-99BA-4BDA-9352-0F292BA2FFF9}" destId="{48558FEA-0478-4508-9975-9B2032608BA8}" srcOrd="0" destOrd="0" presId="urn:microsoft.com/office/officeart/2005/8/layout/lProcess2"/>
    <dgm:cxn modelId="{B977B39B-FC44-4E35-8964-5D2A6E5FB939}" type="presOf" srcId="{34654350-082B-4AA6-B655-7A58AEA5DABC}" destId="{AD476A70-EE0F-44C1-BDA6-59EC5DA65F9A}" srcOrd="0" destOrd="0" presId="urn:microsoft.com/office/officeart/2005/8/layout/lProcess2"/>
    <dgm:cxn modelId="{6511B6A9-E8CD-4826-843A-6BAF655A65A4}" srcId="{34654350-082B-4AA6-B655-7A58AEA5DABC}" destId="{7FDD7783-3A49-4098-AB25-E02B7C8470FB}" srcOrd="1" destOrd="0" parTransId="{66FDD463-453A-4D62-B95C-3EE5E6BFF28E}" sibTransId="{E19EAF64-77F5-44DB-BA86-F92AF7B4383E}"/>
    <dgm:cxn modelId="{48B737AA-D0DC-4567-98E3-6465B69B2C1C}" type="presOf" srcId="{844B2476-0189-4976-9D51-32EA99394BD5}" destId="{9738A10A-26EF-4A4B-B1A5-87ED5B1D3322}" srcOrd="0" destOrd="0" presId="urn:microsoft.com/office/officeart/2005/8/layout/lProcess2"/>
    <dgm:cxn modelId="{252E3BAC-34AD-4F87-94B3-84CC0413ABF0}" srcId="{34654350-082B-4AA6-B655-7A58AEA5DABC}" destId="{A967CBE2-CF1E-40E3-95A4-CF0D9C6F3E43}" srcOrd="2" destOrd="0" parTransId="{04DE9D40-C3BE-429E-BB0B-BFA46C7C8968}" sibTransId="{1EAAA404-0BE5-4843-BEA7-C607F9C71977}"/>
    <dgm:cxn modelId="{A4DC28B1-7AB8-4FCB-8B5D-96F96D2933EE}" srcId="{6534C78A-99BA-4BDA-9352-0F292BA2FFF9}" destId="{22C4EB26-A17A-4B5F-9A6D-C17CA003560F}" srcOrd="2" destOrd="0" parTransId="{68A0F2F5-2C29-45E0-B6DB-022584A4750A}" sibTransId="{27A0B683-E73E-4750-931C-AA3F37527167}"/>
    <dgm:cxn modelId="{38ED94B7-80FC-4980-BFE2-ADB72A25C867}" srcId="{6534C78A-99BA-4BDA-9352-0F292BA2FFF9}" destId="{59B2C0B9-8FCD-4355-88CE-C1521AFEBAB9}" srcOrd="1" destOrd="0" parTransId="{25BF46D5-2909-47F6-98FF-369CC731B1E1}" sibTransId="{0CFD79AD-CF1C-4515-A661-138E28F2E6D6}"/>
    <dgm:cxn modelId="{33BE85C8-701B-4214-A5CC-E5BA9D2AFAA7}" srcId="{844B2476-0189-4976-9D51-32EA99394BD5}" destId="{34654350-082B-4AA6-B655-7A58AEA5DABC}" srcOrd="0" destOrd="0" parTransId="{D3B2307D-1E3E-4ADD-9824-EF01BE0CCA32}" sibTransId="{47BF5660-8C11-4410-B205-41719144FC6D}"/>
    <dgm:cxn modelId="{92A460D7-5372-4659-98B7-1E25F461BF22}" type="presOf" srcId="{22C4EB26-A17A-4B5F-9A6D-C17CA003560F}" destId="{AB982E7E-46CD-439A-AA1A-6C2BA8C0EE81}" srcOrd="0" destOrd="0" presId="urn:microsoft.com/office/officeart/2005/8/layout/lProcess2"/>
    <dgm:cxn modelId="{E95953E3-DD56-438F-A110-F071406B692F}" type="presOf" srcId="{7FDD7783-3A49-4098-AB25-E02B7C8470FB}" destId="{BE32C9DB-31B3-4DAB-8BA6-F29734E77FC0}" srcOrd="0" destOrd="0" presId="urn:microsoft.com/office/officeart/2005/8/layout/lProcess2"/>
    <dgm:cxn modelId="{FFD56D66-F516-4A56-B1A5-E72ECE053119}" type="presParOf" srcId="{9738A10A-26EF-4A4B-B1A5-87ED5B1D3322}" destId="{2CF12E38-4924-4AA8-B773-8FD41F4BCF4D}" srcOrd="0" destOrd="0" presId="urn:microsoft.com/office/officeart/2005/8/layout/lProcess2"/>
    <dgm:cxn modelId="{E4C2C1A6-170B-47C6-8A7F-FDF36B7829D1}" type="presParOf" srcId="{2CF12E38-4924-4AA8-B773-8FD41F4BCF4D}" destId="{AD476A70-EE0F-44C1-BDA6-59EC5DA65F9A}" srcOrd="0" destOrd="0" presId="urn:microsoft.com/office/officeart/2005/8/layout/lProcess2"/>
    <dgm:cxn modelId="{0570BFF8-1D99-44B1-9D70-141D644B9032}" type="presParOf" srcId="{2CF12E38-4924-4AA8-B773-8FD41F4BCF4D}" destId="{0E9CC588-3CC1-475A-98B4-D8D43C83310A}" srcOrd="1" destOrd="0" presId="urn:microsoft.com/office/officeart/2005/8/layout/lProcess2"/>
    <dgm:cxn modelId="{9CC7E5F1-22A9-4481-8C93-E3C039003481}" type="presParOf" srcId="{2CF12E38-4924-4AA8-B773-8FD41F4BCF4D}" destId="{90EBC2EC-5C04-4935-ACE4-376A490D0DCE}" srcOrd="2" destOrd="0" presId="urn:microsoft.com/office/officeart/2005/8/layout/lProcess2"/>
    <dgm:cxn modelId="{0FDA0784-776B-4C7A-A05D-2A2C83E8C950}" type="presParOf" srcId="{90EBC2EC-5C04-4935-ACE4-376A490D0DCE}" destId="{DBAE37D8-F7AE-44C9-B2CA-B45C0B050176}" srcOrd="0" destOrd="0" presId="urn:microsoft.com/office/officeart/2005/8/layout/lProcess2"/>
    <dgm:cxn modelId="{26A9BC1B-A74B-40D0-BFD7-444022700C58}" type="presParOf" srcId="{DBAE37D8-F7AE-44C9-B2CA-B45C0B050176}" destId="{26A67C86-AF74-4111-926B-41014A24C3B2}" srcOrd="0" destOrd="0" presId="urn:microsoft.com/office/officeart/2005/8/layout/lProcess2"/>
    <dgm:cxn modelId="{42F7EDE2-A885-4CEC-ABBF-5E4DE7842C42}" type="presParOf" srcId="{DBAE37D8-F7AE-44C9-B2CA-B45C0B050176}" destId="{99DBA92E-58D2-4993-BDCB-53EAA6340825}" srcOrd="1" destOrd="0" presId="urn:microsoft.com/office/officeart/2005/8/layout/lProcess2"/>
    <dgm:cxn modelId="{0E054A6C-859C-43C8-A7BC-2B4779D5DD76}" type="presParOf" srcId="{DBAE37D8-F7AE-44C9-B2CA-B45C0B050176}" destId="{BE32C9DB-31B3-4DAB-8BA6-F29734E77FC0}" srcOrd="2" destOrd="0" presId="urn:microsoft.com/office/officeart/2005/8/layout/lProcess2"/>
    <dgm:cxn modelId="{AD8BC3F3-941D-46A5-8536-51D620D4B3D0}" type="presParOf" srcId="{DBAE37D8-F7AE-44C9-B2CA-B45C0B050176}" destId="{556494BC-6AED-403B-84B1-210CDB624314}" srcOrd="3" destOrd="0" presId="urn:microsoft.com/office/officeart/2005/8/layout/lProcess2"/>
    <dgm:cxn modelId="{FE8A9227-D05B-4E93-80B4-D513E5FA9EBD}" type="presParOf" srcId="{DBAE37D8-F7AE-44C9-B2CA-B45C0B050176}" destId="{819A9E44-55C2-471E-B54D-4ED4885E2792}" srcOrd="4" destOrd="0" presId="urn:microsoft.com/office/officeart/2005/8/layout/lProcess2"/>
    <dgm:cxn modelId="{795E888C-72D1-4C77-8FEE-C58EBABC2590}" type="presParOf" srcId="{9738A10A-26EF-4A4B-B1A5-87ED5B1D3322}" destId="{6D7D1254-ED14-4974-9A1E-7415E3BF6DAC}" srcOrd="1" destOrd="0" presId="urn:microsoft.com/office/officeart/2005/8/layout/lProcess2"/>
    <dgm:cxn modelId="{9A5ADCCF-C6C0-424E-9701-EC023EEADCB9}" type="presParOf" srcId="{9738A10A-26EF-4A4B-B1A5-87ED5B1D3322}" destId="{7B434E7D-418F-429A-B19F-982F503B6D89}" srcOrd="2" destOrd="0" presId="urn:microsoft.com/office/officeart/2005/8/layout/lProcess2"/>
    <dgm:cxn modelId="{6D9B7814-2FF1-4567-87BD-7BFCC075B801}" type="presParOf" srcId="{7B434E7D-418F-429A-B19F-982F503B6D89}" destId="{48558FEA-0478-4508-9975-9B2032608BA8}" srcOrd="0" destOrd="0" presId="urn:microsoft.com/office/officeart/2005/8/layout/lProcess2"/>
    <dgm:cxn modelId="{5CE3D15D-18C7-483A-80E9-F1C3D62D0F89}" type="presParOf" srcId="{7B434E7D-418F-429A-B19F-982F503B6D89}" destId="{7007A53C-CD50-41F4-AFA3-4A1EE53D0721}" srcOrd="1" destOrd="0" presId="urn:microsoft.com/office/officeart/2005/8/layout/lProcess2"/>
    <dgm:cxn modelId="{1C6371A0-C25D-4BE4-BBBC-926FB1E576D5}" type="presParOf" srcId="{7B434E7D-418F-429A-B19F-982F503B6D89}" destId="{B6283C2E-6686-41E3-82AB-5583D2C5E546}" srcOrd="2" destOrd="0" presId="urn:microsoft.com/office/officeart/2005/8/layout/lProcess2"/>
    <dgm:cxn modelId="{01681783-78A7-4ADC-AF34-613F4839878E}" type="presParOf" srcId="{B6283C2E-6686-41E3-82AB-5583D2C5E546}" destId="{7B391EE0-91C6-4C85-9F53-FEC3E073EAEE}" srcOrd="0" destOrd="0" presId="urn:microsoft.com/office/officeart/2005/8/layout/lProcess2"/>
    <dgm:cxn modelId="{59D33623-D714-4E0F-8024-2C6676C75205}" type="presParOf" srcId="{7B391EE0-91C6-4C85-9F53-FEC3E073EAEE}" destId="{AB83B71D-DB4F-47ED-9924-E4D3AD81D3E0}" srcOrd="0" destOrd="0" presId="urn:microsoft.com/office/officeart/2005/8/layout/lProcess2"/>
    <dgm:cxn modelId="{C8A607E3-6EE5-4637-A745-BBB5A79C1F47}" type="presParOf" srcId="{7B391EE0-91C6-4C85-9F53-FEC3E073EAEE}" destId="{DA64FBF0-CFC4-4677-AC37-C6020FF79DC2}" srcOrd="1" destOrd="0" presId="urn:microsoft.com/office/officeart/2005/8/layout/lProcess2"/>
    <dgm:cxn modelId="{694CCD4D-59E7-4BA4-894A-7F0D2E38BB57}" type="presParOf" srcId="{7B391EE0-91C6-4C85-9F53-FEC3E073EAEE}" destId="{B5358C7C-5A1E-497C-8345-F5B80EB19309}" srcOrd="2" destOrd="0" presId="urn:microsoft.com/office/officeart/2005/8/layout/lProcess2"/>
    <dgm:cxn modelId="{296B575C-AB07-4321-98F6-755C4C1A5412}" type="presParOf" srcId="{7B391EE0-91C6-4C85-9F53-FEC3E073EAEE}" destId="{A168A0F3-22CB-4916-A573-070BCEE4B3AA}" srcOrd="3" destOrd="0" presId="urn:microsoft.com/office/officeart/2005/8/layout/lProcess2"/>
    <dgm:cxn modelId="{53B907FD-9204-427E-9E21-6832761840C2}" type="presParOf" srcId="{7B391EE0-91C6-4C85-9F53-FEC3E073EAEE}" destId="{AB982E7E-46CD-439A-AA1A-6C2BA8C0EE81}" srcOrd="4" destOrd="0" presId="urn:microsoft.com/office/officeart/2005/8/layout/lProcess2"/>
    <dgm:cxn modelId="{02DD3D22-7BD9-449E-98D9-C6867BF18484}" type="presParOf" srcId="{7B391EE0-91C6-4C85-9F53-FEC3E073EAEE}" destId="{4FF0434A-8EF2-4D79-B437-18E9E40505A8}" srcOrd="5" destOrd="0" presId="urn:microsoft.com/office/officeart/2005/8/layout/lProcess2"/>
    <dgm:cxn modelId="{FE63BB02-DA46-4F30-8211-D4C6E68E8CA8}" type="presParOf" srcId="{7B391EE0-91C6-4C85-9F53-FEC3E073EAEE}" destId="{4E79B913-3CEA-4278-B3C7-4DBD838729D2}"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4B2476-0189-4976-9D51-32EA99394BD5}"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34654350-082B-4AA6-B655-7A58AEA5DABC}">
      <dgm:prSet phldrT="[Texto]" custT="1"/>
      <dgm:spPr>
        <a:solidFill>
          <a:srgbClr val="92D050"/>
        </a:solidFill>
      </dgm:spPr>
      <dgm:t>
        <a:bodyPr/>
        <a:lstStyle/>
        <a:p>
          <a:r>
            <a:rPr lang="es-ES" sz="2400">
              <a:solidFill>
                <a:srgbClr val="92D050"/>
              </a:solidFill>
              <a:latin typeface="Calibri" panose="020F0502020204030204" pitchFamily="34" charset="0"/>
              <a:cs typeface="Calibri" panose="020F0502020204030204" pitchFamily="34" charset="0"/>
            </a:rPr>
            <a:t>v</a:t>
          </a:r>
        </a:p>
      </dgm:t>
    </dgm:pt>
    <dgm:pt modelId="{D3B2307D-1E3E-4ADD-9824-EF01BE0CCA32}" type="par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47BF5660-8C11-4410-B205-41719144FC6D}" type="sib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AB93C8AE-B547-47DE-AD6B-E27D16DBAA0D}">
      <dgm:prSet phldrT="[Texto]" custT="1"/>
      <dgm:spPr>
        <a:solidFill>
          <a:srgbClr val="66FF33"/>
        </a:solidFill>
      </dgm:spPr>
      <dgm:t>
        <a:bodyPr/>
        <a:lstStyle/>
        <a:p>
          <a:r>
            <a:rPr lang="ca-ES" sz="2400" noProof="0">
              <a:solidFill>
                <a:schemeClr val="tx1"/>
              </a:solidFill>
              <a:latin typeface="Calibri" panose="020F0502020204030204" pitchFamily="34" charset="0"/>
              <a:cs typeface="Calibri" panose="020F0502020204030204" pitchFamily="34" charset="0"/>
            </a:rPr>
            <a:t>Acció perifèrica</a:t>
          </a:r>
        </a:p>
        <a:p>
          <a:r>
            <a:rPr lang="en-US" altLang="ca-ES" sz="2400">
              <a:solidFill>
                <a:schemeClr val="tx1"/>
              </a:solidFill>
              <a:latin typeface="Calibri" pitchFamily="34" charset="0"/>
            </a:rPr>
            <a:t>No </a:t>
          </a:r>
          <a:r>
            <a:rPr lang="en-US" altLang="ca-ES" sz="2400" err="1">
              <a:solidFill>
                <a:schemeClr val="tx1"/>
              </a:solidFill>
              <a:latin typeface="Calibri" pitchFamily="34" charset="0"/>
            </a:rPr>
            <a:t>hipoglucèmies</a:t>
          </a:r>
          <a:endParaRPr lang="ca-ES" sz="2400" noProof="0">
            <a:solidFill>
              <a:schemeClr val="tx1"/>
            </a:solidFill>
            <a:latin typeface="Calibri" panose="020F0502020204030204" pitchFamily="34" charset="0"/>
            <a:cs typeface="Calibri" panose="020F0502020204030204" pitchFamily="34" charset="0"/>
          </a:endParaRPr>
        </a:p>
      </dgm:t>
    </dgm:pt>
    <dgm:pt modelId="{867869FF-80AF-4D17-BA0B-4412F968B394}" type="par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7B2459FE-78BE-42B9-A235-CBB5FAA23430}" type="sib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6534C78A-99BA-4BDA-9352-0F292BA2FFF9}">
      <dgm:prSet phldrT="[Texto]" phldr="1" custT="1"/>
      <dgm:spPr>
        <a:solidFill>
          <a:srgbClr val="FD8003"/>
        </a:solidFill>
      </dgm:spPr>
      <dgm:t>
        <a:bodyPr/>
        <a:lstStyle/>
        <a:p>
          <a:endParaRPr lang="es-ES" sz="2400">
            <a:latin typeface="Calibri" panose="020F0502020204030204" pitchFamily="34" charset="0"/>
            <a:cs typeface="Calibri" panose="020F0502020204030204" pitchFamily="34" charset="0"/>
          </a:endParaRPr>
        </a:p>
      </dgm:t>
    </dgm:pt>
    <dgm:pt modelId="{5FBF8899-5D53-426B-AFEF-72186CFB20BB}" type="par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D68AB8C5-6700-4E24-B9A5-C2A8AD10DAFD}" type="sib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FA011809-9BBE-4AE6-AFB2-DBDFF77A9E73}">
      <dgm:prSet phldrT="[Texto]" custT="1"/>
      <dgm:spPr>
        <a:solidFill>
          <a:schemeClr val="accent2">
            <a:lumMod val="60000"/>
            <a:lumOff val="40000"/>
          </a:schemeClr>
        </a:solidFill>
      </dgm:spPr>
      <dgm:t>
        <a:bodyPr/>
        <a:lstStyle/>
        <a:p>
          <a:r>
            <a:rPr lang="es-ES" altLang="ca-ES" sz="2400">
              <a:solidFill>
                <a:schemeClr val="tx1"/>
              </a:solidFill>
              <a:latin typeface="Calibri" pitchFamily="34" charset="0"/>
            </a:rPr>
            <a:t>CI en </a:t>
          </a:r>
          <a:r>
            <a:rPr lang="es-ES" altLang="ca-ES" sz="2400" err="1">
              <a:solidFill>
                <a:schemeClr val="tx1"/>
              </a:solidFill>
              <a:latin typeface="Calibri" pitchFamily="34" charset="0"/>
            </a:rPr>
            <a:t>insuficiència</a:t>
          </a:r>
          <a:r>
            <a:rPr lang="es-ES" altLang="ca-ES" sz="2400">
              <a:solidFill>
                <a:schemeClr val="tx1"/>
              </a:solidFill>
              <a:latin typeface="Calibri" pitchFamily="34" charset="0"/>
            </a:rPr>
            <a:t> </a:t>
          </a:r>
          <a:r>
            <a:rPr lang="es-ES" altLang="ca-ES" sz="2400" err="1">
              <a:solidFill>
                <a:schemeClr val="tx1"/>
              </a:solidFill>
              <a:latin typeface="Calibri" pitchFamily="34" charset="0"/>
            </a:rPr>
            <a:t>hepàtica</a:t>
          </a:r>
          <a:r>
            <a:rPr lang="es-ES" altLang="ca-ES" sz="2400">
              <a:solidFill>
                <a:schemeClr val="tx1"/>
              </a:solidFill>
              <a:latin typeface="Calibri" pitchFamily="34" charset="0"/>
            </a:rPr>
            <a:t> </a:t>
          </a:r>
        </a:p>
      </dgm:t>
    </dgm:pt>
    <dgm:pt modelId="{E0FE6060-78E2-4919-8BB6-9D269807BDD9}" type="par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24DF8ECD-2E18-4A02-9517-7721A4FFF7A5}" type="sib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7FDD7783-3A49-4098-AB25-E02B7C8470FB}">
      <dgm:prSet phldrT="[Texto]" custT="1"/>
      <dgm:spPr>
        <a:solidFill>
          <a:schemeClr val="accent6">
            <a:lumMod val="60000"/>
            <a:lumOff val="40000"/>
          </a:schemeClr>
        </a:solidFill>
      </dgm:spPr>
      <dgm:t>
        <a:bodyPr/>
        <a:lstStyle/>
        <a:p>
          <a:r>
            <a:rPr lang="es-ES" altLang="ca-ES" sz="2400" err="1">
              <a:solidFill>
                <a:schemeClr val="tx1"/>
              </a:solidFill>
              <a:latin typeface="Calibri" pitchFamily="34" charset="0"/>
            </a:rPr>
            <a:t>Potència</a:t>
          </a:r>
          <a:r>
            <a:rPr lang="es-ES" altLang="ca-ES" sz="2400">
              <a:solidFill>
                <a:schemeClr val="tx1"/>
              </a:solidFill>
              <a:latin typeface="Calibri" pitchFamily="34" charset="0"/>
            </a:rPr>
            <a:t> </a:t>
          </a:r>
          <a:r>
            <a:rPr lang="es-ES" altLang="ca-ES" sz="2400" err="1">
              <a:solidFill>
                <a:schemeClr val="tx1"/>
              </a:solidFill>
              <a:latin typeface="Calibri" pitchFamily="34" charset="0"/>
            </a:rPr>
            <a:t>Pleomòrfica</a:t>
          </a:r>
          <a:r>
            <a:rPr lang="es-ES" altLang="ca-ES" sz="2400">
              <a:solidFill>
                <a:schemeClr val="tx1"/>
              </a:solidFill>
              <a:latin typeface="Calibri" pitchFamily="34" charset="0"/>
            </a:rPr>
            <a:t> (TA, </a:t>
          </a:r>
          <a:r>
            <a:rPr lang="es-ES" altLang="ca-ES" sz="2400" err="1">
              <a:solidFill>
                <a:schemeClr val="tx1"/>
              </a:solidFill>
              <a:latin typeface="Calibri" pitchFamily="34" charset="0"/>
            </a:rPr>
            <a:t>greix</a:t>
          </a:r>
          <a:r>
            <a:rPr lang="es-ES" altLang="ca-ES" sz="2400">
              <a:solidFill>
                <a:schemeClr val="tx1"/>
              </a:solidFill>
              <a:latin typeface="Calibri" pitchFamily="34" charset="0"/>
            </a:rPr>
            <a:t>, TG, </a:t>
          </a:r>
          <a:r>
            <a:rPr lang="es-ES" altLang="ca-ES" sz="2400" err="1">
              <a:solidFill>
                <a:schemeClr val="tx1"/>
              </a:solidFill>
              <a:latin typeface="Calibri" pitchFamily="34" charset="0"/>
            </a:rPr>
            <a:t>Alb</a:t>
          </a:r>
          <a:r>
            <a:rPr lang="es-ES" altLang="ca-ES" sz="2400">
              <a:solidFill>
                <a:schemeClr val="tx1"/>
              </a:solidFill>
              <a:latin typeface="Calibri" pitchFamily="34" charset="0"/>
            </a:rPr>
            <a:t>, PCR)</a:t>
          </a:r>
        </a:p>
      </dgm:t>
    </dgm:pt>
    <dgm:pt modelId="{66FDD463-453A-4D62-B95C-3EE5E6BFF28E}" type="parTrans" cxnId="{6511B6A9-E8CD-4826-843A-6BAF655A65A4}">
      <dgm:prSet/>
      <dgm:spPr/>
      <dgm:t>
        <a:bodyPr/>
        <a:lstStyle/>
        <a:p>
          <a:endParaRPr lang="es-ES"/>
        </a:p>
      </dgm:t>
    </dgm:pt>
    <dgm:pt modelId="{E19EAF64-77F5-44DB-BA86-F92AF7B4383E}" type="sibTrans" cxnId="{6511B6A9-E8CD-4826-843A-6BAF655A65A4}">
      <dgm:prSet/>
      <dgm:spPr/>
      <dgm:t>
        <a:bodyPr/>
        <a:lstStyle/>
        <a:p>
          <a:endParaRPr lang="es-ES"/>
        </a:p>
      </dgm:t>
    </dgm:pt>
    <dgm:pt modelId="{A967CBE2-CF1E-40E3-95A4-CF0D9C6F3E43}">
      <dgm:prSet phldrT="[Texto]" custT="1"/>
      <dgm:spPr/>
      <dgm:t>
        <a:bodyPr/>
        <a:lstStyle/>
        <a:p>
          <a:r>
            <a:rPr lang="es-ES" sz="2400" err="1">
              <a:solidFill>
                <a:schemeClr val="tx1"/>
              </a:solidFill>
              <a:latin typeface="Calibri" panose="020F0502020204030204" pitchFamily="34" charset="0"/>
              <a:cs typeface="Calibri" panose="020F0502020204030204" pitchFamily="34" charset="0"/>
            </a:rPr>
            <a:t>Evidència</a:t>
          </a:r>
          <a:endParaRPr lang="es-ES" sz="2400">
            <a:solidFill>
              <a:schemeClr val="tx1"/>
            </a:solidFill>
            <a:latin typeface="Calibri" panose="020F0502020204030204" pitchFamily="34" charset="0"/>
            <a:cs typeface="Calibri" panose="020F0502020204030204" pitchFamily="34" charset="0"/>
          </a:endParaRPr>
        </a:p>
        <a:p>
          <a:r>
            <a:rPr lang="es-ES" sz="2400">
              <a:solidFill>
                <a:schemeClr val="tx1"/>
              </a:solidFill>
              <a:latin typeface="Calibri" panose="020F0502020204030204" pitchFamily="34" charset="0"/>
              <a:cs typeface="Calibri" panose="020F0502020204030204" pitchFamily="34" charset="0"/>
            </a:rPr>
            <a:t>(</a:t>
          </a:r>
          <a:r>
            <a:rPr lang="es-ES" sz="2400" err="1">
              <a:solidFill>
                <a:schemeClr val="tx1"/>
              </a:solidFill>
              <a:latin typeface="Calibri" panose="020F0502020204030204" pitchFamily="34" charset="0"/>
              <a:cs typeface="Calibri" panose="020F0502020204030204" pitchFamily="34" charset="0"/>
            </a:rPr>
            <a:t>ProActive</a:t>
          </a:r>
          <a:r>
            <a:rPr lang="es-ES" sz="2400">
              <a:solidFill>
                <a:schemeClr val="tx1"/>
              </a:solidFill>
              <a:latin typeface="Calibri" panose="020F0502020204030204" pitchFamily="34" charset="0"/>
              <a:cs typeface="Calibri" panose="020F0502020204030204" pitchFamily="34" charset="0"/>
            </a:rPr>
            <a:t>,…)</a:t>
          </a:r>
        </a:p>
      </dgm:t>
    </dgm:pt>
    <dgm:pt modelId="{04DE9D40-C3BE-429E-BB0B-BFA46C7C8968}" type="parTrans" cxnId="{252E3BAC-34AD-4F87-94B3-84CC0413ABF0}">
      <dgm:prSet/>
      <dgm:spPr/>
      <dgm:t>
        <a:bodyPr/>
        <a:lstStyle/>
        <a:p>
          <a:endParaRPr lang="es-ES"/>
        </a:p>
      </dgm:t>
    </dgm:pt>
    <dgm:pt modelId="{1EAAA404-0BE5-4843-BEA7-C607F9C71977}" type="sibTrans" cxnId="{252E3BAC-34AD-4F87-94B3-84CC0413ABF0}">
      <dgm:prSet/>
      <dgm:spPr/>
      <dgm:t>
        <a:bodyPr/>
        <a:lstStyle/>
        <a:p>
          <a:endParaRPr lang="es-ES"/>
        </a:p>
      </dgm:t>
    </dgm:pt>
    <dgm:pt modelId="{22C4EB26-A17A-4B5F-9A6D-C17CA003560F}">
      <dgm:prSet phldrT="[Texto]" custT="1"/>
      <dgm:spPr>
        <a:solidFill>
          <a:srgbClr val="FF5050"/>
        </a:solidFill>
      </dgm:spPr>
      <dgm:t>
        <a:bodyPr/>
        <a:lstStyle/>
        <a:p>
          <a:r>
            <a:rPr lang="es-ES" altLang="ca-ES" sz="2400" err="1">
              <a:solidFill>
                <a:schemeClr val="tx1"/>
              </a:solidFill>
              <a:latin typeface="Calibri" pitchFamily="34" charset="0"/>
            </a:rPr>
            <a:t>Retenció</a:t>
          </a:r>
          <a:r>
            <a:rPr lang="es-ES" altLang="ca-ES" sz="2400">
              <a:solidFill>
                <a:schemeClr val="tx1"/>
              </a:solidFill>
              <a:latin typeface="Calibri" pitchFamily="34" charset="0"/>
            </a:rPr>
            <a:t> de </a:t>
          </a:r>
          <a:r>
            <a:rPr lang="es-ES" altLang="ca-ES" sz="2400" err="1">
              <a:solidFill>
                <a:schemeClr val="tx1"/>
              </a:solidFill>
              <a:latin typeface="Calibri" pitchFamily="34" charset="0"/>
            </a:rPr>
            <a:t>líquids</a:t>
          </a:r>
          <a:r>
            <a:rPr lang="es-ES" altLang="ca-ES" sz="2400">
              <a:solidFill>
                <a:schemeClr val="tx1"/>
              </a:solidFill>
              <a:latin typeface="Calibri" pitchFamily="34" charset="0"/>
            </a:rPr>
            <a:t> (</a:t>
          </a:r>
          <a:r>
            <a:rPr lang="es-ES" altLang="ca-ES" sz="2400" err="1">
              <a:solidFill>
                <a:schemeClr val="tx1"/>
              </a:solidFill>
              <a:latin typeface="Calibri" pitchFamily="34" charset="0"/>
            </a:rPr>
            <a:t>Edemes</a:t>
          </a:r>
          <a:r>
            <a:rPr lang="es-ES" altLang="ca-ES" sz="2400">
              <a:solidFill>
                <a:schemeClr val="tx1"/>
              </a:solidFill>
              <a:latin typeface="Calibri" pitchFamily="34" charset="0"/>
            </a:rPr>
            <a:t>, IC)</a:t>
          </a:r>
          <a:endParaRPr lang="es-ES" sz="2400">
            <a:solidFill>
              <a:schemeClr val="tx1"/>
            </a:solidFill>
            <a:latin typeface="Calibri" panose="020F0502020204030204" pitchFamily="34" charset="0"/>
            <a:cs typeface="Calibri" panose="020F0502020204030204" pitchFamily="34" charset="0"/>
          </a:endParaRPr>
        </a:p>
      </dgm:t>
    </dgm:pt>
    <dgm:pt modelId="{68A0F2F5-2C29-45E0-B6DB-022584A4750A}" type="parTrans" cxnId="{A4DC28B1-7AB8-4FCB-8B5D-96F96D2933EE}">
      <dgm:prSet/>
      <dgm:spPr/>
      <dgm:t>
        <a:bodyPr/>
        <a:lstStyle/>
        <a:p>
          <a:endParaRPr lang="es-ES"/>
        </a:p>
      </dgm:t>
    </dgm:pt>
    <dgm:pt modelId="{27A0B683-E73E-4750-931C-AA3F37527167}" type="sibTrans" cxnId="{A4DC28B1-7AB8-4FCB-8B5D-96F96D2933EE}">
      <dgm:prSet/>
      <dgm:spPr/>
      <dgm:t>
        <a:bodyPr/>
        <a:lstStyle/>
        <a:p>
          <a:endParaRPr lang="es-ES"/>
        </a:p>
      </dgm:t>
    </dgm:pt>
    <dgm:pt modelId="{B7AFA0ED-0F30-4B3D-AD10-23B468E88BC9}">
      <dgm:prSet phldrT="[Texto]" custT="1"/>
      <dgm:spPr>
        <a:solidFill>
          <a:srgbClr val="FF66FF"/>
        </a:solidFill>
      </dgm:spPr>
      <dgm:t>
        <a:bodyPr/>
        <a:lstStyle/>
        <a:p>
          <a:r>
            <a:rPr lang="es-ES" altLang="ca-ES" sz="2400">
              <a:solidFill>
                <a:schemeClr val="tx1"/>
              </a:solidFill>
              <a:latin typeface="Calibri" pitchFamily="34" charset="0"/>
            </a:rPr>
            <a:t>Fractures </a:t>
          </a:r>
          <a:r>
            <a:rPr lang="es-ES" altLang="ca-ES" sz="2400" err="1">
              <a:solidFill>
                <a:schemeClr val="tx1"/>
              </a:solidFill>
              <a:latin typeface="Calibri" pitchFamily="34" charset="0"/>
            </a:rPr>
            <a:t>òssies</a:t>
          </a:r>
          <a:r>
            <a:rPr lang="es-ES" altLang="ca-ES" sz="2400">
              <a:solidFill>
                <a:schemeClr val="tx1"/>
              </a:solidFill>
              <a:latin typeface="Calibri" pitchFamily="34" charset="0"/>
            </a:rPr>
            <a:t> a les </a:t>
          </a:r>
          <a:r>
            <a:rPr lang="es-ES" altLang="ca-ES" sz="2400" err="1">
              <a:solidFill>
                <a:schemeClr val="tx1"/>
              </a:solidFill>
              <a:latin typeface="Calibri" pitchFamily="34" charset="0"/>
            </a:rPr>
            <a:t>extremitats</a:t>
          </a:r>
          <a:endParaRPr lang="es-ES" sz="2400">
            <a:solidFill>
              <a:schemeClr val="tx1"/>
            </a:solidFill>
            <a:latin typeface="Calibri" panose="020F0502020204030204" pitchFamily="34" charset="0"/>
            <a:cs typeface="Calibri" panose="020F0502020204030204" pitchFamily="34" charset="0"/>
          </a:endParaRPr>
        </a:p>
      </dgm:t>
    </dgm:pt>
    <dgm:pt modelId="{8F6B9BE9-F6F8-4480-AB51-44889776B516}" type="parTrans" cxnId="{0057A055-3D80-4B75-9DDA-8AA506018EFE}">
      <dgm:prSet/>
      <dgm:spPr/>
      <dgm:t>
        <a:bodyPr/>
        <a:lstStyle/>
        <a:p>
          <a:endParaRPr lang="es-ES"/>
        </a:p>
      </dgm:t>
    </dgm:pt>
    <dgm:pt modelId="{DFAE82FB-8775-4725-973C-06A6097A47D8}" type="sibTrans" cxnId="{0057A055-3D80-4B75-9DDA-8AA506018EFE}">
      <dgm:prSet/>
      <dgm:spPr/>
      <dgm:t>
        <a:bodyPr/>
        <a:lstStyle/>
        <a:p>
          <a:endParaRPr lang="es-ES"/>
        </a:p>
      </dgm:t>
    </dgm:pt>
    <dgm:pt modelId="{EFF12D8E-1CA8-43B1-9B7C-CCAE86306248}">
      <dgm:prSet phldrT="[Texto]" custT="1"/>
      <dgm:spPr/>
      <dgm:t>
        <a:bodyPr/>
        <a:lstStyle/>
        <a:p>
          <a:r>
            <a:rPr lang="es-ES" sz="2400" err="1">
              <a:solidFill>
                <a:schemeClr val="tx1"/>
              </a:solidFill>
              <a:latin typeface="Calibri" panose="020F0502020204030204" pitchFamily="34" charset="0"/>
              <a:cs typeface="Calibri" panose="020F0502020204030204" pitchFamily="34" charset="0"/>
            </a:rPr>
            <a:t>Esteatohepatitis</a:t>
          </a:r>
          <a:endParaRPr lang="es-ES" sz="2400">
            <a:solidFill>
              <a:schemeClr val="tx1"/>
            </a:solidFill>
            <a:latin typeface="Calibri" panose="020F0502020204030204" pitchFamily="34" charset="0"/>
            <a:cs typeface="Calibri" panose="020F0502020204030204" pitchFamily="34" charset="0"/>
          </a:endParaRPr>
        </a:p>
        <a:p>
          <a:r>
            <a:rPr lang="es-ES" sz="2400">
              <a:solidFill>
                <a:schemeClr val="tx1"/>
              </a:solidFill>
              <a:latin typeface="Calibri" panose="020F0502020204030204" pitchFamily="34" charset="0"/>
              <a:cs typeface="Calibri" panose="020F0502020204030204" pitchFamily="34" charset="0"/>
            </a:rPr>
            <a:t>Pauta</a:t>
          </a:r>
        </a:p>
      </dgm:t>
    </dgm:pt>
    <dgm:pt modelId="{CE426AF5-DCA4-4E8A-BEAE-086E218CA3B2}" type="parTrans" cxnId="{3DC0CF72-70C3-4C98-BA71-A10F5C529949}">
      <dgm:prSet/>
      <dgm:spPr/>
      <dgm:t>
        <a:bodyPr/>
        <a:lstStyle/>
        <a:p>
          <a:endParaRPr lang="es-ES"/>
        </a:p>
      </dgm:t>
    </dgm:pt>
    <dgm:pt modelId="{DAAB0707-8B7D-480F-B33B-590D876C187C}" type="sibTrans" cxnId="{3DC0CF72-70C3-4C98-BA71-A10F5C529949}">
      <dgm:prSet/>
      <dgm:spPr/>
      <dgm:t>
        <a:bodyPr/>
        <a:lstStyle/>
        <a:p>
          <a:endParaRPr lang="es-ES"/>
        </a:p>
      </dgm:t>
    </dgm:pt>
    <dgm:pt modelId="{9738A10A-26EF-4A4B-B1A5-87ED5B1D3322}" type="pres">
      <dgm:prSet presAssocID="{844B2476-0189-4976-9D51-32EA99394BD5}" presName="theList" presStyleCnt="0">
        <dgm:presLayoutVars>
          <dgm:dir/>
          <dgm:animLvl val="lvl"/>
          <dgm:resizeHandles val="exact"/>
        </dgm:presLayoutVars>
      </dgm:prSet>
      <dgm:spPr/>
    </dgm:pt>
    <dgm:pt modelId="{2CF12E38-4924-4AA8-B773-8FD41F4BCF4D}" type="pres">
      <dgm:prSet presAssocID="{34654350-082B-4AA6-B655-7A58AEA5DABC}" presName="compNode" presStyleCnt="0"/>
      <dgm:spPr/>
    </dgm:pt>
    <dgm:pt modelId="{AD476A70-EE0F-44C1-BDA6-59EC5DA65F9A}" type="pres">
      <dgm:prSet presAssocID="{34654350-082B-4AA6-B655-7A58AEA5DABC}" presName="aNode" presStyleLbl="bgShp" presStyleIdx="0" presStyleCnt="2" custLinFactNeighborX="-104" custLinFactNeighborY="-1220"/>
      <dgm:spPr/>
    </dgm:pt>
    <dgm:pt modelId="{0E9CC588-3CC1-475A-98B4-D8D43C83310A}" type="pres">
      <dgm:prSet presAssocID="{34654350-082B-4AA6-B655-7A58AEA5DABC}" presName="textNode" presStyleLbl="bgShp" presStyleIdx="0" presStyleCnt="2"/>
      <dgm:spPr/>
    </dgm:pt>
    <dgm:pt modelId="{90EBC2EC-5C04-4935-ACE4-376A490D0DCE}" type="pres">
      <dgm:prSet presAssocID="{34654350-082B-4AA6-B655-7A58AEA5DABC}" presName="compChildNode" presStyleCnt="0"/>
      <dgm:spPr/>
    </dgm:pt>
    <dgm:pt modelId="{DBAE37D8-F7AE-44C9-B2CA-B45C0B050176}" type="pres">
      <dgm:prSet presAssocID="{34654350-082B-4AA6-B655-7A58AEA5DABC}" presName="theInnerList" presStyleCnt="0"/>
      <dgm:spPr/>
    </dgm:pt>
    <dgm:pt modelId="{26A67C86-AF74-4111-926B-41014A24C3B2}" type="pres">
      <dgm:prSet presAssocID="{AB93C8AE-B547-47DE-AD6B-E27D16DBAA0D}" presName="childNode" presStyleLbl="node1" presStyleIdx="0" presStyleCnt="7" custScaleY="124115" custLinFactY="-121646" custLinFactNeighborX="-1217" custLinFactNeighborY="-200000">
        <dgm:presLayoutVars>
          <dgm:bulletEnabled val="1"/>
        </dgm:presLayoutVars>
      </dgm:prSet>
      <dgm:spPr/>
    </dgm:pt>
    <dgm:pt modelId="{99DBA92E-58D2-4993-BDCB-53EAA6340825}" type="pres">
      <dgm:prSet presAssocID="{AB93C8AE-B547-47DE-AD6B-E27D16DBAA0D}" presName="aSpace2" presStyleCnt="0"/>
      <dgm:spPr/>
    </dgm:pt>
    <dgm:pt modelId="{BE32C9DB-31B3-4DAB-8BA6-F29734E77FC0}" type="pres">
      <dgm:prSet presAssocID="{7FDD7783-3A49-4098-AB25-E02B7C8470FB}" presName="childNode" presStyleLbl="node1" presStyleIdx="1" presStyleCnt="7" custScaleY="142258" custLinFactY="-96517" custLinFactNeighborX="352" custLinFactNeighborY="-100000">
        <dgm:presLayoutVars>
          <dgm:bulletEnabled val="1"/>
        </dgm:presLayoutVars>
      </dgm:prSet>
      <dgm:spPr/>
    </dgm:pt>
    <dgm:pt modelId="{556494BC-6AED-403B-84B1-210CDB624314}" type="pres">
      <dgm:prSet presAssocID="{7FDD7783-3A49-4098-AB25-E02B7C8470FB}" presName="aSpace2" presStyleCnt="0"/>
      <dgm:spPr/>
    </dgm:pt>
    <dgm:pt modelId="{819A9E44-55C2-471E-B54D-4ED4885E2792}" type="pres">
      <dgm:prSet presAssocID="{A967CBE2-CF1E-40E3-95A4-CF0D9C6F3E43}" presName="childNode" presStyleLbl="node1" presStyleIdx="2" presStyleCnt="7" custScaleY="138479" custLinFactY="-42366" custLinFactNeighborY="-100000">
        <dgm:presLayoutVars>
          <dgm:bulletEnabled val="1"/>
        </dgm:presLayoutVars>
      </dgm:prSet>
      <dgm:spPr/>
    </dgm:pt>
    <dgm:pt modelId="{A1546AC2-A54D-4CA9-A79A-F8200BF465A7}" type="pres">
      <dgm:prSet presAssocID="{A967CBE2-CF1E-40E3-95A4-CF0D9C6F3E43}" presName="aSpace2" presStyleCnt="0"/>
      <dgm:spPr/>
    </dgm:pt>
    <dgm:pt modelId="{E8FE202B-03A5-42C4-B75D-55B6074E69F1}" type="pres">
      <dgm:prSet presAssocID="{EFF12D8E-1CA8-43B1-9B7C-CCAE86306248}" presName="childNode" presStyleLbl="node1" presStyleIdx="3" presStyleCnt="7" custScaleY="134813" custLinFactNeighborY="-52441">
        <dgm:presLayoutVars>
          <dgm:bulletEnabled val="1"/>
        </dgm:presLayoutVars>
      </dgm:prSet>
      <dgm:spPr/>
    </dgm:pt>
    <dgm:pt modelId="{6D7D1254-ED14-4974-9A1E-7415E3BF6DAC}" type="pres">
      <dgm:prSet presAssocID="{34654350-082B-4AA6-B655-7A58AEA5DABC}" presName="aSpace" presStyleCnt="0"/>
      <dgm:spPr/>
    </dgm:pt>
    <dgm:pt modelId="{7B434E7D-418F-429A-B19F-982F503B6D89}" type="pres">
      <dgm:prSet presAssocID="{6534C78A-99BA-4BDA-9352-0F292BA2FFF9}" presName="compNode" presStyleCnt="0"/>
      <dgm:spPr/>
    </dgm:pt>
    <dgm:pt modelId="{48558FEA-0478-4508-9975-9B2032608BA8}" type="pres">
      <dgm:prSet presAssocID="{6534C78A-99BA-4BDA-9352-0F292BA2FFF9}" presName="aNode" presStyleLbl="bgShp" presStyleIdx="1" presStyleCnt="2"/>
      <dgm:spPr/>
    </dgm:pt>
    <dgm:pt modelId="{7007A53C-CD50-41F4-AFA3-4A1EE53D0721}" type="pres">
      <dgm:prSet presAssocID="{6534C78A-99BA-4BDA-9352-0F292BA2FFF9}" presName="textNode" presStyleLbl="bgShp" presStyleIdx="1" presStyleCnt="2"/>
      <dgm:spPr/>
    </dgm:pt>
    <dgm:pt modelId="{B6283C2E-6686-41E3-82AB-5583D2C5E546}" type="pres">
      <dgm:prSet presAssocID="{6534C78A-99BA-4BDA-9352-0F292BA2FFF9}" presName="compChildNode" presStyleCnt="0"/>
      <dgm:spPr/>
    </dgm:pt>
    <dgm:pt modelId="{7B391EE0-91C6-4C85-9F53-FEC3E073EAEE}" type="pres">
      <dgm:prSet presAssocID="{6534C78A-99BA-4BDA-9352-0F292BA2FFF9}" presName="theInnerList" presStyleCnt="0"/>
      <dgm:spPr/>
    </dgm:pt>
    <dgm:pt modelId="{AB83B71D-DB4F-47ED-9924-E4D3AD81D3E0}" type="pres">
      <dgm:prSet presAssocID="{FA011809-9BBE-4AE6-AFB2-DBDFF77A9E73}" presName="childNode" presStyleLbl="node1" presStyleIdx="4" presStyleCnt="7" custLinFactY="-100000" custLinFactNeighborX="-352" custLinFactNeighborY="-144540">
        <dgm:presLayoutVars>
          <dgm:bulletEnabled val="1"/>
        </dgm:presLayoutVars>
      </dgm:prSet>
      <dgm:spPr/>
    </dgm:pt>
    <dgm:pt modelId="{DA64FBF0-CFC4-4677-AC37-C6020FF79DC2}" type="pres">
      <dgm:prSet presAssocID="{FA011809-9BBE-4AE6-AFB2-DBDFF77A9E73}" presName="aSpace2" presStyleCnt="0"/>
      <dgm:spPr/>
    </dgm:pt>
    <dgm:pt modelId="{AB982E7E-46CD-439A-AA1A-6C2BA8C0EE81}" type="pres">
      <dgm:prSet presAssocID="{22C4EB26-A17A-4B5F-9A6D-C17CA003560F}" presName="childNode" presStyleLbl="node1" presStyleIdx="5" presStyleCnt="7" custLinFactY="-66523" custLinFactNeighborY="-100000">
        <dgm:presLayoutVars>
          <dgm:bulletEnabled val="1"/>
        </dgm:presLayoutVars>
      </dgm:prSet>
      <dgm:spPr/>
    </dgm:pt>
    <dgm:pt modelId="{4FF0434A-8EF2-4D79-B437-18E9E40505A8}" type="pres">
      <dgm:prSet presAssocID="{22C4EB26-A17A-4B5F-9A6D-C17CA003560F}" presName="aSpace2" presStyleCnt="0"/>
      <dgm:spPr/>
    </dgm:pt>
    <dgm:pt modelId="{4E79B913-3CEA-4278-B3C7-4DBD838729D2}" type="pres">
      <dgm:prSet presAssocID="{B7AFA0ED-0F30-4B3D-AD10-23B468E88BC9}" presName="childNode" presStyleLbl="node1" presStyleIdx="6" presStyleCnt="7" custLinFactY="-20515" custLinFactNeighborY="-100000">
        <dgm:presLayoutVars>
          <dgm:bulletEnabled val="1"/>
        </dgm:presLayoutVars>
      </dgm:prSet>
      <dgm:spPr/>
    </dgm:pt>
  </dgm:ptLst>
  <dgm:cxnLst>
    <dgm:cxn modelId="{8466D40F-20A8-413B-9EEF-095B86A58E5C}" srcId="{844B2476-0189-4976-9D51-32EA99394BD5}" destId="{6534C78A-99BA-4BDA-9352-0F292BA2FFF9}" srcOrd="1" destOrd="0" parTransId="{5FBF8899-5D53-426B-AFEF-72186CFB20BB}" sibTransId="{D68AB8C5-6700-4E24-B9A5-C2A8AD10DAFD}"/>
    <dgm:cxn modelId="{3C3C5C30-1926-4DF9-9890-6919D28DB06B}" srcId="{34654350-082B-4AA6-B655-7A58AEA5DABC}" destId="{AB93C8AE-B547-47DE-AD6B-E27D16DBAA0D}" srcOrd="0" destOrd="0" parTransId="{867869FF-80AF-4D17-BA0B-4412F968B394}" sibTransId="{7B2459FE-78BE-42B9-A235-CBB5FAA23430}"/>
    <dgm:cxn modelId="{1ECCF745-5829-4B90-917B-2D329C2BDE9C}" srcId="{6534C78A-99BA-4BDA-9352-0F292BA2FFF9}" destId="{FA011809-9BBE-4AE6-AFB2-DBDFF77A9E73}" srcOrd="0" destOrd="0" parTransId="{E0FE6060-78E2-4919-8BB6-9D269807BDD9}" sibTransId="{24DF8ECD-2E18-4A02-9517-7721A4FFF7A5}"/>
    <dgm:cxn modelId="{29666E49-5F1C-4F23-A2E9-44571B5A5F53}" type="presOf" srcId="{7FDD7783-3A49-4098-AB25-E02B7C8470FB}" destId="{BE32C9DB-31B3-4DAB-8BA6-F29734E77FC0}" srcOrd="0" destOrd="0" presId="urn:microsoft.com/office/officeart/2005/8/layout/lProcess2"/>
    <dgm:cxn modelId="{0057A055-3D80-4B75-9DDA-8AA506018EFE}" srcId="{6534C78A-99BA-4BDA-9352-0F292BA2FFF9}" destId="{B7AFA0ED-0F30-4B3D-AD10-23B468E88BC9}" srcOrd="2" destOrd="0" parTransId="{8F6B9BE9-F6F8-4480-AB51-44889776B516}" sibTransId="{DFAE82FB-8775-4725-973C-06A6097A47D8}"/>
    <dgm:cxn modelId="{133CBB59-2288-4F8D-BF7E-8760980B1BFF}" type="presOf" srcId="{FA011809-9BBE-4AE6-AFB2-DBDFF77A9E73}" destId="{AB83B71D-DB4F-47ED-9924-E4D3AD81D3E0}" srcOrd="0" destOrd="0" presId="urn:microsoft.com/office/officeart/2005/8/layout/lProcess2"/>
    <dgm:cxn modelId="{B5CB266B-4235-4843-B3EA-25792551CB5D}" type="presOf" srcId="{EFF12D8E-1CA8-43B1-9B7C-CCAE86306248}" destId="{E8FE202B-03A5-42C4-B75D-55B6074E69F1}" srcOrd="0" destOrd="0" presId="urn:microsoft.com/office/officeart/2005/8/layout/lProcess2"/>
    <dgm:cxn modelId="{3DC0CF72-70C3-4C98-BA71-A10F5C529949}" srcId="{34654350-082B-4AA6-B655-7A58AEA5DABC}" destId="{EFF12D8E-1CA8-43B1-9B7C-CCAE86306248}" srcOrd="3" destOrd="0" parTransId="{CE426AF5-DCA4-4E8A-BEAE-086E218CA3B2}" sibTransId="{DAAB0707-8B7D-480F-B33B-590D876C187C}"/>
    <dgm:cxn modelId="{9B982675-B4FC-40D1-8EB5-25EE27C025A1}" type="presOf" srcId="{AB93C8AE-B547-47DE-AD6B-E27D16DBAA0D}" destId="{26A67C86-AF74-4111-926B-41014A24C3B2}" srcOrd="0" destOrd="0" presId="urn:microsoft.com/office/officeart/2005/8/layout/lProcess2"/>
    <dgm:cxn modelId="{3056C975-E0F8-4C71-BB09-D2616AF7BF6E}" type="presOf" srcId="{22C4EB26-A17A-4B5F-9A6D-C17CA003560F}" destId="{AB982E7E-46CD-439A-AA1A-6C2BA8C0EE81}" srcOrd="0" destOrd="0" presId="urn:microsoft.com/office/officeart/2005/8/layout/lProcess2"/>
    <dgm:cxn modelId="{7BA6807A-5776-4D45-B09A-D6C75CD918F1}" type="presOf" srcId="{34654350-082B-4AA6-B655-7A58AEA5DABC}" destId="{AD476A70-EE0F-44C1-BDA6-59EC5DA65F9A}" srcOrd="0" destOrd="0" presId="urn:microsoft.com/office/officeart/2005/8/layout/lProcess2"/>
    <dgm:cxn modelId="{B154D480-F173-4604-99ED-797DBF8B2D67}" type="presOf" srcId="{A967CBE2-CF1E-40E3-95A4-CF0D9C6F3E43}" destId="{819A9E44-55C2-471E-B54D-4ED4885E2792}" srcOrd="0" destOrd="0" presId="urn:microsoft.com/office/officeart/2005/8/layout/lProcess2"/>
    <dgm:cxn modelId="{AAA7829C-0336-4340-82BC-1106CB789B77}" type="presOf" srcId="{844B2476-0189-4976-9D51-32EA99394BD5}" destId="{9738A10A-26EF-4A4B-B1A5-87ED5B1D3322}" srcOrd="0" destOrd="0" presId="urn:microsoft.com/office/officeart/2005/8/layout/lProcess2"/>
    <dgm:cxn modelId="{6511B6A9-E8CD-4826-843A-6BAF655A65A4}" srcId="{34654350-082B-4AA6-B655-7A58AEA5DABC}" destId="{7FDD7783-3A49-4098-AB25-E02B7C8470FB}" srcOrd="1" destOrd="0" parTransId="{66FDD463-453A-4D62-B95C-3EE5E6BFF28E}" sibTransId="{E19EAF64-77F5-44DB-BA86-F92AF7B4383E}"/>
    <dgm:cxn modelId="{F70E85AA-D892-4EC5-8459-AB720EF6E1FC}" type="presOf" srcId="{B7AFA0ED-0F30-4B3D-AD10-23B468E88BC9}" destId="{4E79B913-3CEA-4278-B3C7-4DBD838729D2}" srcOrd="0" destOrd="0" presId="urn:microsoft.com/office/officeart/2005/8/layout/lProcess2"/>
    <dgm:cxn modelId="{B4C3ABAB-6029-4DE9-880E-4AFAD6EDB8AB}" type="presOf" srcId="{6534C78A-99BA-4BDA-9352-0F292BA2FFF9}" destId="{7007A53C-CD50-41F4-AFA3-4A1EE53D0721}" srcOrd="1" destOrd="0" presId="urn:microsoft.com/office/officeart/2005/8/layout/lProcess2"/>
    <dgm:cxn modelId="{252E3BAC-34AD-4F87-94B3-84CC0413ABF0}" srcId="{34654350-082B-4AA6-B655-7A58AEA5DABC}" destId="{A967CBE2-CF1E-40E3-95A4-CF0D9C6F3E43}" srcOrd="2" destOrd="0" parTransId="{04DE9D40-C3BE-429E-BB0B-BFA46C7C8968}" sibTransId="{1EAAA404-0BE5-4843-BEA7-C607F9C71977}"/>
    <dgm:cxn modelId="{A4DC28B1-7AB8-4FCB-8B5D-96F96D2933EE}" srcId="{6534C78A-99BA-4BDA-9352-0F292BA2FFF9}" destId="{22C4EB26-A17A-4B5F-9A6D-C17CA003560F}" srcOrd="1" destOrd="0" parTransId="{68A0F2F5-2C29-45E0-B6DB-022584A4750A}" sibTransId="{27A0B683-E73E-4750-931C-AA3F37527167}"/>
    <dgm:cxn modelId="{33BE85C8-701B-4214-A5CC-E5BA9D2AFAA7}" srcId="{844B2476-0189-4976-9D51-32EA99394BD5}" destId="{34654350-082B-4AA6-B655-7A58AEA5DABC}" srcOrd="0" destOrd="0" parTransId="{D3B2307D-1E3E-4ADD-9824-EF01BE0CCA32}" sibTransId="{47BF5660-8C11-4410-B205-41719144FC6D}"/>
    <dgm:cxn modelId="{C182D0E8-6874-473E-8993-C8724D07674E}" type="presOf" srcId="{6534C78A-99BA-4BDA-9352-0F292BA2FFF9}" destId="{48558FEA-0478-4508-9975-9B2032608BA8}" srcOrd="0" destOrd="0" presId="urn:microsoft.com/office/officeart/2005/8/layout/lProcess2"/>
    <dgm:cxn modelId="{417C5CEA-011F-4E51-8563-C17C24C65AAF}" type="presOf" srcId="{34654350-082B-4AA6-B655-7A58AEA5DABC}" destId="{0E9CC588-3CC1-475A-98B4-D8D43C83310A}" srcOrd="1" destOrd="0" presId="urn:microsoft.com/office/officeart/2005/8/layout/lProcess2"/>
    <dgm:cxn modelId="{723DD764-7366-47ED-BFF4-5B6839AD9628}" type="presParOf" srcId="{9738A10A-26EF-4A4B-B1A5-87ED5B1D3322}" destId="{2CF12E38-4924-4AA8-B773-8FD41F4BCF4D}" srcOrd="0" destOrd="0" presId="urn:microsoft.com/office/officeart/2005/8/layout/lProcess2"/>
    <dgm:cxn modelId="{25E82948-2371-4601-9B0B-A3AE42BC7525}" type="presParOf" srcId="{2CF12E38-4924-4AA8-B773-8FD41F4BCF4D}" destId="{AD476A70-EE0F-44C1-BDA6-59EC5DA65F9A}" srcOrd="0" destOrd="0" presId="urn:microsoft.com/office/officeart/2005/8/layout/lProcess2"/>
    <dgm:cxn modelId="{717CB433-7D97-4C2D-97B0-B5CEAB213771}" type="presParOf" srcId="{2CF12E38-4924-4AA8-B773-8FD41F4BCF4D}" destId="{0E9CC588-3CC1-475A-98B4-D8D43C83310A}" srcOrd="1" destOrd="0" presId="urn:microsoft.com/office/officeart/2005/8/layout/lProcess2"/>
    <dgm:cxn modelId="{C08AC6A6-816E-4535-B96E-486D9C0A036A}" type="presParOf" srcId="{2CF12E38-4924-4AA8-B773-8FD41F4BCF4D}" destId="{90EBC2EC-5C04-4935-ACE4-376A490D0DCE}" srcOrd="2" destOrd="0" presId="urn:microsoft.com/office/officeart/2005/8/layout/lProcess2"/>
    <dgm:cxn modelId="{2B1EB080-15B1-4801-8420-CABDB4EEBDD2}" type="presParOf" srcId="{90EBC2EC-5C04-4935-ACE4-376A490D0DCE}" destId="{DBAE37D8-F7AE-44C9-B2CA-B45C0B050176}" srcOrd="0" destOrd="0" presId="urn:microsoft.com/office/officeart/2005/8/layout/lProcess2"/>
    <dgm:cxn modelId="{D5959F6D-9A5E-4428-9D9A-ED3B39276E65}" type="presParOf" srcId="{DBAE37D8-F7AE-44C9-B2CA-B45C0B050176}" destId="{26A67C86-AF74-4111-926B-41014A24C3B2}" srcOrd="0" destOrd="0" presId="urn:microsoft.com/office/officeart/2005/8/layout/lProcess2"/>
    <dgm:cxn modelId="{A21BE80F-38A6-4957-8BC4-AE40CB401CB4}" type="presParOf" srcId="{DBAE37D8-F7AE-44C9-B2CA-B45C0B050176}" destId="{99DBA92E-58D2-4993-BDCB-53EAA6340825}" srcOrd="1" destOrd="0" presId="urn:microsoft.com/office/officeart/2005/8/layout/lProcess2"/>
    <dgm:cxn modelId="{167DC7A2-700F-4718-ABD7-09E7E3E30751}" type="presParOf" srcId="{DBAE37D8-F7AE-44C9-B2CA-B45C0B050176}" destId="{BE32C9DB-31B3-4DAB-8BA6-F29734E77FC0}" srcOrd="2" destOrd="0" presId="urn:microsoft.com/office/officeart/2005/8/layout/lProcess2"/>
    <dgm:cxn modelId="{528065A3-AADF-4A4A-A570-A20E768C6488}" type="presParOf" srcId="{DBAE37D8-F7AE-44C9-B2CA-B45C0B050176}" destId="{556494BC-6AED-403B-84B1-210CDB624314}" srcOrd="3" destOrd="0" presId="urn:microsoft.com/office/officeart/2005/8/layout/lProcess2"/>
    <dgm:cxn modelId="{82D2D782-6493-4753-93D9-C38177514DA2}" type="presParOf" srcId="{DBAE37D8-F7AE-44C9-B2CA-B45C0B050176}" destId="{819A9E44-55C2-471E-B54D-4ED4885E2792}" srcOrd="4" destOrd="0" presId="urn:microsoft.com/office/officeart/2005/8/layout/lProcess2"/>
    <dgm:cxn modelId="{F123A9A0-A0F2-4469-BB3A-11EBBA859CB9}" type="presParOf" srcId="{DBAE37D8-F7AE-44C9-B2CA-B45C0B050176}" destId="{A1546AC2-A54D-4CA9-A79A-F8200BF465A7}" srcOrd="5" destOrd="0" presId="urn:microsoft.com/office/officeart/2005/8/layout/lProcess2"/>
    <dgm:cxn modelId="{176402C6-3960-4C72-832A-5F632DAF9768}" type="presParOf" srcId="{DBAE37D8-F7AE-44C9-B2CA-B45C0B050176}" destId="{E8FE202B-03A5-42C4-B75D-55B6074E69F1}" srcOrd="6" destOrd="0" presId="urn:microsoft.com/office/officeart/2005/8/layout/lProcess2"/>
    <dgm:cxn modelId="{4F045700-6333-4EBD-BFC4-44403D6A891C}" type="presParOf" srcId="{9738A10A-26EF-4A4B-B1A5-87ED5B1D3322}" destId="{6D7D1254-ED14-4974-9A1E-7415E3BF6DAC}" srcOrd="1" destOrd="0" presId="urn:microsoft.com/office/officeart/2005/8/layout/lProcess2"/>
    <dgm:cxn modelId="{1559100D-E14A-47D2-8938-20B4B2E49527}" type="presParOf" srcId="{9738A10A-26EF-4A4B-B1A5-87ED5B1D3322}" destId="{7B434E7D-418F-429A-B19F-982F503B6D89}" srcOrd="2" destOrd="0" presId="urn:microsoft.com/office/officeart/2005/8/layout/lProcess2"/>
    <dgm:cxn modelId="{59C0958A-4C74-485A-89BC-1A7961CDC058}" type="presParOf" srcId="{7B434E7D-418F-429A-B19F-982F503B6D89}" destId="{48558FEA-0478-4508-9975-9B2032608BA8}" srcOrd="0" destOrd="0" presId="urn:microsoft.com/office/officeart/2005/8/layout/lProcess2"/>
    <dgm:cxn modelId="{75E060DF-2BCB-4DDB-8B2C-EDCCDA73E122}" type="presParOf" srcId="{7B434E7D-418F-429A-B19F-982F503B6D89}" destId="{7007A53C-CD50-41F4-AFA3-4A1EE53D0721}" srcOrd="1" destOrd="0" presId="urn:microsoft.com/office/officeart/2005/8/layout/lProcess2"/>
    <dgm:cxn modelId="{A2B195B0-FDB2-4472-ADB1-AB4FEEE67C9E}" type="presParOf" srcId="{7B434E7D-418F-429A-B19F-982F503B6D89}" destId="{B6283C2E-6686-41E3-82AB-5583D2C5E546}" srcOrd="2" destOrd="0" presId="urn:microsoft.com/office/officeart/2005/8/layout/lProcess2"/>
    <dgm:cxn modelId="{F30F7044-D99A-4CA3-85E9-787ADE5DEE8C}" type="presParOf" srcId="{B6283C2E-6686-41E3-82AB-5583D2C5E546}" destId="{7B391EE0-91C6-4C85-9F53-FEC3E073EAEE}" srcOrd="0" destOrd="0" presId="urn:microsoft.com/office/officeart/2005/8/layout/lProcess2"/>
    <dgm:cxn modelId="{F0228BB4-3265-422F-9AD7-666CAA7163A3}" type="presParOf" srcId="{7B391EE0-91C6-4C85-9F53-FEC3E073EAEE}" destId="{AB83B71D-DB4F-47ED-9924-E4D3AD81D3E0}" srcOrd="0" destOrd="0" presId="urn:microsoft.com/office/officeart/2005/8/layout/lProcess2"/>
    <dgm:cxn modelId="{B4CB1C50-6400-4863-BDDA-F1FFD341D37C}" type="presParOf" srcId="{7B391EE0-91C6-4C85-9F53-FEC3E073EAEE}" destId="{DA64FBF0-CFC4-4677-AC37-C6020FF79DC2}" srcOrd="1" destOrd="0" presId="urn:microsoft.com/office/officeart/2005/8/layout/lProcess2"/>
    <dgm:cxn modelId="{CC4B2DB9-2146-4B0E-BF5B-3EBFCDFADE3F}" type="presParOf" srcId="{7B391EE0-91C6-4C85-9F53-FEC3E073EAEE}" destId="{AB982E7E-46CD-439A-AA1A-6C2BA8C0EE81}" srcOrd="2" destOrd="0" presId="urn:microsoft.com/office/officeart/2005/8/layout/lProcess2"/>
    <dgm:cxn modelId="{C4D60E6F-A262-43B7-BFA5-DF330DA8E69D}" type="presParOf" srcId="{7B391EE0-91C6-4C85-9F53-FEC3E073EAEE}" destId="{4FF0434A-8EF2-4D79-B437-18E9E40505A8}" srcOrd="3" destOrd="0" presId="urn:microsoft.com/office/officeart/2005/8/layout/lProcess2"/>
    <dgm:cxn modelId="{E7775695-1FFE-4DC1-B4E4-2B4ED586F454}" type="presParOf" srcId="{7B391EE0-91C6-4C85-9F53-FEC3E073EAEE}" destId="{4E79B913-3CEA-4278-B3C7-4DBD838729D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4B2476-0189-4976-9D51-32EA99394BD5}"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34654350-082B-4AA6-B655-7A58AEA5DABC}">
      <dgm:prSet phldrT="[Texto]" phldr="1" custT="1"/>
      <dgm:spPr>
        <a:solidFill>
          <a:srgbClr val="92D050"/>
        </a:solidFill>
      </dgm:spPr>
      <dgm:t>
        <a:bodyPr/>
        <a:lstStyle/>
        <a:p>
          <a:endParaRPr lang="es-ES" sz="2400">
            <a:solidFill>
              <a:srgbClr val="92D050"/>
            </a:solidFill>
            <a:latin typeface="Calibri" panose="020F0502020204030204" pitchFamily="34" charset="0"/>
            <a:cs typeface="Calibri" panose="020F0502020204030204" pitchFamily="34" charset="0"/>
          </a:endParaRPr>
        </a:p>
      </dgm:t>
    </dgm:pt>
    <dgm:pt modelId="{D3B2307D-1E3E-4ADD-9824-EF01BE0CCA32}" type="par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47BF5660-8C11-4410-B205-41719144FC6D}" type="sib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AB93C8AE-B547-47DE-AD6B-E27D16DBAA0D}">
      <dgm:prSet phldrT="[Texto]" custT="1"/>
      <dgm:spPr>
        <a:solidFill>
          <a:srgbClr val="66FF33"/>
        </a:solidFill>
      </dgm:spPr>
      <dgm:t>
        <a:bodyPr/>
        <a:lstStyle/>
        <a:p>
          <a:r>
            <a:rPr lang="ca-ES" sz="2400" noProof="0">
              <a:solidFill>
                <a:schemeClr val="tx1"/>
              </a:solidFill>
              <a:latin typeface="Calibri" panose="020F0502020204030204" pitchFamily="34" charset="0"/>
              <a:cs typeface="Calibri" panose="020F0502020204030204" pitchFamily="34" charset="0"/>
            </a:rPr>
            <a:t>Mecanisme d’acció </a:t>
          </a:r>
          <a:r>
            <a:rPr lang="ca-ES" sz="2400" noProof="0" err="1">
              <a:solidFill>
                <a:schemeClr val="tx1"/>
              </a:solidFill>
              <a:latin typeface="Calibri" panose="020F0502020204030204" pitchFamily="34" charset="0"/>
              <a:cs typeface="Calibri" panose="020F0502020204030204" pitchFamily="34" charset="0"/>
            </a:rPr>
            <a:t>incretínic</a:t>
          </a:r>
          <a:endParaRPr lang="ca-ES" sz="2400" noProof="0">
            <a:solidFill>
              <a:schemeClr val="tx1"/>
            </a:solidFill>
            <a:latin typeface="Calibri" panose="020F0502020204030204" pitchFamily="34" charset="0"/>
            <a:cs typeface="Calibri" panose="020F0502020204030204" pitchFamily="34" charset="0"/>
          </a:endParaRPr>
        </a:p>
      </dgm:t>
    </dgm:pt>
    <dgm:pt modelId="{867869FF-80AF-4D17-BA0B-4412F968B394}" type="par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7B2459FE-78BE-42B9-A235-CBB5FAA23430}" type="sib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6534C78A-99BA-4BDA-9352-0F292BA2FFF9}">
      <dgm:prSet phldrT="[Texto]" phldr="1" custT="1"/>
      <dgm:spPr>
        <a:solidFill>
          <a:srgbClr val="FD8003"/>
        </a:solidFill>
      </dgm:spPr>
      <dgm:t>
        <a:bodyPr/>
        <a:lstStyle/>
        <a:p>
          <a:endParaRPr lang="es-ES" sz="2400">
            <a:latin typeface="Calibri" panose="020F0502020204030204" pitchFamily="34" charset="0"/>
            <a:cs typeface="Calibri" panose="020F0502020204030204" pitchFamily="34" charset="0"/>
          </a:endParaRPr>
        </a:p>
      </dgm:t>
    </dgm:pt>
    <dgm:pt modelId="{5FBF8899-5D53-426B-AFEF-72186CFB20BB}" type="par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D68AB8C5-6700-4E24-B9A5-C2A8AD10DAFD}" type="sib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FA011809-9BBE-4AE6-AFB2-DBDFF77A9E73}">
      <dgm:prSet phldrT="[Texto]" custT="1"/>
      <dgm:spPr>
        <a:solidFill>
          <a:srgbClr val="FFC000"/>
        </a:solidFill>
      </dgm:spPr>
      <dgm:t>
        <a:bodyPr/>
        <a:lstStyle/>
        <a:p>
          <a:r>
            <a:rPr lang="en-US" altLang="ca-ES" sz="2400">
              <a:solidFill>
                <a:schemeClr val="tx1"/>
              </a:solidFill>
              <a:latin typeface="Calibri" pitchFamily="34" charset="0"/>
            </a:rPr>
            <a:t>Molt </a:t>
          </a:r>
          <a:r>
            <a:rPr lang="en-US" altLang="ca-ES" sz="2400" err="1">
              <a:solidFill>
                <a:schemeClr val="tx1"/>
              </a:solidFill>
              <a:latin typeface="Calibri" pitchFamily="34" charset="0"/>
            </a:rPr>
            <a:t>baixa</a:t>
          </a:r>
          <a:r>
            <a:rPr lang="en-US" altLang="ca-ES" sz="2400">
              <a:solidFill>
                <a:schemeClr val="tx1"/>
              </a:solidFill>
              <a:latin typeface="Calibri" pitchFamily="34" charset="0"/>
            </a:rPr>
            <a:t> </a:t>
          </a:r>
          <a:r>
            <a:rPr lang="en-US" altLang="ca-ES" sz="2400" err="1">
              <a:solidFill>
                <a:schemeClr val="tx1"/>
              </a:solidFill>
              <a:latin typeface="Calibri" pitchFamily="34" charset="0"/>
            </a:rPr>
            <a:t>potència</a:t>
          </a:r>
          <a:endParaRPr lang="en-US" altLang="ca-ES" sz="2400">
            <a:solidFill>
              <a:schemeClr val="tx1"/>
            </a:solidFill>
            <a:latin typeface="Calibri" pitchFamily="34" charset="0"/>
          </a:endParaRPr>
        </a:p>
      </dgm:t>
    </dgm:pt>
    <dgm:pt modelId="{E0FE6060-78E2-4919-8BB6-9D269807BDD9}" type="par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24DF8ECD-2E18-4A02-9517-7721A4FFF7A5}" type="sib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7FDD7783-3A49-4098-AB25-E02B7C8470FB}">
      <dgm:prSet phldrT="[Texto]" custT="1"/>
      <dgm:spPr>
        <a:solidFill>
          <a:schemeClr val="accent6">
            <a:lumMod val="60000"/>
            <a:lumOff val="40000"/>
          </a:schemeClr>
        </a:solidFill>
      </dgm:spPr>
      <dgm:t>
        <a:bodyPr/>
        <a:lstStyle/>
        <a:p>
          <a:r>
            <a:rPr lang="es-ES" altLang="ca-ES" sz="2400">
              <a:solidFill>
                <a:schemeClr val="tx1"/>
              </a:solidFill>
              <a:latin typeface="Calibri" pitchFamily="34" charset="0"/>
            </a:rPr>
            <a:t>No </a:t>
          </a:r>
          <a:r>
            <a:rPr lang="es-ES" altLang="ca-ES" sz="2400" err="1">
              <a:solidFill>
                <a:schemeClr val="tx1"/>
              </a:solidFill>
              <a:latin typeface="Calibri" pitchFamily="34" charset="0"/>
            </a:rPr>
            <a:t>hipoglucèmies</a:t>
          </a:r>
          <a:endParaRPr lang="es-ES" altLang="ca-ES" sz="2400">
            <a:solidFill>
              <a:schemeClr val="tx1"/>
            </a:solidFill>
            <a:latin typeface="Calibri" pitchFamily="34" charset="0"/>
          </a:endParaRPr>
        </a:p>
      </dgm:t>
    </dgm:pt>
    <dgm:pt modelId="{66FDD463-453A-4D62-B95C-3EE5E6BFF28E}" type="parTrans" cxnId="{6511B6A9-E8CD-4826-843A-6BAF655A65A4}">
      <dgm:prSet/>
      <dgm:spPr/>
      <dgm:t>
        <a:bodyPr/>
        <a:lstStyle/>
        <a:p>
          <a:endParaRPr lang="es-ES"/>
        </a:p>
      </dgm:t>
    </dgm:pt>
    <dgm:pt modelId="{E19EAF64-77F5-44DB-BA86-F92AF7B4383E}" type="sibTrans" cxnId="{6511B6A9-E8CD-4826-843A-6BAF655A65A4}">
      <dgm:prSet/>
      <dgm:spPr/>
      <dgm:t>
        <a:bodyPr/>
        <a:lstStyle/>
        <a:p>
          <a:endParaRPr lang="es-ES"/>
        </a:p>
      </dgm:t>
    </dgm:pt>
    <dgm:pt modelId="{59B2C0B9-8FCD-4355-88CE-C1521AFEBAB9}">
      <dgm:prSet phldrT="[Texto]" custT="1"/>
      <dgm:spPr>
        <a:solidFill>
          <a:srgbClr val="FF0000"/>
        </a:solidFill>
      </dgm:spPr>
      <dgm:t>
        <a:bodyPr/>
        <a:lstStyle/>
        <a:p>
          <a:r>
            <a:rPr lang="ca-ES" altLang="ca-ES" sz="2400" noProof="0">
              <a:solidFill>
                <a:schemeClr val="tx1"/>
              </a:solidFill>
              <a:latin typeface="Calibri" pitchFamily="34" charset="0"/>
            </a:rPr>
            <a:t>Ajust de dosi en </a:t>
          </a:r>
          <a:r>
            <a:rPr lang="ca-ES" altLang="ca-ES" sz="2400" noProof="0" err="1">
              <a:solidFill>
                <a:schemeClr val="tx1"/>
              </a:solidFill>
              <a:latin typeface="Calibri" pitchFamily="34" charset="0"/>
            </a:rPr>
            <a:t>Ins</a:t>
          </a:r>
          <a:r>
            <a:rPr lang="ca-ES" altLang="ca-ES" sz="2400" noProof="0">
              <a:solidFill>
                <a:schemeClr val="tx1"/>
              </a:solidFill>
              <a:latin typeface="Calibri" pitchFamily="34" charset="0"/>
            </a:rPr>
            <a:t>. Renal (exc. Lina)</a:t>
          </a:r>
        </a:p>
      </dgm:t>
    </dgm:pt>
    <dgm:pt modelId="{0CFD79AD-CF1C-4515-A661-138E28F2E6D6}" type="sib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5BF46D5-2909-47F6-98FF-369CC731B1E1}" type="par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2C4EB26-A17A-4B5F-9A6D-C17CA003560F}">
      <dgm:prSet phldrT="[Texto]" custT="1"/>
      <dgm:spPr>
        <a:solidFill>
          <a:srgbClr val="FF5050"/>
        </a:solidFill>
      </dgm:spPr>
      <dgm:t>
        <a:bodyPr/>
        <a:lstStyle/>
        <a:p>
          <a:r>
            <a:rPr lang="es-ES" sz="2400">
              <a:solidFill>
                <a:schemeClr val="tx1"/>
              </a:solidFill>
              <a:latin typeface="Calibri" panose="020F0502020204030204" pitchFamily="34" charset="0"/>
              <a:cs typeface="Calibri" panose="020F0502020204030204" pitchFamily="34" charset="0"/>
            </a:rPr>
            <a:t>EA GI, </a:t>
          </a:r>
          <a:r>
            <a:rPr lang="es-ES" sz="2400" err="1">
              <a:solidFill>
                <a:schemeClr val="tx1"/>
              </a:solidFill>
              <a:latin typeface="Calibri" panose="020F0502020204030204" pitchFamily="34" charset="0"/>
              <a:cs typeface="Calibri" panose="020F0502020204030204" pitchFamily="34" charset="0"/>
            </a:rPr>
            <a:t>infeccions</a:t>
          </a:r>
          <a:r>
            <a:rPr lang="es-ES" sz="2400">
              <a:solidFill>
                <a:schemeClr val="tx1"/>
              </a:solidFill>
              <a:latin typeface="Calibri" panose="020F0502020204030204" pitchFamily="34" charset="0"/>
              <a:cs typeface="Calibri" panose="020F0502020204030204" pitchFamily="34" charset="0"/>
            </a:rPr>
            <a:t>, pancreatitis RR 1,8</a:t>
          </a:r>
        </a:p>
      </dgm:t>
    </dgm:pt>
    <dgm:pt modelId="{68A0F2F5-2C29-45E0-B6DB-022584A4750A}" type="parTrans" cxnId="{A4DC28B1-7AB8-4FCB-8B5D-96F96D2933EE}">
      <dgm:prSet/>
      <dgm:spPr/>
      <dgm:t>
        <a:bodyPr/>
        <a:lstStyle/>
        <a:p>
          <a:endParaRPr lang="es-ES"/>
        </a:p>
      </dgm:t>
    </dgm:pt>
    <dgm:pt modelId="{27A0B683-E73E-4750-931C-AA3F37527167}" type="sibTrans" cxnId="{A4DC28B1-7AB8-4FCB-8B5D-96F96D2933EE}">
      <dgm:prSet/>
      <dgm:spPr/>
      <dgm:t>
        <a:bodyPr/>
        <a:lstStyle/>
        <a:p>
          <a:endParaRPr lang="es-ES"/>
        </a:p>
      </dgm:t>
    </dgm:pt>
    <dgm:pt modelId="{B7AFA0ED-0F30-4B3D-AD10-23B468E88BC9}">
      <dgm:prSet phldrT="[Texto]" custT="1"/>
      <dgm:spPr>
        <a:solidFill>
          <a:srgbClr val="FF66FF"/>
        </a:solidFill>
      </dgm:spPr>
      <dgm:t>
        <a:bodyPr/>
        <a:lstStyle/>
        <a:p>
          <a:r>
            <a:rPr lang="es-ES" sz="2400" err="1">
              <a:solidFill>
                <a:schemeClr val="tx1"/>
              </a:solidFill>
              <a:latin typeface="Calibri" panose="020F0502020204030204" pitchFamily="34" charset="0"/>
              <a:cs typeface="Calibri" panose="020F0502020204030204" pitchFamily="34" charset="0"/>
            </a:rPr>
            <a:t>Evidència</a:t>
          </a:r>
          <a:r>
            <a:rPr lang="es-ES" sz="2400">
              <a:solidFill>
                <a:schemeClr val="tx1"/>
              </a:solidFill>
              <a:latin typeface="Calibri" panose="020F0502020204030204" pitchFamily="34" charset="0"/>
              <a:cs typeface="Calibri" panose="020F0502020204030204" pitchFamily="34" charset="0"/>
            </a:rPr>
            <a:t> CV neutral </a:t>
          </a:r>
          <a:r>
            <a:rPr lang="es-ES" sz="1800">
              <a:solidFill>
                <a:schemeClr val="tx1"/>
              </a:solidFill>
              <a:latin typeface="Calibri" panose="020F0502020204030204" pitchFamily="34" charset="0"/>
              <a:cs typeface="Calibri" panose="020F0502020204030204" pitchFamily="34" charset="0"/>
            </a:rPr>
            <a:t>(</a:t>
          </a:r>
          <a:r>
            <a:rPr lang="es-ES" sz="1800" err="1">
              <a:solidFill>
                <a:schemeClr val="tx1"/>
              </a:solidFill>
              <a:latin typeface="Calibri" panose="020F0502020204030204" pitchFamily="34" charset="0"/>
              <a:cs typeface="Calibri" panose="020F0502020204030204" pitchFamily="34" charset="0"/>
            </a:rPr>
            <a:t>Insuf</a:t>
          </a:r>
          <a:r>
            <a:rPr lang="es-ES" sz="1800">
              <a:solidFill>
                <a:schemeClr val="tx1"/>
              </a:solidFill>
              <a:latin typeface="Calibri" panose="020F0502020204030204" pitchFamily="34" charset="0"/>
              <a:cs typeface="Calibri" panose="020F0502020204030204" pitchFamily="34" charset="0"/>
            </a:rPr>
            <a:t>. Cardiaca RR 1,27?)</a:t>
          </a:r>
          <a:endParaRPr lang="es-ES" sz="2400">
            <a:solidFill>
              <a:schemeClr val="tx1"/>
            </a:solidFill>
            <a:latin typeface="Calibri" panose="020F0502020204030204" pitchFamily="34" charset="0"/>
            <a:cs typeface="Calibri" panose="020F0502020204030204" pitchFamily="34" charset="0"/>
          </a:endParaRPr>
        </a:p>
      </dgm:t>
    </dgm:pt>
    <dgm:pt modelId="{8F6B9BE9-F6F8-4480-AB51-44889776B516}" type="parTrans" cxnId="{0057A055-3D80-4B75-9DDA-8AA506018EFE}">
      <dgm:prSet/>
      <dgm:spPr/>
      <dgm:t>
        <a:bodyPr/>
        <a:lstStyle/>
        <a:p>
          <a:endParaRPr lang="es-ES"/>
        </a:p>
      </dgm:t>
    </dgm:pt>
    <dgm:pt modelId="{DFAE82FB-8775-4725-973C-06A6097A47D8}" type="sibTrans" cxnId="{0057A055-3D80-4B75-9DDA-8AA506018EFE}">
      <dgm:prSet/>
      <dgm:spPr/>
      <dgm:t>
        <a:bodyPr/>
        <a:lstStyle/>
        <a:p>
          <a:endParaRPr lang="es-ES"/>
        </a:p>
      </dgm:t>
    </dgm:pt>
    <dgm:pt modelId="{61E44982-43E3-4B78-88E9-023DDCF9BCB5}">
      <dgm:prSet phldrT="[Texto]" custT="1"/>
      <dgm:spPr>
        <a:solidFill>
          <a:srgbClr val="50CCA6"/>
        </a:solidFill>
      </dgm:spPr>
      <dgm:t>
        <a:bodyPr/>
        <a:lstStyle/>
        <a:p>
          <a:r>
            <a:rPr lang="es-ES" sz="2400">
              <a:solidFill>
                <a:schemeClr val="tx1"/>
              </a:solidFill>
              <a:latin typeface="Calibri" panose="020F0502020204030204" pitchFamily="34" charset="0"/>
              <a:cs typeface="Calibri" panose="020F0502020204030204" pitchFamily="34" charset="0"/>
            </a:rPr>
            <a:t>Pauta </a:t>
          </a:r>
          <a:r>
            <a:rPr lang="es-ES" sz="2400" err="1">
              <a:solidFill>
                <a:schemeClr val="tx1"/>
              </a:solidFill>
              <a:latin typeface="Calibri" panose="020F0502020204030204" pitchFamily="34" charset="0"/>
              <a:cs typeface="Calibri" panose="020F0502020204030204" pitchFamily="34" charset="0"/>
            </a:rPr>
            <a:t>terapèutica</a:t>
          </a:r>
          <a:endParaRPr lang="es-ES" sz="2400">
            <a:solidFill>
              <a:schemeClr val="tx1"/>
            </a:solidFill>
            <a:latin typeface="Calibri" panose="020F0502020204030204" pitchFamily="34" charset="0"/>
            <a:cs typeface="Calibri" panose="020F0502020204030204" pitchFamily="34" charset="0"/>
          </a:endParaRPr>
        </a:p>
      </dgm:t>
    </dgm:pt>
    <dgm:pt modelId="{AE482ED1-DC18-436E-8C36-90A9C7C50155}" type="parTrans" cxnId="{1A3E2211-03A2-41E6-AFB2-58E7D9E24873}">
      <dgm:prSet/>
      <dgm:spPr/>
      <dgm:t>
        <a:bodyPr/>
        <a:lstStyle/>
        <a:p>
          <a:endParaRPr lang="es-ES"/>
        </a:p>
      </dgm:t>
    </dgm:pt>
    <dgm:pt modelId="{50108110-E1AA-4103-89ED-291610AC3D8E}" type="sibTrans" cxnId="{1A3E2211-03A2-41E6-AFB2-58E7D9E24873}">
      <dgm:prSet/>
      <dgm:spPr/>
      <dgm:t>
        <a:bodyPr/>
        <a:lstStyle/>
        <a:p>
          <a:endParaRPr lang="es-ES"/>
        </a:p>
      </dgm:t>
    </dgm:pt>
    <dgm:pt modelId="{9738A10A-26EF-4A4B-B1A5-87ED5B1D3322}" type="pres">
      <dgm:prSet presAssocID="{844B2476-0189-4976-9D51-32EA99394BD5}" presName="theList" presStyleCnt="0">
        <dgm:presLayoutVars>
          <dgm:dir/>
          <dgm:animLvl val="lvl"/>
          <dgm:resizeHandles val="exact"/>
        </dgm:presLayoutVars>
      </dgm:prSet>
      <dgm:spPr/>
    </dgm:pt>
    <dgm:pt modelId="{2CF12E38-4924-4AA8-B773-8FD41F4BCF4D}" type="pres">
      <dgm:prSet presAssocID="{34654350-082B-4AA6-B655-7A58AEA5DABC}" presName="compNode" presStyleCnt="0"/>
      <dgm:spPr/>
    </dgm:pt>
    <dgm:pt modelId="{AD476A70-EE0F-44C1-BDA6-59EC5DA65F9A}" type="pres">
      <dgm:prSet presAssocID="{34654350-082B-4AA6-B655-7A58AEA5DABC}" presName="aNode" presStyleLbl="bgShp" presStyleIdx="0" presStyleCnt="2" custLinFactNeighborX="-104" custLinFactNeighborY="-2439"/>
      <dgm:spPr/>
    </dgm:pt>
    <dgm:pt modelId="{0E9CC588-3CC1-475A-98B4-D8D43C83310A}" type="pres">
      <dgm:prSet presAssocID="{34654350-082B-4AA6-B655-7A58AEA5DABC}" presName="textNode" presStyleLbl="bgShp" presStyleIdx="0" presStyleCnt="2"/>
      <dgm:spPr/>
    </dgm:pt>
    <dgm:pt modelId="{90EBC2EC-5C04-4935-ACE4-376A490D0DCE}" type="pres">
      <dgm:prSet presAssocID="{34654350-082B-4AA6-B655-7A58AEA5DABC}" presName="compChildNode" presStyleCnt="0"/>
      <dgm:spPr/>
    </dgm:pt>
    <dgm:pt modelId="{DBAE37D8-F7AE-44C9-B2CA-B45C0B050176}" type="pres">
      <dgm:prSet presAssocID="{34654350-082B-4AA6-B655-7A58AEA5DABC}" presName="theInnerList" presStyleCnt="0"/>
      <dgm:spPr/>
    </dgm:pt>
    <dgm:pt modelId="{26A67C86-AF74-4111-926B-41014A24C3B2}" type="pres">
      <dgm:prSet presAssocID="{AB93C8AE-B547-47DE-AD6B-E27D16DBAA0D}" presName="childNode" presStyleLbl="node1" presStyleIdx="0" presStyleCnt="7" custLinFactY="-85146" custLinFactNeighborX="-1217" custLinFactNeighborY="-100000">
        <dgm:presLayoutVars>
          <dgm:bulletEnabled val="1"/>
        </dgm:presLayoutVars>
      </dgm:prSet>
      <dgm:spPr/>
    </dgm:pt>
    <dgm:pt modelId="{99DBA92E-58D2-4993-BDCB-53EAA6340825}" type="pres">
      <dgm:prSet presAssocID="{AB93C8AE-B547-47DE-AD6B-E27D16DBAA0D}" presName="aSpace2" presStyleCnt="0"/>
      <dgm:spPr/>
    </dgm:pt>
    <dgm:pt modelId="{BE32C9DB-31B3-4DAB-8BA6-F29734E77FC0}" type="pres">
      <dgm:prSet presAssocID="{7FDD7783-3A49-4098-AB25-E02B7C8470FB}" presName="childNode" presStyleLbl="node1" presStyleIdx="1" presStyleCnt="7" custLinFactY="-60916" custLinFactNeighborX="1495" custLinFactNeighborY="-100000">
        <dgm:presLayoutVars>
          <dgm:bulletEnabled val="1"/>
        </dgm:presLayoutVars>
      </dgm:prSet>
      <dgm:spPr/>
    </dgm:pt>
    <dgm:pt modelId="{556494BC-6AED-403B-84B1-210CDB624314}" type="pres">
      <dgm:prSet presAssocID="{7FDD7783-3A49-4098-AB25-E02B7C8470FB}" presName="aSpace2" presStyleCnt="0"/>
      <dgm:spPr/>
    </dgm:pt>
    <dgm:pt modelId="{CA41B3CA-7146-4885-B494-8C7522202EA8}" type="pres">
      <dgm:prSet presAssocID="{61E44982-43E3-4B78-88E9-023DDCF9BCB5}" presName="childNode" presStyleLbl="node1" presStyleIdx="2" presStyleCnt="7" custLinFactY="-26073" custLinFactNeighborY="-100000">
        <dgm:presLayoutVars>
          <dgm:bulletEnabled val="1"/>
        </dgm:presLayoutVars>
      </dgm:prSet>
      <dgm:spPr/>
    </dgm:pt>
    <dgm:pt modelId="{6D7D1254-ED14-4974-9A1E-7415E3BF6DAC}" type="pres">
      <dgm:prSet presAssocID="{34654350-082B-4AA6-B655-7A58AEA5DABC}" presName="aSpace" presStyleCnt="0"/>
      <dgm:spPr/>
    </dgm:pt>
    <dgm:pt modelId="{7B434E7D-418F-429A-B19F-982F503B6D89}" type="pres">
      <dgm:prSet presAssocID="{6534C78A-99BA-4BDA-9352-0F292BA2FFF9}" presName="compNode" presStyleCnt="0"/>
      <dgm:spPr/>
    </dgm:pt>
    <dgm:pt modelId="{48558FEA-0478-4508-9975-9B2032608BA8}" type="pres">
      <dgm:prSet presAssocID="{6534C78A-99BA-4BDA-9352-0F292BA2FFF9}" presName="aNode" presStyleLbl="bgShp" presStyleIdx="1" presStyleCnt="2"/>
      <dgm:spPr/>
    </dgm:pt>
    <dgm:pt modelId="{7007A53C-CD50-41F4-AFA3-4A1EE53D0721}" type="pres">
      <dgm:prSet presAssocID="{6534C78A-99BA-4BDA-9352-0F292BA2FFF9}" presName="textNode" presStyleLbl="bgShp" presStyleIdx="1" presStyleCnt="2"/>
      <dgm:spPr/>
    </dgm:pt>
    <dgm:pt modelId="{B6283C2E-6686-41E3-82AB-5583D2C5E546}" type="pres">
      <dgm:prSet presAssocID="{6534C78A-99BA-4BDA-9352-0F292BA2FFF9}" presName="compChildNode" presStyleCnt="0"/>
      <dgm:spPr/>
    </dgm:pt>
    <dgm:pt modelId="{7B391EE0-91C6-4C85-9F53-FEC3E073EAEE}" type="pres">
      <dgm:prSet presAssocID="{6534C78A-99BA-4BDA-9352-0F292BA2FFF9}" presName="theInnerList" presStyleCnt="0"/>
      <dgm:spPr/>
    </dgm:pt>
    <dgm:pt modelId="{AB83B71D-DB4F-47ED-9924-E4D3AD81D3E0}" type="pres">
      <dgm:prSet presAssocID="{FA011809-9BBE-4AE6-AFB2-DBDFF77A9E73}" presName="childNode" presStyleLbl="node1" presStyleIdx="3" presStyleCnt="7" custLinFactY="-100000" custLinFactNeighborY="-144540">
        <dgm:presLayoutVars>
          <dgm:bulletEnabled val="1"/>
        </dgm:presLayoutVars>
      </dgm:prSet>
      <dgm:spPr/>
    </dgm:pt>
    <dgm:pt modelId="{DA64FBF0-CFC4-4677-AC37-C6020FF79DC2}" type="pres">
      <dgm:prSet presAssocID="{FA011809-9BBE-4AE6-AFB2-DBDFF77A9E73}" presName="aSpace2" presStyleCnt="0"/>
      <dgm:spPr/>
    </dgm:pt>
    <dgm:pt modelId="{B5358C7C-5A1E-497C-8345-F5B80EB19309}" type="pres">
      <dgm:prSet presAssocID="{59B2C0B9-8FCD-4355-88CE-C1521AFEBAB9}" presName="childNode" presStyleLbl="node1" presStyleIdx="4" presStyleCnt="7" custLinFactY="-79926" custLinFactNeighborY="-100000">
        <dgm:presLayoutVars>
          <dgm:bulletEnabled val="1"/>
        </dgm:presLayoutVars>
      </dgm:prSet>
      <dgm:spPr/>
    </dgm:pt>
    <dgm:pt modelId="{A168A0F3-22CB-4916-A573-070BCEE4B3AA}" type="pres">
      <dgm:prSet presAssocID="{59B2C0B9-8FCD-4355-88CE-C1521AFEBAB9}" presName="aSpace2" presStyleCnt="0"/>
      <dgm:spPr/>
    </dgm:pt>
    <dgm:pt modelId="{AB982E7E-46CD-439A-AA1A-6C2BA8C0EE81}" type="pres">
      <dgm:prSet presAssocID="{22C4EB26-A17A-4B5F-9A6D-C17CA003560F}" presName="childNode" presStyleLbl="node1" presStyleIdx="5" presStyleCnt="7" custLinFactY="-52999" custLinFactNeighborY="-100000">
        <dgm:presLayoutVars>
          <dgm:bulletEnabled val="1"/>
        </dgm:presLayoutVars>
      </dgm:prSet>
      <dgm:spPr/>
    </dgm:pt>
    <dgm:pt modelId="{4FF0434A-8EF2-4D79-B437-18E9E40505A8}" type="pres">
      <dgm:prSet presAssocID="{22C4EB26-A17A-4B5F-9A6D-C17CA003560F}" presName="aSpace2" presStyleCnt="0"/>
      <dgm:spPr/>
    </dgm:pt>
    <dgm:pt modelId="{4E79B913-3CEA-4278-B3C7-4DBD838729D2}" type="pres">
      <dgm:prSet presAssocID="{B7AFA0ED-0F30-4B3D-AD10-23B468E88BC9}" presName="childNode" presStyleLbl="node1" presStyleIdx="6" presStyleCnt="7" custLinFactY="-20515" custLinFactNeighborY="-100000">
        <dgm:presLayoutVars>
          <dgm:bulletEnabled val="1"/>
        </dgm:presLayoutVars>
      </dgm:prSet>
      <dgm:spPr/>
    </dgm:pt>
  </dgm:ptLst>
  <dgm:cxnLst>
    <dgm:cxn modelId="{746A9701-D32D-46E5-B320-6875A228859D}" type="presOf" srcId="{844B2476-0189-4976-9D51-32EA99394BD5}" destId="{9738A10A-26EF-4A4B-B1A5-87ED5B1D3322}" srcOrd="0" destOrd="0" presId="urn:microsoft.com/office/officeart/2005/8/layout/lProcess2"/>
    <dgm:cxn modelId="{EB8E0104-AE2A-4D51-B768-22E5030D6C5A}" type="presOf" srcId="{B7AFA0ED-0F30-4B3D-AD10-23B468E88BC9}" destId="{4E79B913-3CEA-4278-B3C7-4DBD838729D2}" srcOrd="0" destOrd="0" presId="urn:microsoft.com/office/officeart/2005/8/layout/lProcess2"/>
    <dgm:cxn modelId="{8466D40F-20A8-413B-9EEF-095B86A58E5C}" srcId="{844B2476-0189-4976-9D51-32EA99394BD5}" destId="{6534C78A-99BA-4BDA-9352-0F292BA2FFF9}" srcOrd="1" destOrd="0" parTransId="{5FBF8899-5D53-426B-AFEF-72186CFB20BB}" sibTransId="{D68AB8C5-6700-4E24-B9A5-C2A8AD10DAFD}"/>
    <dgm:cxn modelId="{1A3E2211-03A2-41E6-AFB2-58E7D9E24873}" srcId="{34654350-082B-4AA6-B655-7A58AEA5DABC}" destId="{61E44982-43E3-4B78-88E9-023DDCF9BCB5}" srcOrd="2" destOrd="0" parTransId="{AE482ED1-DC18-436E-8C36-90A9C7C50155}" sibTransId="{50108110-E1AA-4103-89ED-291610AC3D8E}"/>
    <dgm:cxn modelId="{3C3C5C30-1926-4DF9-9890-6919D28DB06B}" srcId="{34654350-082B-4AA6-B655-7A58AEA5DABC}" destId="{AB93C8AE-B547-47DE-AD6B-E27D16DBAA0D}" srcOrd="0" destOrd="0" parTransId="{867869FF-80AF-4D17-BA0B-4412F968B394}" sibTransId="{7B2459FE-78BE-42B9-A235-CBB5FAA23430}"/>
    <dgm:cxn modelId="{6BB62033-79CA-4793-B253-5F6AD918FD7F}" type="presOf" srcId="{22C4EB26-A17A-4B5F-9A6D-C17CA003560F}" destId="{AB982E7E-46CD-439A-AA1A-6C2BA8C0EE81}" srcOrd="0" destOrd="0" presId="urn:microsoft.com/office/officeart/2005/8/layout/lProcess2"/>
    <dgm:cxn modelId="{1ECCF745-5829-4B90-917B-2D329C2BDE9C}" srcId="{6534C78A-99BA-4BDA-9352-0F292BA2FFF9}" destId="{FA011809-9BBE-4AE6-AFB2-DBDFF77A9E73}" srcOrd="0" destOrd="0" parTransId="{E0FE6060-78E2-4919-8BB6-9D269807BDD9}" sibTransId="{24DF8ECD-2E18-4A02-9517-7721A4FFF7A5}"/>
    <dgm:cxn modelId="{31884F46-5325-4DFE-9453-4A2640B10689}" type="presOf" srcId="{61E44982-43E3-4B78-88E9-023DDCF9BCB5}" destId="{CA41B3CA-7146-4885-B494-8C7522202EA8}" srcOrd="0" destOrd="0" presId="urn:microsoft.com/office/officeart/2005/8/layout/lProcess2"/>
    <dgm:cxn modelId="{C6F1644A-9D9F-41DD-B8E2-622749FAFC70}" type="presOf" srcId="{59B2C0B9-8FCD-4355-88CE-C1521AFEBAB9}" destId="{B5358C7C-5A1E-497C-8345-F5B80EB19309}" srcOrd="0" destOrd="0" presId="urn:microsoft.com/office/officeart/2005/8/layout/lProcess2"/>
    <dgm:cxn modelId="{A879A34A-2021-4999-BABC-101E8A6F3C9D}" type="presOf" srcId="{34654350-082B-4AA6-B655-7A58AEA5DABC}" destId="{0E9CC588-3CC1-475A-98B4-D8D43C83310A}" srcOrd="1" destOrd="0" presId="urn:microsoft.com/office/officeart/2005/8/layout/lProcess2"/>
    <dgm:cxn modelId="{F0DE6C53-BBAF-4B87-9AF4-4EDABE93F002}" type="presOf" srcId="{6534C78A-99BA-4BDA-9352-0F292BA2FFF9}" destId="{7007A53C-CD50-41F4-AFA3-4A1EE53D0721}" srcOrd="1" destOrd="0" presId="urn:microsoft.com/office/officeart/2005/8/layout/lProcess2"/>
    <dgm:cxn modelId="{0057A055-3D80-4B75-9DDA-8AA506018EFE}" srcId="{6534C78A-99BA-4BDA-9352-0F292BA2FFF9}" destId="{B7AFA0ED-0F30-4B3D-AD10-23B468E88BC9}" srcOrd="3" destOrd="0" parTransId="{8F6B9BE9-F6F8-4480-AB51-44889776B516}" sibTransId="{DFAE82FB-8775-4725-973C-06A6097A47D8}"/>
    <dgm:cxn modelId="{5D901C6F-7C3F-4DA5-B9DB-1C6623C87288}" type="presOf" srcId="{FA011809-9BBE-4AE6-AFB2-DBDFF77A9E73}" destId="{AB83B71D-DB4F-47ED-9924-E4D3AD81D3E0}" srcOrd="0" destOrd="0" presId="urn:microsoft.com/office/officeart/2005/8/layout/lProcess2"/>
    <dgm:cxn modelId="{3723247A-7ED2-4308-9995-5CC8127F291E}" type="presOf" srcId="{AB93C8AE-B547-47DE-AD6B-E27D16DBAA0D}" destId="{26A67C86-AF74-4111-926B-41014A24C3B2}" srcOrd="0" destOrd="0" presId="urn:microsoft.com/office/officeart/2005/8/layout/lProcess2"/>
    <dgm:cxn modelId="{0B50038B-8849-4014-B775-4AC716FC0CBC}" type="presOf" srcId="{7FDD7783-3A49-4098-AB25-E02B7C8470FB}" destId="{BE32C9DB-31B3-4DAB-8BA6-F29734E77FC0}" srcOrd="0" destOrd="0" presId="urn:microsoft.com/office/officeart/2005/8/layout/lProcess2"/>
    <dgm:cxn modelId="{666E3D8D-80C1-4E30-AF9A-A4984CA0069C}" type="presOf" srcId="{6534C78A-99BA-4BDA-9352-0F292BA2FFF9}" destId="{48558FEA-0478-4508-9975-9B2032608BA8}" srcOrd="0" destOrd="0" presId="urn:microsoft.com/office/officeart/2005/8/layout/lProcess2"/>
    <dgm:cxn modelId="{6511B6A9-E8CD-4826-843A-6BAF655A65A4}" srcId="{34654350-082B-4AA6-B655-7A58AEA5DABC}" destId="{7FDD7783-3A49-4098-AB25-E02B7C8470FB}" srcOrd="1" destOrd="0" parTransId="{66FDD463-453A-4D62-B95C-3EE5E6BFF28E}" sibTransId="{E19EAF64-77F5-44DB-BA86-F92AF7B4383E}"/>
    <dgm:cxn modelId="{A4DC28B1-7AB8-4FCB-8B5D-96F96D2933EE}" srcId="{6534C78A-99BA-4BDA-9352-0F292BA2FFF9}" destId="{22C4EB26-A17A-4B5F-9A6D-C17CA003560F}" srcOrd="2" destOrd="0" parTransId="{68A0F2F5-2C29-45E0-B6DB-022584A4750A}" sibTransId="{27A0B683-E73E-4750-931C-AA3F37527167}"/>
    <dgm:cxn modelId="{A5986BB1-F789-4900-958C-DA44BAD20DB0}" type="presOf" srcId="{34654350-082B-4AA6-B655-7A58AEA5DABC}" destId="{AD476A70-EE0F-44C1-BDA6-59EC5DA65F9A}" srcOrd="0" destOrd="0" presId="urn:microsoft.com/office/officeart/2005/8/layout/lProcess2"/>
    <dgm:cxn modelId="{38ED94B7-80FC-4980-BFE2-ADB72A25C867}" srcId="{6534C78A-99BA-4BDA-9352-0F292BA2FFF9}" destId="{59B2C0B9-8FCD-4355-88CE-C1521AFEBAB9}" srcOrd="1" destOrd="0" parTransId="{25BF46D5-2909-47F6-98FF-369CC731B1E1}" sibTransId="{0CFD79AD-CF1C-4515-A661-138E28F2E6D6}"/>
    <dgm:cxn modelId="{33BE85C8-701B-4214-A5CC-E5BA9D2AFAA7}" srcId="{844B2476-0189-4976-9D51-32EA99394BD5}" destId="{34654350-082B-4AA6-B655-7A58AEA5DABC}" srcOrd="0" destOrd="0" parTransId="{D3B2307D-1E3E-4ADD-9824-EF01BE0CCA32}" sibTransId="{47BF5660-8C11-4410-B205-41719144FC6D}"/>
    <dgm:cxn modelId="{BAF2FEB9-DA23-4597-A4FF-B36C2C3136D6}" type="presParOf" srcId="{9738A10A-26EF-4A4B-B1A5-87ED5B1D3322}" destId="{2CF12E38-4924-4AA8-B773-8FD41F4BCF4D}" srcOrd="0" destOrd="0" presId="urn:microsoft.com/office/officeart/2005/8/layout/lProcess2"/>
    <dgm:cxn modelId="{9B889318-B393-4DE9-A8C5-259AE90ABA89}" type="presParOf" srcId="{2CF12E38-4924-4AA8-B773-8FD41F4BCF4D}" destId="{AD476A70-EE0F-44C1-BDA6-59EC5DA65F9A}" srcOrd="0" destOrd="0" presId="urn:microsoft.com/office/officeart/2005/8/layout/lProcess2"/>
    <dgm:cxn modelId="{3B8B7DA9-DB1A-451F-9787-9FB1E3BED19C}" type="presParOf" srcId="{2CF12E38-4924-4AA8-B773-8FD41F4BCF4D}" destId="{0E9CC588-3CC1-475A-98B4-D8D43C83310A}" srcOrd="1" destOrd="0" presId="urn:microsoft.com/office/officeart/2005/8/layout/lProcess2"/>
    <dgm:cxn modelId="{0BE4754E-3A3B-4D9F-B868-776A2F4BCF97}" type="presParOf" srcId="{2CF12E38-4924-4AA8-B773-8FD41F4BCF4D}" destId="{90EBC2EC-5C04-4935-ACE4-376A490D0DCE}" srcOrd="2" destOrd="0" presId="urn:microsoft.com/office/officeart/2005/8/layout/lProcess2"/>
    <dgm:cxn modelId="{746B7AC7-FF01-4111-A845-A67741A3EFBA}" type="presParOf" srcId="{90EBC2EC-5C04-4935-ACE4-376A490D0DCE}" destId="{DBAE37D8-F7AE-44C9-B2CA-B45C0B050176}" srcOrd="0" destOrd="0" presId="urn:microsoft.com/office/officeart/2005/8/layout/lProcess2"/>
    <dgm:cxn modelId="{7B2E00A9-8152-4CD4-8BEB-66E87712894B}" type="presParOf" srcId="{DBAE37D8-F7AE-44C9-B2CA-B45C0B050176}" destId="{26A67C86-AF74-4111-926B-41014A24C3B2}" srcOrd="0" destOrd="0" presId="urn:microsoft.com/office/officeart/2005/8/layout/lProcess2"/>
    <dgm:cxn modelId="{4DADB544-0BB2-4F7E-9788-2016571DD67B}" type="presParOf" srcId="{DBAE37D8-F7AE-44C9-B2CA-B45C0B050176}" destId="{99DBA92E-58D2-4993-BDCB-53EAA6340825}" srcOrd="1" destOrd="0" presId="urn:microsoft.com/office/officeart/2005/8/layout/lProcess2"/>
    <dgm:cxn modelId="{EBBFD93E-FBCE-4A65-9BBC-031C3F247080}" type="presParOf" srcId="{DBAE37D8-F7AE-44C9-B2CA-B45C0B050176}" destId="{BE32C9DB-31B3-4DAB-8BA6-F29734E77FC0}" srcOrd="2" destOrd="0" presId="urn:microsoft.com/office/officeart/2005/8/layout/lProcess2"/>
    <dgm:cxn modelId="{2A272A5D-71FE-4A43-8DDB-FF2390A8903F}" type="presParOf" srcId="{DBAE37D8-F7AE-44C9-B2CA-B45C0B050176}" destId="{556494BC-6AED-403B-84B1-210CDB624314}" srcOrd="3" destOrd="0" presId="urn:microsoft.com/office/officeart/2005/8/layout/lProcess2"/>
    <dgm:cxn modelId="{456E8B9B-13E7-48AA-B0B7-EC1B9DB88177}" type="presParOf" srcId="{DBAE37D8-F7AE-44C9-B2CA-B45C0B050176}" destId="{CA41B3CA-7146-4885-B494-8C7522202EA8}" srcOrd="4" destOrd="0" presId="urn:microsoft.com/office/officeart/2005/8/layout/lProcess2"/>
    <dgm:cxn modelId="{7C1C6892-53EF-40EB-9A25-B0B412C4E8F7}" type="presParOf" srcId="{9738A10A-26EF-4A4B-B1A5-87ED5B1D3322}" destId="{6D7D1254-ED14-4974-9A1E-7415E3BF6DAC}" srcOrd="1" destOrd="0" presId="urn:microsoft.com/office/officeart/2005/8/layout/lProcess2"/>
    <dgm:cxn modelId="{9AAA0B6C-F573-47C0-B6F4-543804DB197F}" type="presParOf" srcId="{9738A10A-26EF-4A4B-B1A5-87ED5B1D3322}" destId="{7B434E7D-418F-429A-B19F-982F503B6D89}" srcOrd="2" destOrd="0" presId="urn:microsoft.com/office/officeart/2005/8/layout/lProcess2"/>
    <dgm:cxn modelId="{7AA6432E-667F-4D4C-9A46-B715DB55A01F}" type="presParOf" srcId="{7B434E7D-418F-429A-B19F-982F503B6D89}" destId="{48558FEA-0478-4508-9975-9B2032608BA8}" srcOrd="0" destOrd="0" presId="urn:microsoft.com/office/officeart/2005/8/layout/lProcess2"/>
    <dgm:cxn modelId="{11B5201A-F2C3-4B16-8EC7-0C80BF5C73BB}" type="presParOf" srcId="{7B434E7D-418F-429A-B19F-982F503B6D89}" destId="{7007A53C-CD50-41F4-AFA3-4A1EE53D0721}" srcOrd="1" destOrd="0" presId="urn:microsoft.com/office/officeart/2005/8/layout/lProcess2"/>
    <dgm:cxn modelId="{979B1BB1-B8C8-4A83-AB3F-36D2F6C5F963}" type="presParOf" srcId="{7B434E7D-418F-429A-B19F-982F503B6D89}" destId="{B6283C2E-6686-41E3-82AB-5583D2C5E546}" srcOrd="2" destOrd="0" presId="urn:microsoft.com/office/officeart/2005/8/layout/lProcess2"/>
    <dgm:cxn modelId="{1F5712AC-05EA-4428-A604-C281BC839874}" type="presParOf" srcId="{B6283C2E-6686-41E3-82AB-5583D2C5E546}" destId="{7B391EE0-91C6-4C85-9F53-FEC3E073EAEE}" srcOrd="0" destOrd="0" presId="urn:microsoft.com/office/officeart/2005/8/layout/lProcess2"/>
    <dgm:cxn modelId="{35FE1AEC-227B-47E5-BD3E-6CE9546ACCF3}" type="presParOf" srcId="{7B391EE0-91C6-4C85-9F53-FEC3E073EAEE}" destId="{AB83B71D-DB4F-47ED-9924-E4D3AD81D3E0}" srcOrd="0" destOrd="0" presId="urn:microsoft.com/office/officeart/2005/8/layout/lProcess2"/>
    <dgm:cxn modelId="{6D98AE21-5862-4741-B9E4-C690320A77F9}" type="presParOf" srcId="{7B391EE0-91C6-4C85-9F53-FEC3E073EAEE}" destId="{DA64FBF0-CFC4-4677-AC37-C6020FF79DC2}" srcOrd="1" destOrd="0" presId="urn:microsoft.com/office/officeart/2005/8/layout/lProcess2"/>
    <dgm:cxn modelId="{194D454A-E1BF-4C3C-884F-F92A11998D7B}" type="presParOf" srcId="{7B391EE0-91C6-4C85-9F53-FEC3E073EAEE}" destId="{B5358C7C-5A1E-497C-8345-F5B80EB19309}" srcOrd="2" destOrd="0" presId="urn:microsoft.com/office/officeart/2005/8/layout/lProcess2"/>
    <dgm:cxn modelId="{0414C050-C7FC-4129-B069-3903FD87B4E2}" type="presParOf" srcId="{7B391EE0-91C6-4C85-9F53-FEC3E073EAEE}" destId="{A168A0F3-22CB-4916-A573-070BCEE4B3AA}" srcOrd="3" destOrd="0" presId="urn:microsoft.com/office/officeart/2005/8/layout/lProcess2"/>
    <dgm:cxn modelId="{762C27D8-5149-44BF-BB1B-2C80B658CFA0}" type="presParOf" srcId="{7B391EE0-91C6-4C85-9F53-FEC3E073EAEE}" destId="{AB982E7E-46CD-439A-AA1A-6C2BA8C0EE81}" srcOrd="4" destOrd="0" presId="urn:microsoft.com/office/officeart/2005/8/layout/lProcess2"/>
    <dgm:cxn modelId="{C7223F4F-A6AF-4328-8E66-AB62B60404B0}" type="presParOf" srcId="{7B391EE0-91C6-4C85-9F53-FEC3E073EAEE}" destId="{4FF0434A-8EF2-4D79-B437-18E9E40505A8}" srcOrd="5" destOrd="0" presId="urn:microsoft.com/office/officeart/2005/8/layout/lProcess2"/>
    <dgm:cxn modelId="{236C3E89-FA53-4E46-9307-A6050BC1A650}" type="presParOf" srcId="{7B391EE0-91C6-4C85-9F53-FEC3E073EAEE}" destId="{4E79B913-3CEA-4278-B3C7-4DBD838729D2}"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4B2476-0189-4976-9D51-32EA99394BD5}"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34654350-082B-4AA6-B655-7A58AEA5DABC}">
      <dgm:prSet phldrT="[Texto]" phldr="1" custT="1"/>
      <dgm:spPr>
        <a:solidFill>
          <a:srgbClr val="92D050"/>
        </a:solidFill>
      </dgm:spPr>
      <dgm:t>
        <a:bodyPr/>
        <a:lstStyle/>
        <a:p>
          <a:endParaRPr lang="es-ES" sz="2400">
            <a:solidFill>
              <a:srgbClr val="92D050"/>
            </a:solidFill>
            <a:latin typeface="Calibri" panose="020F0502020204030204" pitchFamily="34" charset="0"/>
            <a:cs typeface="Calibri" panose="020F0502020204030204" pitchFamily="34" charset="0"/>
          </a:endParaRPr>
        </a:p>
      </dgm:t>
    </dgm:pt>
    <dgm:pt modelId="{D3B2307D-1E3E-4ADD-9824-EF01BE0CCA32}" type="par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47BF5660-8C11-4410-B205-41719144FC6D}" type="sib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AB93C8AE-B547-47DE-AD6B-E27D16DBAA0D}">
      <dgm:prSet phldrT="[Texto]" custT="1"/>
      <dgm:spPr>
        <a:solidFill>
          <a:srgbClr val="66FF33"/>
        </a:solidFill>
      </dgm:spPr>
      <dgm:t>
        <a:bodyPr/>
        <a:lstStyle/>
        <a:p>
          <a:r>
            <a:rPr lang="es-ES" sz="2400" noProof="0" err="1">
              <a:solidFill>
                <a:schemeClr val="tx1"/>
              </a:solidFill>
              <a:latin typeface="Calibri" panose="020F0502020204030204" pitchFamily="34" charset="0"/>
              <a:cs typeface="Calibri" panose="020F0502020204030204" pitchFamily="34" charset="0"/>
            </a:rPr>
            <a:t>Excreció</a:t>
          </a:r>
          <a:r>
            <a:rPr lang="es-ES" sz="2400" noProof="0">
              <a:solidFill>
                <a:schemeClr val="tx1"/>
              </a:solidFill>
              <a:latin typeface="Calibri" panose="020F0502020204030204" pitchFamily="34" charset="0"/>
              <a:cs typeface="Calibri" panose="020F0502020204030204" pitchFamily="34" charset="0"/>
            </a:rPr>
            <a:t> glucosa</a:t>
          </a:r>
        </a:p>
        <a:p>
          <a:r>
            <a:rPr lang="es-ES" sz="2300" spc="-80" baseline="0" noProof="0" err="1">
              <a:solidFill>
                <a:schemeClr val="tx1"/>
              </a:solidFill>
              <a:latin typeface="Calibri" panose="020F0502020204030204" pitchFamily="34" charset="0"/>
              <a:cs typeface="Calibri" panose="020F0502020204030204" pitchFamily="34" charset="0"/>
            </a:rPr>
            <a:t>Pèrdua</a:t>
          </a:r>
          <a:r>
            <a:rPr lang="es-ES" sz="2300" spc="-80" baseline="0" noProof="0">
              <a:solidFill>
                <a:schemeClr val="tx1"/>
              </a:solidFill>
              <a:latin typeface="Calibri" panose="020F0502020204030204" pitchFamily="34" charset="0"/>
              <a:cs typeface="Calibri" panose="020F0502020204030204" pitchFamily="34" charset="0"/>
            </a:rPr>
            <a:t> </a:t>
          </a:r>
          <a:r>
            <a:rPr lang="es-ES" sz="2300" spc="-80" baseline="0" noProof="0" err="1">
              <a:solidFill>
                <a:schemeClr val="tx1"/>
              </a:solidFill>
              <a:latin typeface="Calibri" panose="020F0502020204030204" pitchFamily="34" charset="0"/>
              <a:cs typeface="Calibri" panose="020F0502020204030204" pitchFamily="34" charset="0"/>
            </a:rPr>
            <a:t>calòrica</a:t>
          </a:r>
          <a:r>
            <a:rPr lang="es-ES" sz="2300" spc="-80" baseline="0" noProof="0">
              <a:solidFill>
                <a:schemeClr val="tx1"/>
              </a:solidFill>
              <a:latin typeface="Calibri" panose="020F0502020204030204" pitchFamily="34" charset="0"/>
              <a:cs typeface="Calibri" panose="020F0502020204030204" pitchFamily="34" charset="0"/>
            </a:rPr>
            <a:t>/pes 4%</a:t>
          </a:r>
        </a:p>
      </dgm:t>
    </dgm:pt>
    <dgm:pt modelId="{867869FF-80AF-4D17-BA0B-4412F968B394}" type="par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7B2459FE-78BE-42B9-A235-CBB5FAA23430}" type="sib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6534C78A-99BA-4BDA-9352-0F292BA2FFF9}">
      <dgm:prSet phldrT="[Texto]" phldr="1" custT="1"/>
      <dgm:spPr>
        <a:solidFill>
          <a:srgbClr val="FD8003"/>
        </a:solidFill>
      </dgm:spPr>
      <dgm:t>
        <a:bodyPr/>
        <a:lstStyle/>
        <a:p>
          <a:endParaRPr lang="es-ES" sz="2400">
            <a:latin typeface="Calibri" panose="020F0502020204030204" pitchFamily="34" charset="0"/>
            <a:cs typeface="Calibri" panose="020F0502020204030204" pitchFamily="34" charset="0"/>
          </a:endParaRPr>
        </a:p>
      </dgm:t>
    </dgm:pt>
    <dgm:pt modelId="{5FBF8899-5D53-426B-AFEF-72186CFB20BB}" type="par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D68AB8C5-6700-4E24-B9A5-C2A8AD10DAFD}" type="sib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FA011809-9BBE-4AE6-AFB2-DBDFF77A9E73}">
      <dgm:prSet phldrT="[Texto]" custT="1"/>
      <dgm:spPr>
        <a:solidFill>
          <a:schemeClr val="accent2">
            <a:lumMod val="60000"/>
            <a:lumOff val="40000"/>
          </a:schemeClr>
        </a:solidFill>
      </dgm:spPr>
      <dgm:t>
        <a:bodyPr/>
        <a:lstStyle/>
        <a:p>
          <a:r>
            <a:rPr lang="es-ES" sz="2400" noProof="0">
              <a:solidFill>
                <a:schemeClr val="tx1"/>
              </a:solidFill>
              <a:latin typeface="Calibri" panose="020F0502020204030204" pitchFamily="34" charset="0"/>
              <a:cs typeface="Calibri" panose="020F0502020204030204" pitchFamily="34" charset="0"/>
            </a:rPr>
            <a:t>No usar en FG&lt;45</a:t>
          </a:r>
        </a:p>
      </dgm:t>
    </dgm:pt>
    <dgm:pt modelId="{E0FE6060-78E2-4919-8BB6-9D269807BDD9}" type="par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24DF8ECD-2E18-4A02-9517-7721A4FFF7A5}" type="sib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7FDD7783-3A49-4098-AB25-E02B7C8470FB}">
      <dgm:prSet phldrT="[Texto]" custT="1"/>
      <dgm:spPr/>
      <dgm:t>
        <a:bodyPr/>
        <a:lstStyle/>
        <a:p>
          <a:r>
            <a:rPr lang="es-ES" altLang="ca-ES" sz="2400">
              <a:solidFill>
                <a:schemeClr val="tx1"/>
              </a:solidFill>
              <a:latin typeface="Calibri" pitchFamily="34" charset="0"/>
            </a:rPr>
            <a:t>No </a:t>
          </a:r>
          <a:r>
            <a:rPr lang="es-ES" altLang="ca-ES" sz="2400" err="1">
              <a:solidFill>
                <a:schemeClr val="tx1"/>
              </a:solidFill>
              <a:latin typeface="Calibri" pitchFamily="34" charset="0"/>
            </a:rPr>
            <a:t>hipoglucèmies</a:t>
          </a:r>
          <a:endParaRPr lang="es-ES" altLang="ca-ES" sz="2400">
            <a:solidFill>
              <a:schemeClr val="tx1"/>
            </a:solidFill>
            <a:latin typeface="Calibri" pitchFamily="34" charset="0"/>
          </a:endParaRPr>
        </a:p>
      </dgm:t>
    </dgm:pt>
    <dgm:pt modelId="{66FDD463-453A-4D62-B95C-3EE5E6BFF28E}" type="parTrans" cxnId="{6511B6A9-E8CD-4826-843A-6BAF655A65A4}">
      <dgm:prSet/>
      <dgm:spPr/>
      <dgm:t>
        <a:bodyPr/>
        <a:lstStyle/>
        <a:p>
          <a:endParaRPr lang="es-ES"/>
        </a:p>
      </dgm:t>
    </dgm:pt>
    <dgm:pt modelId="{E19EAF64-77F5-44DB-BA86-F92AF7B4383E}" type="sibTrans" cxnId="{6511B6A9-E8CD-4826-843A-6BAF655A65A4}">
      <dgm:prSet/>
      <dgm:spPr/>
      <dgm:t>
        <a:bodyPr/>
        <a:lstStyle/>
        <a:p>
          <a:endParaRPr lang="es-ES"/>
        </a:p>
      </dgm:t>
    </dgm:pt>
    <dgm:pt modelId="{A967CBE2-CF1E-40E3-95A4-CF0D9C6F3E43}">
      <dgm:prSet phldrT="[Texto]" custT="1"/>
      <dgm:spPr/>
      <dgm:t>
        <a:bodyPr/>
        <a:lstStyle/>
        <a:p>
          <a:r>
            <a:rPr lang="es-ES" sz="2400" spc="-50" baseline="0" err="1">
              <a:solidFill>
                <a:schemeClr val="tx1"/>
              </a:solidFill>
              <a:latin typeface="Calibri" panose="020F0502020204030204" pitchFamily="34" charset="0"/>
              <a:cs typeface="Calibri" panose="020F0502020204030204" pitchFamily="34" charset="0"/>
            </a:rPr>
            <a:t>Descens</a:t>
          </a:r>
          <a:r>
            <a:rPr lang="es-ES" sz="2400" spc="-50" baseline="0">
              <a:solidFill>
                <a:schemeClr val="tx1"/>
              </a:solidFill>
              <a:latin typeface="Calibri" panose="020F0502020204030204" pitchFamily="34" charset="0"/>
              <a:cs typeface="Calibri" panose="020F0502020204030204" pitchFamily="34" charset="0"/>
            </a:rPr>
            <a:t> TAS 4 </a:t>
          </a:r>
          <a:r>
            <a:rPr lang="es-ES" sz="2400" spc="-50" baseline="0" err="1">
              <a:solidFill>
                <a:schemeClr val="tx1"/>
              </a:solidFill>
              <a:latin typeface="Calibri" panose="020F0502020204030204" pitchFamily="34" charset="0"/>
              <a:cs typeface="Calibri" panose="020F0502020204030204" pitchFamily="34" charset="0"/>
            </a:rPr>
            <a:t>mmHg</a:t>
          </a:r>
          <a:r>
            <a:rPr lang="es-ES" sz="2400">
              <a:solidFill>
                <a:schemeClr val="tx1"/>
              </a:solidFill>
              <a:latin typeface="Calibri" panose="020F0502020204030204" pitchFamily="34" charset="0"/>
              <a:cs typeface="Calibri" panose="020F0502020204030204" pitchFamily="34" charset="0"/>
            </a:rPr>
            <a:t> (</a:t>
          </a:r>
          <a:r>
            <a:rPr lang="es-ES" sz="2400" err="1">
              <a:solidFill>
                <a:schemeClr val="tx1"/>
              </a:solidFill>
              <a:latin typeface="Calibri" panose="020F0502020204030204" pitchFamily="34" charset="0"/>
              <a:cs typeface="Calibri" panose="020F0502020204030204" pitchFamily="34" charset="0"/>
            </a:rPr>
            <a:t>transitori</a:t>
          </a:r>
          <a:r>
            <a:rPr lang="es-ES" sz="2400">
              <a:solidFill>
                <a:schemeClr val="tx1"/>
              </a:solidFill>
              <a:latin typeface="Calibri" panose="020F0502020204030204" pitchFamily="34" charset="0"/>
              <a:cs typeface="Calibri" panose="020F0502020204030204" pitchFamily="34" charset="0"/>
            </a:rPr>
            <a:t>?)</a:t>
          </a:r>
        </a:p>
      </dgm:t>
    </dgm:pt>
    <dgm:pt modelId="{04DE9D40-C3BE-429E-BB0B-BFA46C7C8968}" type="parTrans" cxnId="{252E3BAC-34AD-4F87-94B3-84CC0413ABF0}">
      <dgm:prSet/>
      <dgm:spPr/>
      <dgm:t>
        <a:bodyPr/>
        <a:lstStyle/>
        <a:p>
          <a:endParaRPr lang="es-ES"/>
        </a:p>
      </dgm:t>
    </dgm:pt>
    <dgm:pt modelId="{1EAAA404-0BE5-4843-BEA7-C607F9C71977}" type="sibTrans" cxnId="{252E3BAC-34AD-4F87-94B3-84CC0413ABF0}">
      <dgm:prSet/>
      <dgm:spPr/>
      <dgm:t>
        <a:bodyPr/>
        <a:lstStyle/>
        <a:p>
          <a:endParaRPr lang="es-ES"/>
        </a:p>
      </dgm:t>
    </dgm:pt>
    <dgm:pt modelId="{59B2C0B9-8FCD-4355-88CE-C1521AFEBAB9}">
      <dgm:prSet phldrT="[Texto]" custT="1"/>
      <dgm:spPr>
        <a:solidFill>
          <a:srgbClr val="FF0000"/>
        </a:solidFill>
      </dgm:spPr>
      <dgm:t>
        <a:bodyPr/>
        <a:lstStyle/>
        <a:p>
          <a:r>
            <a:rPr lang="es-ES" sz="2400" spc="-20" baseline="0" noProof="0" err="1">
              <a:solidFill>
                <a:schemeClr val="tx1"/>
              </a:solidFill>
              <a:latin typeface="Calibri" panose="020F0502020204030204" pitchFamily="34" charset="0"/>
              <a:cs typeface="Calibri" panose="020F0502020204030204" pitchFamily="34" charset="0"/>
            </a:rPr>
            <a:t>Risc</a:t>
          </a:r>
          <a:r>
            <a:rPr lang="es-ES" sz="2400" spc="-20" baseline="0" noProof="0">
              <a:solidFill>
                <a:schemeClr val="tx1"/>
              </a:solidFill>
              <a:latin typeface="Calibri" panose="020F0502020204030204" pitchFamily="34" charset="0"/>
              <a:cs typeface="Calibri" panose="020F0502020204030204" pitchFamily="34" charset="0"/>
            </a:rPr>
            <a:t> </a:t>
          </a:r>
          <a:r>
            <a:rPr lang="es-ES" sz="2400" spc="-20" baseline="0" noProof="0" err="1">
              <a:solidFill>
                <a:schemeClr val="tx1"/>
              </a:solidFill>
              <a:latin typeface="Calibri" panose="020F0502020204030204" pitchFamily="34" charset="0"/>
              <a:cs typeface="Calibri" panose="020F0502020204030204" pitchFamily="34" charset="0"/>
            </a:rPr>
            <a:t>deshidratació</a:t>
          </a:r>
          <a:r>
            <a:rPr lang="es-ES" sz="2400" spc="-20" baseline="0" noProof="0">
              <a:solidFill>
                <a:schemeClr val="tx1"/>
              </a:solidFill>
              <a:latin typeface="Calibri" panose="020F0502020204030204" pitchFamily="34" charset="0"/>
              <a:cs typeface="Calibri" panose="020F0502020204030204" pitchFamily="34" charset="0"/>
            </a:rPr>
            <a:t> i </a:t>
          </a:r>
          <a:r>
            <a:rPr lang="es-ES" sz="2400" spc="-20" baseline="0" noProof="0" err="1">
              <a:solidFill>
                <a:schemeClr val="tx1"/>
              </a:solidFill>
              <a:latin typeface="Calibri" panose="020F0502020204030204" pitchFamily="34" charset="0"/>
              <a:cs typeface="Calibri" panose="020F0502020204030204" pitchFamily="34" charset="0"/>
            </a:rPr>
            <a:t>hipotensió</a:t>
          </a:r>
          <a:r>
            <a:rPr lang="es-ES" sz="2400" spc="-20" baseline="0" noProof="0">
              <a:solidFill>
                <a:schemeClr val="tx1"/>
              </a:solidFill>
              <a:latin typeface="Calibri" panose="020F0502020204030204" pitchFamily="34" charset="0"/>
              <a:cs typeface="Calibri" panose="020F0502020204030204" pitchFamily="34" charset="0"/>
            </a:rPr>
            <a:t> arterial</a:t>
          </a:r>
        </a:p>
      </dgm:t>
    </dgm:pt>
    <dgm:pt modelId="{0CFD79AD-CF1C-4515-A661-138E28F2E6D6}" type="sib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5BF46D5-2909-47F6-98FF-369CC731B1E1}" type="par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2C4EB26-A17A-4B5F-9A6D-C17CA003560F}">
      <dgm:prSet phldrT="[Texto]" custT="1"/>
      <dgm:spPr>
        <a:solidFill>
          <a:srgbClr val="FF5050"/>
        </a:solidFill>
      </dgm:spPr>
      <dgm:t>
        <a:bodyPr/>
        <a:lstStyle/>
        <a:p>
          <a:r>
            <a:rPr lang="es-ES" sz="2400" spc="-20" baseline="0" noProof="0" err="1">
              <a:solidFill>
                <a:schemeClr val="tx1"/>
              </a:solidFill>
              <a:latin typeface="Calibri" panose="020F0502020204030204" pitchFamily="34" charset="0"/>
              <a:cs typeface="Calibri" panose="020F0502020204030204" pitchFamily="34" charset="0"/>
            </a:rPr>
            <a:t>Potència</a:t>
          </a:r>
          <a:r>
            <a:rPr lang="es-ES" sz="2400" spc="-20" baseline="0" noProof="0">
              <a:solidFill>
                <a:schemeClr val="tx1"/>
              </a:solidFill>
              <a:latin typeface="Calibri" panose="020F0502020204030204" pitchFamily="34" charset="0"/>
              <a:cs typeface="Calibri" panose="020F0502020204030204" pitchFamily="34" charset="0"/>
            </a:rPr>
            <a:t> HbA1c 0,9%</a:t>
          </a:r>
          <a:endParaRPr lang="es-ES" sz="2400">
            <a:solidFill>
              <a:schemeClr val="tx1"/>
            </a:solidFill>
            <a:latin typeface="Calibri" panose="020F0502020204030204" pitchFamily="34" charset="0"/>
            <a:cs typeface="Calibri" panose="020F0502020204030204" pitchFamily="34" charset="0"/>
          </a:endParaRPr>
        </a:p>
      </dgm:t>
    </dgm:pt>
    <dgm:pt modelId="{68A0F2F5-2C29-45E0-B6DB-022584A4750A}" type="parTrans" cxnId="{A4DC28B1-7AB8-4FCB-8B5D-96F96D2933EE}">
      <dgm:prSet/>
      <dgm:spPr/>
      <dgm:t>
        <a:bodyPr/>
        <a:lstStyle/>
        <a:p>
          <a:endParaRPr lang="es-ES"/>
        </a:p>
      </dgm:t>
    </dgm:pt>
    <dgm:pt modelId="{27A0B683-E73E-4750-931C-AA3F37527167}" type="sibTrans" cxnId="{A4DC28B1-7AB8-4FCB-8B5D-96F96D2933EE}">
      <dgm:prSet/>
      <dgm:spPr/>
      <dgm:t>
        <a:bodyPr/>
        <a:lstStyle/>
        <a:p>
          <a:endParaRPr lang="es-ES"/>
        </a:p>
      </dgm:t>
    </dgm:pt>
    <dgm:pt modelId="{B7AFA0ED-0F30-4B3D-AD10-23B468E88BC9}">
      <dgm:prSet phldrT="[Texto]" custT="1"/>
      <dgm:spPr>
        <a:solidFill>
          <a:srgbClr val="FF66FF"/>
        </a:solidFill>
      </dgm:spPr>
      <dgm:t>
        <a:bodyPr/>
        <a:lstStyle/>
        <a:p>
          <a:pPr>
            <a:lnSpc>
              <a:spcPct val="100000"/>
            </a:lnSpc>
            <a:spcAft>
              <a:spcPts val="0"/>
            </a:spcAft>
          </a:pPr>
          <a:r>
            <a:rPr lang="es-ES" sz="2400">
              <a:solidFill>
                <a:schemeClr val="tx1"/>
              </a:solidFill>
              <a:latin typeface="Calibri" panose="020F0502020204030204" pitchFamily="34" charset="0"/>
              <a:cs typeface="Calibri" panose="020F0502020204030204" pitchFamily="34" charset="0"/>
            </a:rPr>
            <a:t>EA: 4% </a:t>
          </a:r>
          <a:r>
            <a:rPr lang="es-ES" sz="2400" err="1">
              <a:solidFill>
                <a:schemeClr val="tx1"/>
              </a:solidFill>
              <a:latin typeface="Calibri" panose="020F0502020204030204" pitchFamily="34" charset="0"/>
              <a:cs typeface="Calibri" panose="020F0502020204030204" pitchFamily="34" charset="0"/>
            </a:rPr>
            <a:t>infeccions</a:t>
          </a:r>
          <a:r>
            <a:rPr lang="es-ES" sz="2400">
              <a:solidFill>
                <a:schemeClr val="tx1"/>
              </a:solidFill>
              <a:latin typeface="Calibri" panose="020F0502020204030204" pitchFamily="34" charset="0"/>
              <a:cs typeface="Calibri" panose="020F0502020204030204" pitchFamily="34" charset="0"/>
            </a:rPr>
            <a:t> </a:t>
          </a:r>
        </a:p>
        <a:p>
          <a:pPr>
            <a:lnSpc>
              <a:spcPct val="100000"/>
            </a:lnSpc>
            <a:spcAft>
              <a:spcPts val="0"/>
            </a:spcAft>
          </a:pPr>
          <a:r>
            <a:rPr lang="es-ES" sz="2400">
              <a:solidFill>
                <a:schemeClr val="tx1"/>
              </a:solidFill>
              <a:latin typeface="Calibri" panose="020F0502020204030204" pitchFamily="34" charset="0"/>
              <a:cs typeface="Calibri" panose="020F0502020204030204" pitchFamily="34" charset="0"/>
            </a:rPr>
            <a:t>4% </a:t>
          </a:r>
          <a:r>
            <a:rPr lang="es-ES" sz="2400" err="1">
              <a:solidFill>
                <a:schemeClr val="tx1"/>
              </a:solidFill>
              <a:latin typeface="Calibri" panose="020F0502020204030204" pitchFamily="34" charset="0"/>
              <a:cs typeface="Calibri" panose="020F0502020204030204" pitchFamily="34" charset="0"/>
            </a:rPr>
            <a:t>suspensions</a:t>
          </a:r>
          <a:r>
            <a:rPr lang="es-ES" sz="2400">
              <a:solidFill>
                <a:schemeClr val="tx1"/>
              </a:solidFill>
              <a:latin typeface="Calibri" panose="020F0502020204030204" pitchFamily="34" charset="0"/>
              <a:cs typeface="Calibri" panose="020F0502020204030204" pitchFamily="34" charset="0"/>
            </a:rPr>
            <a:t>, </a:t>
          </a:r>
        </a:p>
      </dgm:t>
    </dgm:pt>
    <dgm:pt modelId="{8F6B9BE9-F6F8-4480-AB51-44889776B516}" type="parTrans" cxnId="{0057A055-3D80-4B75-9DDA-8AA506018EFE}">
      <dgm:prSet/>
      <dgm:spPr/>
      <dgm:t>
        <a:bodyPr/>
        <a:lstStyle/>
        <a:p>
          <a:endParaRPr lang="es-ES"/>
        </a:p>
      </dgm:t>
    </dgm:pt>
    <dgm:pt modelId="{DFAE82FB-8775-4725-973C-06A6097A47D8}" type="sibTrans" cxnId="{0057A055-3D80-4B75-9DDA-8AA506018EFE}">
      <dgm:prSet/>
      <dgm:spPr/>
      <dgm:t>
        <a:bodyPr/>
        <a:lstStyle/>
        <a:p>
          <a:endParaRPr lang="es-ES"/>
        </a:p>
      </dgm:t>
    </dgm:pt>
    <dgm:pt modelId="{0A476CE1-59A1-4D34-A1BF-57E1893BD0A8}">
      <dgm:prSet phldrT="[Texto]" custT="1"/>
      <dgm:spPr/>
      <dgm:t>
        <a:bodyPr/>
        <a:lstStyle/>
        <a:p>
          <a:r>
            <a:rPr lang="es-ES" sz="2400">
              <a:solidFill>
                <a:schemeClr val="tx1"/>
              </a:solidFill>
              <a:latin typeface="Calibri" panose="020F0502020204030204" pitchFamily="34" charset="0"/>
              <a:cs typeface="Calibri" panose="020F0502020204030204" pitchFamily="34" charset="0"/>
            </a:rPr>
            <a:t>Pauta </a:t>
          </a:r>
          <a:r>
            <a:rPr lang="es-ES" sz="2400" err="1">
              <a:solidFill>
                <a:schemeClr val="tx1"/>
              </a:solidFill>
              <a:latin typeface="Calibri" panose="020F0502020204030204" pitchFamily="34" charset="0"/>
              <a:cs typeface="Calibri" panose="020F0502020204030204" pitchFamily="34" charset="0"/>
            </a:rPr>
            <a:t>terapèutica</a:t>
          </a:r>
          <a:endParaRPr lang="es-ES" sz="3000">
            <a:solidFill>
              <a:schemeClr val="tx1"/>
            </a:solidFill>
            <a:latin typeface="Calibri" panose="020F0502020204030204" pitchFamily="34" charset="0"/>
            <a:cs typeface="Calibri" panose="020F0502020204030204" pitchFamily="34" charset="0"/>
          </a:endParaRPr>
        </a:p>
      </dgm:t>
    </dgm:pt>
    <dgm:pt modelId="{B9F7ED6E-1C28-43D6-A6B9-B81BD718AD91}" type="parTrans" cxnId="{C50E2D78-F93D-4A12-81EF-2BC29D8865D8}">
      <dgm:prSet/>
      <dgm:spPr/>
      <dgm:t>
        <a:bodyPr/>
        <a:lstStyle/>
        <a:p>
          <a:endParaRPr lang="es-ES"/>
        </a:p>
      </dgm:t>
    </dgm:pt>
    <dgm:pt modelId="{3A8CC5AA-91B6-4171-96EA-20721C96709C}" type="sibTrans" cxnId="{C50E2D78-F93D-4A12-81EF-2BC29D8865D8}">
      <dgm:prSet/>
      <dgm:spPr/>
      <dgm:t>
        <a:bodyPr/>
        <a:lstStyle/>
        <a:p>
          <a:endParaRPr lang="es-ES"/>
        </a:p>
      </dgm:t>
    </dgm:pt>
    <dgm:pt modelId="{352D35C8-1A3F-48BB-9D2B-8441C9D05582}">
      <dgm:prSet phldrT="[Texto]" custT="1"/>
      <dgm:spPr>
        <a:solidFill>
          <a:srgbClr val="FF3300"/>
        </a:solidFill>
      </dgm:spPr>
      <dgm:t>
        <a:bodyPr/>
        <a:lstStyle/>
        <a:p>
          <a:r>
            <a:rPr lang="es-ES" sz="2400">
              <a:solidFill>
                <a:schemeClr val="tx1"/>
              </a:solidFill>
              <a:latin typeface="Calibri" panose="020F0502020204030204" pitchFamily="34" charset="0"/>
              <a:cs typeface="Calibri" panose="020F0502020204030204" pitchFamily="34" charset="0"/>
            </a:rPr>
            <a:t>Fractures </a:t>
          </a:r>
          <a:r>
            <a:rPr lang="es-ES" sz="2400" err="1">
              <a:solidFill>
                <a:schemeClr val="tx1"/>
              </a:solidFill>
              <a:latin typeface="Calibri" panose="020F0502020204030204" pitchFamily="34" charset="0"/>
              <a:cs typeface="Calibri" panose="020F0502020204030204" pitchFamily="34" charset="0"/>
            </a:rPr>
            <a:t>òssies</a:t>
          </a:r>
          <a:endParaRPr lang="es-ES" sz="3100">
            <a:solidFill>
              <a:schemeClr val="tx1"/>
            </a:solidFill>
            <a:latin typeface="Calibri" panose="020F0502020204030204" pitchFamily="34" charset="0"/>
            <a:cs typeface="Calibri" panose="020F0502020204030204" pitchFamily="34" charset="0"/>
          </a:endParaRPr>
        </a:p>
      </dgm:t>
    </dgm:pt>
    <dgm:pt modelId="{523153C1-9A27-4336-863C-C0C948BAD99D}" type="parTrans" cxnId="{916E61DB-B355-4240-B0B0-6547BBE9303F}">
      <dgm:prSet/>
      <dgm:spPr/>
      <dgm:t>
        <a:bodyPr/>
        <a:lstStyle/>
        <a:p>
          <a:endParaRPr lang="es-ES"/>
        </a:p>
      </dgm:t>
    </dgm:pt>
    <dgm:pt modelId="{74F88EF4-4DC2-43BA-A6BF-A90221172364}" type="sibTrans" cxnId="{916E61DB-B355-4240-B0B0-6547BBE9303F}">
      <dgm:prSet/>
      <dgm:spPr/>
      <dgm:t>
        <a:bodyPr/>
        <a:lstStyle/>
        <a:p>
          <a:endParaRPr lang="es-ES"/>
        </a:p>
      </dgm:t>
    </dgm:pt>
    <dgm:pt modelId="{9738A10A-26EF-4A4B-B1A5-87ED5B1D3322}" type="pres">
      <dgm:prSet presAssocID="{844B2476-0189-4976-9D51-32EA99394BD5}" presName="theList" presStyleCnt="0">
        <dgm:presLayoutVars>
          <dgm:dir/>
          <dgm:animLvl val="lvl"/>
          <dgm:resizeHandles val="exact"/>
        </dgm:presLayoutVars>
      </dgm:prSet>
      <dgm:spPr/>
    </dgm:pt>
    <dgm:pt modelId="{2CF12E38-4924-4AA8-B773-8FD41F4BCF4D}" type="pres">
      <dgm:prSet presAssocID="{34654350-082B-4AA6-B655-7A58AEA5DABC}" presName="compNode" presStyleCnt="0"/>
      <dgm:spPr/>
    </dgm:pt>
    <dgm:pt modelId="{AD476A70-EE0F-44C1-BDA6-59EC5DA65F9A}" type="pres">
      <dgm:prSet presAssocID="{34654350-082B-4AA6-B655-7A58AEA5DABC}" presName="aNode" presStyleLbl="bgShp" presStyleIdx="0" presStyleCnt="2" custLinFactNeighborX="-104" custLinFactNeighborY="-2439"/>
      <dgm:spPr/>
    </dgm:pt>
    <dgm:pt modelId="{0E9CC588-3CC1-475A-98B4-D8D43C83310A}" type="pres">
      <dgm:prSet presAssocID="{34654350-082B-4AA6-B655-7A58AEA5DABC}" presName="textNode" presStyleLbl="bgShp" presStyleIdx="0" presStyleCnt="2"/>
      <dgm:spPr/>
    </dgm:pt>
    <dgm:pt modelId="{90EBC2EC-5C04-4935-ACE4-376A490D0DCE}" type="pres">
      <dgm:prSet presAssocID="{34654350-082B-4AA6-B655-7A58AEA5DABC}" presName="compChildNode" presStyleCnt="0"/>
      <dgm:spPr/>
    </dgm:pt>
    <dgm:pt modelId="{DBAE37D8-F7AE-44C9-B2CA-B45C0B050176}" type="pres">
      <dgm:prSet presAssocID="{34654350-082B-4AA6-B655-7A58AEA5DABC}" presName="theInnerList" presStyleCnt="0"/>
      <dgm:spPr/>
    </dgm:pt>
    <dgm:pt modelId="{26A67C86-AF74-4111-926B-41014A24C3B2}" type="pres">
      <dgm:prSet presAssocID="{AB93C8AE-B547-47DE-AD6B-E27D16DBAA0D}" presName="childNode" presStyleLbl="node1" presStyleIdx="0" presStyleCnt="9" custLinFactY="-85146" custLinFactNeighborX="-1217" custLinFactNeighborY="-100000">
        <dgm:presLayoutVars>
          <dgm:bulletEnabled val="1"/>
        </dgm:presLayoutVars>
      </dgm:prSet>
      <dgm:spPr/>
    </dgm:pt>
    <dgm:pt modelId="{99DBA92E-58D2-4993-BDCB-53EAA6340825}" type="pres">
      <dgm:prSet presAssocID="{AB93C8AE-B547-47DE-AD6B-E27D16DBAA0D}" presName="aSpace2" presStyleCnt="0"/>
      <dgm:spPr/>
    </dgm:pt>
    <dgm:pt modelId="{BE32C9DB-31B3-4DAB-8BA6-F29734E77FC0}" type="pres">
      <dgm:prSet presAssocID="{7FDD7783-3A49-4098-AB25-E02B7C8470FB}" presName="childNode" presStyleLbl="node1" presStyleIdx="1" presStyleCnt="9" custLinFactY="-60916" custLinFactNeighborX="1495" custLinFactNeighborY="-100000">
        <dgm:presLayoutVars>
          <dgm:bulletEnabled val="1"/>
        </dgm:presLayoutVars>
      </dgm:prSet>
      <dgm:spPr/>
    </dgm:pt>
    <dgm:pt modelId="{556494BC-6AED-403B-84B1-210CDB624314}" type="pres">
      <dgm:prSet presAssocID="{7FDD7783-3A49-4098-AB25-E02B7C8470FB}" presName="aSpace2" presStyleCnt="0"/>
      <dgm:spPr/>
    </dgm:pt>
    <dgm:pt modelId="{819A9E44-55C2-471E-B54D-4ED4885E2792}" type="pres">
      <dgm:prSet presAssocID="{A967CBE2-CF1E-40E3-95A4-CF0D9C6F3E43}" presName="childNode" presStyleLbl="node1" presStyleIdx="2" presStyleCnt="9" custLinFactY="-44628" custLinFactNeighborY="-100000">
        <dgm:presLayoutVars>
          <dgm:bulletEnabled val="1"/>
        </dgm:presLayoutVars>
      </dgm:prSet>
      <dgm:spPr/>
    </dgm:pt>
    <dgm:pt modelId="{2ACC4E6D-84EB-4230-B465-416612122BE3}" type="pres">
      <dgm:prSet presAssocID="{A967CBE2-CF1E-40E3-95A4-CF0D9C6F3E43}" presName="aSpace2" presStyleCnt="0"/>
      <dgm:spPr/>
    </dgm:pt>
    <dgm:pt modelId="{8430078E-7AD1-4E78-83D1-EDC99C3AA596}" type="pres">
      <dgm:prSet presAssocID="{0A476CE1-59A1-4D34-A1BF-57E1893BD0A8}" presName="childNode" presStyleLbl="node1" presStyleIdx="3" presStyleCnt="9" custLinFactY="-26073" custLinFactNeighborY="-100000">
        <dgm:presLayoutVars>
          <dgm:bulletEnabled val="1"/>
        </dgm:presLayoutVars>
      </dgm:prSet>
      <dgm:spPr/>
    </dgm:pt>
    <dgm:pt modelId="{6D7D1254-ED14-4974-9A1E-7415E3BF6DAC}" type="pres">
      <dgm:prSet presAssocID="{34654350-082B-4AA6-B655-7A58AEA5DABC}" presName="aSpace" presStyleCnt="0"/>
      <dgm:spPr/>
    </dgm:pt>
    <dgm:pt modelId="{7B434E7D-418F-429A-B19F-982F503B6D89}" type="pres">
      <dgm:prSet presAssocID="{6534C78A-99BA-4BDA-9352-0F292BA2FFF9}" presName="compNode" presStyleCnt="0"/>
      <dgm:spPr/>
    </dgm:pt>
    <dgm:pt modelId="{48558FEA-0478-4508-9975-9B2032608BA8}" type="pres">
      <dgm:prSet presAssocID="{6534C78A-99BA-4BDA-9352-0F292BA2FFF9}" presName="aNode" presStyleLbl="bgShp" presStyleIdx="1" presStyleCnt="2"/>
      <dgm:spPr/>
    </dgm:pt>
    <dgm:pt modelId="{7007A53C-CD50-41F4-AFA3-4A1EE53D0721}" type="pres">
      <dgm:prSet presAssocID="{6534C78A-99BA-4BDA-9352-0F292BA2FFF9}" presName="textNode" presStyleLbl="bgShp" presStyleIdx="1" presStyleCnt="2"/>
      <dgm:spPr/>
    </dgm:pt>
    <dgm:pt modelId="{B6283C2E-6686-41E3-82AB-5583D2C5E546}" type="pres">
      <dgm:prSet presAssocID="{6534C78A-99BA-4BDA-9352-0F292BA2FFF9}" presName="compChildNode" presStyleCnt="0"/>
      <dgm:spPr/>
    </dgm:pt>
    <dgm:pt modelId="{7B391EE0-91C6-4C85-9F53-FEC3E073EAEE}" type="pres">
      <dgm:prSet presAssocID="{6534C78A-99BA-4BDA-9352-0F292BA2FFF9}" presName="theInnerList" presStyleCnt="0"/>
      <dgm:spPr/>
    </dgm:pt>
    <dgm:pt modelId="{AB83B71D-DB4F-47ED-9924-E4D3AD81D3E0}" type="pres">
      <dgm:prSet presAssocID="{FA011809-9BBE-4AE6-AFB2-DBDFF77A9E73}" presName="childNode" presStyleLbl="node1" presStyleIdx="4" presStyleCnt="9" custLinFactY="-117071" custLinFactNeighborY="-200000">
        <dgm:presLayoutVars>
          <dgm:bulletEnabled val="1"/>
        </dgm:presLayoutVars>
      </dgm:prSet>
      <dgm:spPr/>
    </dgm:pt>
    <dgm:pt modelId="{DA64FBF0-CFC4-4677-AC37-C6020FF79DC2}" type="pres">
      <dgm:prSet presAssocID="{FA011809-9BBE-4AE6-AFB2-DBDFF77A9E73}" presName="aSpace2" presStyleCnt="0"/>
      <dgm:spPr/>
    </dgm:pt>
    <dgm:pt modelId="{B5358C7C-5A1E-497C-8345-F5B80EB19309}" type="pres">
      <dgm:prSet presAssocID="{59B2C0B9-8FCD-4355-88CE-C1521AFEBAB9}" presName="childNode" presStyleLbl="node1" presStyleIdx="5" presStyleCnt="9" custLinFactY="-92180" custLinFactNeighborY="-100000">
        <dgm:presLayoutVars>
          <dgm:bulletEnabled val="1"/>
        </dgm:presLayoutVars>
      </dgm:prSet>
      <dgm:spPr/>
    </dgm:pt>
    <dgm:pt modelId="{A168A0F3-22CB-4916-A573-070BCEE4B3AA}" type="pres">
      <dgm:prSet presAssocID="{59B2C0B9-8FCD-4355-88CE-C1521AFEBAB9}" presName="aSpace2" presStyleCnt="0"/>
      <dgm:spPr/>
    </dgm:pt>
    <dgm:pt modelId="{AB982E7E-46CD-439A-AA1A-6C2BA8C0EE81}" type="pres">
      <dgm:prSet presAssocID="{22C4EB26-A17A-4B5F-9A6D-C17CA003560F}" presName="childNode" presStyleLbl="node1" presStyleIdx="6" presStyleCnt="9" custLinFactY="-52999" custLinFactNeighborY="-100000">
        <dgm:presLayoutVars>
          <dgm:bulletEnabled val="1"/>
        </dgm:presLayoutVars>
      </dgm:prSet>
      <dgm:spPr/>
    </dgm:pt>
    <dgm:pt modelId="{4FF0434A-8EF2-4D79-B437-18E9E40505A8}" type="pres">
      <dgm:prSet presAssocID="{22C4EB26-A17A-4B5F-9A6D-C17CA003560F}" presName="aSpace2" presStyleCnt="0"/>
      <dgm:spPr/>
    </dgm:pt>
    <dgm:pt modelId="{4E79B913-3CEA-4278-B3C7-4DBD838729D2}" type="pres">
      <dgm:prSet presAssocID="{B7AFA0ED-0F30-4B3D-AD10-23B468E88BC9}" presName="childNode" presStyleLbl="node1" presStyleIdx="7" presStyleCnt="9" custScaleY="106657" custLinFactY="-27484" custLinFactNeighborY="-100000">
        <dgm:presLayoutVars>
          <dgm:bulletEnabled val="1"/>
        </dgm:presLayoutVars>
      </dgm:prSet>
      <dgm:spPr/>
    </dgm:pt>
    <dgm:pt modelId="{D6FBAEDC-39F4-49B7-AFD6-2C9838F81B03}" type="pres">
      <dgm:prSet presAssocID="{B7AFA0ED-0F30-4B3D-AD10-23B468E88BC9}" presName="aSpace2" presStyleCnt="0"/>
      <dgm:spPr/>
    </dgm:pt>
    <dgm:pt modelId="{99B241F9-418A-4DC8-B722-ED618C8D01F4}" type="pres">
      <dgm:prSet presAssocID="{352D35C8-1A3F-48BB-9D2B-8441C9D05582}" presName="childNode" presStyleLbl="node1" presStyleIdx="8" presStyleCnt="9" custScaleY="106657" custLinFactY="-4908" custLinFactNeighborY="-100000">
        <dgm:presLayoutVars>
          <dgm:bulletEnabled val="1"/>
        </dgm:presLayoutVars>
      </dgm:prSet>
      <dgm:spPr/>
    </dgm:pt>
  </dgm:ptLst>
  <dgm:cxnLst>
    <dgm:cxn modelId="{0BA8A008-8A51-4459-9F03-5F152903DE44}" type="presOf" srcId="{AB93C8AE-B547-47DE-AD6B-E27D16DBAA0D}" destId="{26A67C86-AF74-4111-926B-41014A24C3B2}" srcOrd="0" destOrd="0" presId="urn:microsoft.com/office/officeart/2005/8/layout/lProcess2"/>
    <dgm:cxn modelId="{8466D40F-20A8-413B-9EEF-095B86A58E5C}" srcId="{844B2476-0189-4976-9D51-32EA99394BD5}" destId="{6534C78A-99BA-4BDA-9352-0F292BA2FFF9}" srcOrd="1" destOrd="0" parTransId="{5FBF8899-5D53-426B-AFEF-72186CFB20BB}" sibTransId="{D68AB8C5-6700-4E24-B9A5-C2A8AD10DAFD}"/>
    <dgm:cxn modelId="{1449CB12-4135-4AF4-9630-0F95817FDBBB}" type="presOf" srcId="{844B2476-0189-4976-9D51-32EA99394BD5}" destId="{9738A10A-26EF-4A4B-B1A5-87ED5B1D3322}" srcOrd="0" destOrd="0" presId="urn:microsoft.com/office/officeart/2005/8/layout/lProcess2"/>
    <dgm:cxn modelId="{5A7ED819-E9FE-48F6-90E7-6C1434EEBF46}" type="presOf" srcId="{A967CBE2-CF1E-40E3-95A4-CF0D9C6F3E43}" destId="{819A9E44-55C2-471E-B54D-4ED4885E2792}" srcOrd="0" destOrd="0" presId="urn:microsoft.com/office/officeart/2005/8/layout/lProcess2"/>
    <dgm:cxn modelId="{B862DF2D-D99A-4B25-A59D-2DD54A56BF35}" type="presOf" srcId="{22C4EB26-A17A-4B5F-9A6D-C17CA003560F}" destId="{AB982E7E-46CD-439A-AA1A-6C2BA8C0EE81}" srcOrd="0" destOrd="0" presId="urn:microsoft.com/office/officeart/2005/8/layout/lProcess2"/>
    <dgm:cxn modelId="{3C3C5C30-1926-4DF9-9890-6919D28DB06B}" srcId="{34654350-082B-4AA6-B655-7A58AEA5DABC}" destId="{AB93C8AE-B547-47DE-AD6B-E27D16DBAA0D}" srcOrd="0" destOrd="0" parTransId="{867869FF-80AF-4D17-BA0B-4412F968B394}" sibTransId="{7B2459FE-78BE-42B9-A235-CBB5FAA23430}"/>
    <dgm:cxn modelId="{86A92442-54AC-4DE3-9740-BCE42C022819}" type="presOf" srcId="{34654350-082B-4AA6-B655-7A58AEA5DABC}" destId="{AD476A70-EE0F-44C1-BDA6-59EC5DA65F9A}" srcOrd="0" destOrd="0" presId="urn:microsoft.com/office/officeart/2005/8/layout/lProcess2"/>
    <dgm:cxn modelId="{1ECCF745-5829-4B90-917B-2D329C2BDE9C}" srcId="{6534C78A-99BA-4BDA-9352-0F292BA2FFF9}" destId="{FA011809-9BBE-4AE6-AFB2-DBDFF77A9E73}" srcOrd="0" destOrd="0" parTransId="{E0FE6060-78E2-4919-8BB6-9D269807BDD9}" sibTransId="{24DF8ECD-2E18-4A02-9517-7721A4FFF7A5}"/>
    <dgm:cxn modelId="{0057A055-3D80-4B75-9DDA-8AA506018EFE}" srcId="{6534C78A-99BA-4BDA-9352-0F292BA2FFF9}" destId="{B7AFA0ED-0F30-4B3D-AD10-23B468E88BC9}" srcOrd="3" destOrd="0" parTransId="{8F6B9BE9-F6F8-4480-AB51-44889776B516}" sibTransId="{DFAE82FB-8775-4725-973C-06A6097A47D8}"/>
    <dgm:cxn modelId="{F072485A-A14B-4E19-B1F7-B12F7FFBFFD6}" type="presOf" srcId="{6534C78A-99BA-4BDA-9352-0F292BA2FFF9}" destId="{48558FEA-0478-4508-9975-9B2032608BA8}" srcOrd="0" destOrd="0" presId="urn:microsoft.com/office/officeart/2005/8/layout/lProcess2"/>
    <dgm:cxn modelId="{23DD485B-8F2A-4C25-8727-6FB206A005AB}" type="presOf" srcId="{7FDD7783-3A49-4098-AB25-E02B7C8470FB}" destId="{BE32C9DB-31B3-4DAB-8BA6-F29734E77FC0}" srcOrd="0" destOrd="0" presId="urn:microsoft.com/office/officeart/2005/8/layout/lProcess2"/>
    <dgm:cxn modelId="{A119A45B-9203-4497-9A1D-5A8E45060CA6}" type="presOf" srcId="{FA011809-9BBE-4AE6-AFB2-DBDFF77A9E73}" destId="{AB83B71D-DB4F-47ED-9924-E4D3AD81D3E0}" srcOrd="0" destOrd="0" presId="urn:microsoft.com/office/officeart/2005/8/layout/lProcess2"/>
    <dgm:cxn modelId="{64B3165F-E4D6-4D2E-8F93-CB4AF2922BD0}" type="presOf" srcId="{352D35C8-1A3F-48BB-9D2B-8441C9D05582}" destId="{99B241F9-418A-4DC8-B722-ED618C8D01F4}" srcOrd="0" destOrd="0" presId="urn:microsoft.com/office/officeart/2005/8/layout/lProcess2"/>
    <dgm:cxn modelId="{C50E2D78-F93D-4A12-81EF-2BC29D8865D8}" srcId="{34654350-082B-4AA6-B655-7A58AEA5DABC}" destId="{0A476CE1-59A1-4D34-A1BF-57E1893BD0A8}" srcOrd="3" destOrd="0" parTransId="{B9F7ED6E-1C28-43D6-A6B9-B81BD718AD91}" sibTransId="{3A8CC5AA-91B6-4171-96EA-20721C96709C}"/>
    <dgm:cxn modelId="{B6EB137F-E89D-4273-B492-688FFB5A28CB}" type="presOf" srcId="{0A476CE1-59A1-4D34-A1BF-57E1893BD0A8}" destId="{8430078E-7AD1-4E78-83D1-EDC99C3AA596}" srcOrd="0" destOrd="0" presId="urn:microsoft.com/office/officeart/2005/8/layout/lProcess2"/>
    <dgm:cxn modelId="{6511B6A9-E8CD-4826-843A-6BAF655A65A4}" srcId="{34654350-082B-4AA6-B655-7A58AEA5DABC}" destId="{7FDD7783-3A49-4098-AB25-E02B7C8470FB}" srcOrd="1" destOrd="0" parTransId="{66FDD463-453A-4D62-B95C-3EE5E6BFF28E}" sibTransId="{E19EAF64-77F5-44DB-BA86-F92AF7B4383E}"/>
    <dgm:cxn modelId="{252E3BAC-34AD-4F87-94B3-84CC0413ABF0}" srcId="{34654350-082B-4AA6-B655-7A58AEA5DABC}" destId="{A967CBE2-CF1E-40E3-95A4-CF0D9C6F3E43}" srcOrd="2" destOrd="0" parTransId="{04DE9D40-C3BE-429E-BB0B-BFA46C7C8968}" sibTransId="{1EAAA404-0BE5-4843-BEA7-C607F9C71977}"/>
    <dgm:cxn modelId="{A4DC28B1-7AB8-4FCB-8B5D-96F96D2933EE}" srcId="{6534C78A-99BA-4BDA-9352-0F292BA2FFF9}" destId="{22C4EB26-A17A-4B5F-9A6D-C17CA003560F}" srcOrd="2" destOrd="0" parTransId="{68A0F2F5-2C29-45E0-B6DB-022584A4750A}" sibTransId="{27A0B683-E73E-4750-931C-AA3F37527167}"/>
    <dgm:cxn modelId="{38ED94B7-80FC-4980-BFE2-ADB72A25C867}" srcId="{6534C78A-99BA-4BDA-9352-0F292BA2FFF9}" destId="{59B2C0B9-8FCD-4355-88CE-C1521AFEBAB9}" srcOrd="1" destOrd="0" parTransId="{25BF46D5-2909-47F6-98FF-369CC731B1E1}" sibTransId="{0CFD79AD-CF1C-4515-A661-138E28F2E6D6}"/>
    <dgm:cxn modelId="{B25B7BBB-BCC9-4530-B960-70D7AACE9399}" type="presOf" srcId="{6534C78A-99BA-4BDA-9352-0F292BA2FFF9}" destId="{7007A53C-CD50-41F4-AFA3-4A1EE53D0721}" srcOrd="1" destOrd="0" presId="urn:microsoft.com/office/officeart/2005/8/layout/lProcess2"/>
    <dgm:cxn modelId="{BCD33BC8-4966-4554-8283-869291A4519C}" type="presOf" srcId="{34654350-082B-4AA6-B655-7A58AEA5DABC}" destId="{0E9CC588-3CC1-475A-98B4-D8D43C83310A}" srcOrd="1" destOrd="0" presId="urn:microsoft.com/office/officeart/2005/8/layout/lProcess2"/>
    <dgm:cxn modelId="{33BE85C8-701B-4214-A5CC-E5BA9D2AFAA7}" srcId="{844B2476-0189-4976-9D51-32EA99394BD5}" destId="{34654350-082B-4AA6-B655-7A58AEA5DABC}" srcOrd="0" destOrd="0" parTransId="{D3B2307D-1E3E-4ADD-9824-EF01BE0CCA32}" sibTransId="{47BF5660-8C11-4410-B205-41719144FC6D}"/>
    <dgm:cxn modelId="{D7969CD3-4B0C-4496-9ADA-F0304822D86D}" type="presOf" srcId="{B7AFA0ED-0F30-4B3D-AD10-23B468E88BC9}" destId="{4E79B913-3CEA-4278-B3C7-4DBD838729D2}" srcOrd="0" destOrd="0" presId="urn:microsoft.com/office/officeart/2005/8/layout/lProcess2"/>
    <dgm:cxn modelId="{916E61DB-B355-4240-B0B0-6547BBE9303F}" srcId="{6534C78A-99BA-4BDA-9352-0F292BA2FFF9}" destId="{352D35C8-1A3F-48BB-9D2B-8441C9D05582}" srcOrd="4" destOrd="0" parTransId="{523153C1-9A27-4336-863C-C0C948BAD99D}" sibTransId="{74F88EF4-4DC2-43BA-A6BF-A90221172364}"/>
    <dgm:cxn modelId="{60C49DFF-3DD4-4376-8016-41D8D1BF2B97}" type="presOf" srcId="{59B2C0B9-8FCD-4355-88CE-C1521AFEBAB9}" destId="{B5358C7C-5A1E-497C-8345-F5B80EB19309}" srcOrd="0" destOrd="0" presId="urn:microsoft.com/office/officeart/2005/8/layout/lProcess2"/>
    <dgm:cxn modelId="{F3504C8E-810E-4E86-A766-CC720FE5AA1D}" type="presParOf" srcId="{9738A10A-26EF-4A4B-B1A5-87ED5B1D3322}" destId="{2CF12E38-4924-4AA8-B773-8FD41F4BCF4D}" srcOrd="0" destOrd="0" presId="urn:microsoft.com/office/officeart/2005/8/layout/lProcess2"/>
    <dgm:cxn modelId="{24F99916-E61F-4253-A9C4-BE9EE11E6EFA}" type="presParOf" srcId="{2CF12E38-4924-4AA8-B773-8FD41F4BCF4D}" destId="{AD476A70-EE0F-44C1-BDA6-59EC5DA65F9A}" srcOrd="0" destOrd="0" presId="urn:microsoft.com/office/officeart/2005/8/layout/lProcess2"/>
    <dgm:cxn modelId="{96CDECAB-1B09-40A9-A61E-3D1262D91310}" type="presParOf" srcId="{2CF12E38-4924-4AA8-B773-8FD41F4BCF4D}" destId="{0E9CC588-3CC1-475A-98B4-D8D43C83310A}" srcOrd="1" destOrd="0" presId="urn:microsoft.com/office/officeart/2005/8/layout/lProcess2"/>
    <dgm:cxn modelId="{5CAC1461-8C65-481F-A4D0-1A56A95F60E6}" type="presParOf" srcId="{2CF12E38-4924-4AA8-B773-8FD41F4BCF4D}" destId="{90EBC2EC-5C04-4935-ACE4-376A490D0DCE}" srcOrd="2" destOrd="0" presId="urn:microsoft.com/office/officeart/2005/8/layout/lProcess2"/>
    <dgm:cxn modelId="{EAFF9C9E-A2BE-4653-9834-03F35CE6DC06}" type="presParOf" srcId="{90EBC2EC-5C04-4935-ACE4-376A490D0DCE}" destId="{DBAE37D8-F7AE-44C9-B2CA-B45C0B050176}" srcOrd="0" destOrd="0" presId="urn:microsoft.com/office/officeart/2005/8/layout/lProcess2"/>
    <dgm:cxn modelId="{EFFDDAFC-03F6-4F4E-8239-29EC9782B5C7}" type="presParOf" srcId="{DBAE37D8-F7AE-44C9-B2CA-B45C0B050176}" destId="{26A67C86-AF74-4111-926B-41014A24C3B2}" srcOrd="0" destOrd="0" presId="urn:microsoft.com/office/officeart/2005/8/layout/lProcess2"/>
    <dgm:cxn modelId="{9DAAB40E-F4C8-4E5C-9660-991838A27793}" type="presParOf" srcId="{DBAE37D8-F7AE-44C9-B2CA-B45C0B050176}" destId="{99DBA92E-58D2-4993-BDCB-53EAA6340825}" srcOrd="1" destOrd="0" presId="urn:microsoft.com/office/officeart/2005/8/layout/lProcess2"/>
    <dgm:cxn modelId="{B302B481-955A-4709-87D1-9A24B45AAC08}" type="presParOf" srcId="{DBAE37D8-F7AE-44C9-B2CA-B45C0B050176}" destId="{BE32C9DB-31B3-4DAB-8BA6-F29734E77FC0}" srcOrd="2" destOrd="0" presId="urn:microsoft.com/office/officeart/2005/8/layout/lProcess2"/>
    <dgm:cxn modelId="{4BD09DDF-5DE8-494E-83A7-197649A0BEB3}" type="presParOf" srcId="{DBAE37D8-F7AE-44C9-B2CA-B45C0B050176}" destId="{556494BC-6AED-403B-84B1-210CDB624314}" srcOrd="3" destOrd="0" presId="urn:microsoft.com/office/officeart/2005/8/layout/lProcess2"/>
    <dgm:cxn modelId="{DE534C34-6792-4880-8050-E3D0F07B0115}" type="presParOf" srcId="{DBAE37D8-F7AE-44C9-B2CA-B45C0B050176}" destId="{819A9E44-55C2-471E-B54D-4ED4885E2792}" srcOrd="4" destOrd="0" presId="urn:microsoft.com/office/officeart/2005/8/layout/lProcess2"/>
    <dgm:cxn modelId="{3E625EE0-5F75-4FC7-9870-4BA5A0DB5415}" type="presParOf" srcId="{DBAE37D8-F7AE-44C9-B2CA-B45C0B050176}" destId="{2ACC4E6D-84EB-4230-B465-416612122BE3}" srcOrd="5" destOrd="0" presId="urn:microsoft.com/office/officeart/2005/8/layout/lProcess2"/>
    <dgm:cxn modelId="{004E20AE-8930-4F6C-9615-DD54DD6F0372}" type="presParOf" srcId="{DBAE37D8-F7AE-44C9-B2CA-B45C0B050176}" destId="{8430078E-7AD1-4E78-83D1-EDC99C3AA596}" srcOrd="6" destOrd="0" presId="urn:microsoft.com/office/officeart/2005/8/layout/lProcess2"/>
    <dgm:cxn modelId="{B7DBF1B7-CDE1-453F-A0A5-C7E5C7EDA118}" type="presParOf" srcId="{9738A10A-26EF-4A4B-B1A5-87ED5B1D3322}" destId="{6D7D1254-ED14-4974-9A1E-7415E3BF6DAC}" srcOrd="1" destOrd="0" presId="urn:microsoft.com/office/officeart/2005/8/layout/lProcess2"/>
    <dgm:cxn modelId="{EFD232E3-0C6C-4EC1-8B6C-E53F2C4F3C14}" type="presParOf" srcId="{9738A10A-26EF-4A4B-B1A5-87ED5B1D3322}" destId="{7B434E7D-418F-429A-B19F-982F503B6D89}" srcOrd="2" destOrd="0" presId="urn:microsoft.com/office/officeart/2005/8/layout/lProcess2"/>
    <dgm:cxn modelId="{655C32DE-5708-4CE6-AC08-C33BC9E79E62}" type="presParOf" srcId="{7B434E7D-418F-429A-B19F-982F503B6D89}" destId="{48558FEA-0478-4508-9975-9B2032608BA8}" srcOrd="0" destOrd="0" presId="urn:microsoft.com/office/officeart/2005/8/layout/lProcess2"/>
    <dgm:cxn modelId="{26B63643-5DE6-4E16-9406-6C96E1E7195A}" type="presParOf" srcId="{7B434E7D-418F-429A-B19F-982F503B6D89}" destId="{7007A53C-CD50-41F4-AFA3-4A1EE53D0721}" srcOrd="1" destOrd="0" presId="urn:microsoft.com/office/officeart/2005/8/layout/lProcess2"/>
    <dgm:cxn modelId="{B3DBDAC8-E92C-4A2B-9908-B4ED6119C088}" type="presParOf" srcId="{7B434E7D-418F-429A-B19F-982F503B6D89}" destId="{B6283C2E-6686-41E3-82AB-5583D2C5E546}" srcOrd="2" destOrd="0" presId="urn:microsoft.com/office/officeart/2005/8/layout/lProcess2"/>
    <dgm:cxn modelId="{6011A961-8F59-4116-A4E5-E5CBA90C1DC9}" type="presParOf" srcId="{B6283C2E-6686-41E3-82AB-5583D2C5E546}" destId="{7B391EE0-91C6-4C85-9F53-FEC3E073EAEE}" srcOrd="0" destOrd="0" presId="urn:microsoft.com/office/officeart/2005/8/layout/lProcess2"/>
    <dgm:cxn modelId="{53692058-8055-44CF-9228-9CFA95468283}" type="presParOf" srcId="{7B391EE0-91C6-4C85-9F53-FEC3E073EAEE}" destId="{AB83B71D-DB4F-47ED-9924-E4D3AD81D3E0}" srcOrd="0" destOrd="0" presId="urn:microsoft.com/office/officeart/2005/8/layout/lProcess2"/>
    <dgm:cxn modelId="{9B1BC08F-B4F4-4E1E-A1FB-DEDC51AE12E6}" type="presParOf" srcId="{7B391EE0-91C6-4C85-9F53-FEC3E073EAEE}" destId="{DA64FBF0-CFC4-4677-AC37-C6020FF79DC2}" srcOrd="1" destOrd="0" presId="urn:microsoft.com/office/officeart/2005/8/layout/lProcess2"/>
    <dgm:cxn modelId="{6C087C70-CCDB-49C9-90CC-15E38EFEB497}" type="presParOf" srcId="{7B391EE0-91C6-4C85-9F53-FEC3E073EAEE}" destId="{B5358C7C-5A1E-497C-8345-F5B80EB19309}" srcOrd="2" destOrd="0" presId="urn:microsoft.com/office/officeart/2005/8/layout/lProcess2"/>
    <dgm:cxn modelId="{1ABCED60-D583-4647-BCA0-F74F26C48C92}" type="presParOf" srcId="{7B391EE0-91C6-4C85-9F53-FEC3E073EAEE}" destId="{A168A0F3-22CB-4916-A573-070BCEE4B3AA}" srcOrd="3" destOrd="0" presId="urn:microsoft.com/office/officeart/2005/8/layout/lProcess2"/>
    <dgm:cxn modelId="{DC16FB5D-358E-4F5B-A9C3-3C62D90DDD69}" type="presParOf" srcId="{7B391EE0-91C6-4C85-9F53-FEC3E073EAEE}" destId="{AB982E7E-46CD-439A-AA1A-6C2BA8C0EE81}" srcOrd="4" destOrd="0" presId="urn:microsoft.com/office/officeart/2005/8/layout/lProcess2"/>
    <dgm:cxn modelId="{A66075FD-0ED4-4AA9-AC9B-691FFD6DBCD0}" type="presParOf" srcId="{7B391EE0-91C6-4C85-9F53-FEC3E073EAEE}" destId="{4FF0434A-8EF2-4D79-B437-18E9E40505A8}" srcOrd="5" destOrd="0" presId="urn:microsoft.com/office/officeart/2005/8/layout/lProcess2"/>
    <dgm:cxn modelId="{D0D57237-71BE-467E-9209-E42C2B7BBF87}" type="presParOf" srcId="{7B391EE0-91C6-4C85-9F53-FEC3E073EAEE}" destId="{4E79B913-3CEA-4278-B3C7-4DBD838729D2}" srcOrd="6" destOrd="0" presId="urn:microsoft.com/office/officeart/2005/8/layout/lProcess2"/>
    <dgm:cxn modelId="{4AB9CB2D-2058-448B-A331-6F56CADE0CA0}" type="presParOf" srcId="{7B391EE0-91C6-4C85-9F53-FEC3E073EAEE}" destId="{D6FBAEDC-39F4-49B7-AFD6-2C9838F81B03}" srcOrd="7" destOrd="0" presId="urn:microsoft.com/office/officeart/2005/8/layout/lProcess2"/>
    <dgm:cxn modelId="{0883AED9-1F3D-42A0-B478-8EB640C659F9}" type="presParOf" srcId="{7B391EE0-91C6-4C85-9F53-FEC3E073EAEE}" destId="{99B241F9-418A-4DC8-B722-ED618C8D01F4}"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4B2476-0189-4976-9D51-32EA99394BD5}"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34654350-082B-4AA6-B655-7A58AEA5DABC}">
      <dgm:prSet phldrT="[Texto]" phldr="1" custT="1"/>
      <dgm:spPr>
        <a:solidFill>
          <a:srgbClr val="92D050"/>
        </a:solidFill>
      </dgm:spPr>
      <dgm:t>
        <a:bodyPr/>
        <a:lstStyle/>
        <a:p>
          <a:endParaRPr lang="es-ES" sz="2400">
            <a:solidFill>
              <a:srgbClr val="92D050"/>
            </a:solidFill>
            <a:latin typeface="Calibri" panose="020F0502020204030204" pitchFamily="34" charset="0"/>
            <a:cs typeface="Calibri" panose="020F0502020204030204" pitchFamily="34" charset="0"/>
          </a:endParaRPr>
        </a:p>
      </dgm:t>
    </dgm:pt>
    <dgm:pt modelId="{D3B2307D-1E3E-4ADD-9824-EF01BE0CCA32}" type="par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47BF5660-8C11-4410-B205-41719144FC6D}" type="sibTrans" cxnId="{33BE85C8-701B-4214-A5CC-E5BA9D2AFAA7}">
      <dgm:prSet/>
      <dgm:spPr/>
      <dgm:t>
        <a:bodyPr/>
        <a:lstStyle/>
        <a:p>
          <a:endParaRPr lang="es-ES" sz="2400">
            <a:latin typeface="Calibri" panose="020F0502020204030204" pitchFamily="34" charset="0"/>
            <a:cs typeface="Calibri" panose="020F0502020204030204" pitchFamily="34" charset="0"/>
          </a:endParaRPr>
        </a:p>
      </dgm:t>
    </dgm:pt>
    <dgm:pt modelId="{AB93C8AE-B547-47DE-AD6B-E27D16DBAA0D}">
      <dgm:prSet phldrT="[Texto]" custT="1"/>
      <dgm:spPr>
        <a:solidFill>
          <a:srgbClr val="66FF33"/>
        </a:solidFill>
      </dgm:spPr>
      <dgm:t>
        <a:bodyPr/>
        <a:lstStyle/>
        <a:p>
          <a:r>
            <a:rPr lang="ca-ES" sz="2400" noProof="0" err="1">
              <a:solidFill>
                <a:schemeClr val="tx1"/>
              </a:solidFill>
              <a:latin typeface="Calibri" panose="020F0502020204030204" pitchFamily="34" charset="0"/>
              <a:cs typeface="Calibri" panose="020F0502020204030204" pitchFamily="34" charset="0"/>
            </a:rPr>
            <a:t>Md’A</a:t>
          </a:r>
          <a:r>
            <a:rPr lang="ca-ES" sz="2400" noProof="0">
              <a:solidFill>
                <a:schemeClr val="tx1"/>
              </a:solidFill>
              <a:latin typeface="Calibri" panose="020F0502020204030204" pitchFamily="34" charset="0"/>
              <a:cs typeface="Calibri" panose="020F0502020204030204" pitchFamily="34" charset="0"/>
            </a:rPr>
            <a:t> </a:t>
          </a:r>
          <a:r>
            <a:rPr lang="ca-ES" sz="2400" noProof="0" err="1">
              <a:solidFill>
                <a:schemeClr val="tx1"/>
              </a:solidFill>
              <a:latin typeface="Calibri" panose="020F0502020204030204" pitchFamily="34" charset="0"/>
              <a:cs typeface="Calibri" panose="020F0502020204030204" pitchFamily="34" charset="0"/>
            </a:rPr>
            <a:t>incretínic</a:t>
          </a:r>
          <a:endParaRPr lang="ca-ES" sz="2400" noProof="0">
            <a:solidFill>
              <a:schemeClr val="tx1"/>
            </a:solidFill>
            <a:latin typeface="Calibri" panose="020F0502020204030204" pitchFamily="34" charset="0"/>
            <a:cs typeface="Calibri" panose="020F0502020204030204" pitchFamily="34" charset="0"/>
          </a:endParaRPr>
        </a:p>
        <a:p>
          <a:r>
            <a:rPr lang="ca-ES" sz="2400" spc="-50" baseline="0" noProof="0">
              <a:solidFill>
                <a:schemeClr val="tx1"/>
              </a:solidFill>
              <a:latin typeface="Calibri" panose="020F0502020204030204" pitchFamily="34" charset="0"/>
              <a:cs typeface="Calibri" panose="020F0502020204030204" pitchFamily="34" charset="0"/>
            </a:rPr>
            <a:t>Potència HbA1c +-1%</a:t>
          </a:r>
        </a:p>
      </dgm:t>
    </dgm:pt>
    <dgm:pt modelId="{867869FF-80AF-4D17-BA0B-4412F968B394}" type="par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7B2459FE-78BE-42B9-A235-CBB5FAA23430}" type="sibTrans" cxnId="{3C3C5C30-1926-4DF9-9890-6919D28DB06B}">
      <dgm:prSet/>
      <dgm:spPr/>
      <dgm:t>
        <a:bodyPr/>
        <a:lstStyle/>
        <a:p>
          <a:endParaRPr lang="es-ES" sz="2400">
            <a:latin typeface="Calibri" panose="020F0502020204030204" pitchFamily="34" charset="0"/>
            <a:cs typeface="Calibri" panose="020F0502020204030204" pitchFamily="34" charset="0"/>
          </a:endParaRPr>
        </a:p>
      </dgm:t>
    </dgm:pt>
    <dgm:pt modelId="{6534C78A-99BA-4BDA-9352-0F292BA2FFF9}">
      <dgm:prSet phldrT="[Texto]" phldr="1" custT="1"/>
      <dgm:spPr>
        <a:solidFill>
          <a:srgbClr val="FD8003"/>
        </a:solidFill>
      </dgm:spPr>
      <dgm:t>
        <a:bodyPr/>
        <a:lstStyle/>
        <a:p>
          <a:endParaRPr lang="es-ES" sz="2400">
            <a:latin typeface="Calibri" panose="020F0502020204030204" pitchFamily="34" charset="0"/>
            <a:cs typeface="Calibri" panose="020F0502020204030204" pitchFamily="34" charset="0"/>
          </a:endParaRPr>
        </a:p>
      </dgm:t>
    </dgm:pt>
    <dgm:pt modelId="{5FBF8899-5D53-426B-AFEF-72186CFB20BB}" type="par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D68AB8C5-6700-4E24-B9A5-C2A8AD10DAFD}" type="sibTrans" cxnId="{8466D40F-20A8-413B-9EEF-095B86A58E5C}">
      <dgm:prSet/>
      <dgm:spPr/>
      <dgm:t>
        <a:bodyPr/>
        <a:lstStyle/>
        <a:p>
          <a:endParaRPr lang="es-ES" sz="2400">
            <a:latin typeface="Calibri" panose="020F0502020204030204" pitchFamily="34" charset="0"/>
            <a:cs typeface="Calibri" panose="020F0502020204030204" pitchFamily="34" charset="0"/>
          </a:endParaRPr>
        </a:p>
      </dgm:t>
    </dgm:pt>
    <dgm:pt modelId="{FA011809-9BBE-4AE6-AFB2-DBDFF77A9E73}">
      <dgm:prSet phldrT="[Texto]" custT="1"/>
      <dgm:spPr>
        <a:solidFill>
          <a:schemeClr val="accent6">
            <a:lumMod val="75000"/>
          </a:schemeClr>
        </a:solidFill>
      </dgm:spPr>
      <dgm:t>
        <a:bodyPr/>
        <a:lstStyle/>
        <a:p>
          <a:r>
            <a:rPr lang="en-US" altLang="ca-ES" sz="2400" spc="-100" baseline="0">
              <a:solidFill>
                <a:schemeClr val="tx1"/>
              </a:solidFill>
              <a:latin typeface="Calibri" pitchFamily="34" charset="0"/>
            </a:rPr>
            <a:t>EA </a:t>
          </a:r>
          <a:r>
            <a:rPr lang="en-US" altLang="ca-ES" sz="2400" spc="-100" baseline="0" err="1">
              <a:solidFill>
                <a:schemeClr val="tx1"/>
              </a:solidFill>
              <a:latin typeface="Calibri" pitchFamily="34" charset="0"/>
            </a:rPr>
            <a:t>gastrointestinals</a:t>
          </a:r>
          <a:endParaRPr lang="en-US" altLang="ca-ES" sz="2400" spc="-100" baseline="0">
            <a:solidFill>
              <a:schemeClr val="tx1"/>
            </a:solidFill>
            <a:latin typeface="Calibri" pitchFamily="34" charset="0"/>
          </a:endParaRPr>
        </a:p>
        <a:p>
          <a:r>
            <a:rPr lang="en-US" altLang="ca-ES" sz="2400" spc="-100" baseline="0" err="1">
              <a:solidFill>
                <a:schemeClr val="tx1"/>
              </a:solidFill>
              <a:latin typeface="Calibri" pitchFamily="34" charset="0"/>
            </a:rPr>
            <a:t>Hipersensibilitat</a:t>
          </a:r>
          <a:endParaRPr lang="en-US" altLang="ca-ES" sz="2400" spc="-100" baseline="0">
            <a:solidFill>
              <a:schemeClr val="tx1"/>
            </a:solidFill>
            <a:latin typeface="Calibri" pitchFamily="34" charset="0"/>
          </a:endParaRPr>
        </a:p>
      </dgm:t>
    </dgm:pt>
    <dgm:pt modelId="{E0FE6060-78E2-4919-8BB6-9D269807BDD9}" type="par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24DF8ECD-2E18-4A02-9517-7721A4FFF7A5}" type="sibTrans" cxnId="{1ECCF745-5829-4B90-917B-2D329C2BDE9C}">
      <dgm:prSet/>
      <dgm:spPr/>
      <dgm:t>
        <a:bodyPr/>
        <a:lstStyle/>
        <a:p>
          <a:endParaRPr lang="es-ES" sz="2400">
            <a:latin typeface="Calibri" panose="020F0502020204030204" pitchFamily="34" charset="0"/>
            <a:cs typeface="Calibri" panose="020F0502020204030204" pitchFamily="34" charset="0"/>
          </a:endParaRPr>
        </a:p>
      </dgm:t>
    </dgm:pt>
    <dgm:pt modelId="{7FDD7783-3A49-4098-AB25-E02B7C8470FB}">
      <dgm:prSet phldrT="[Texto]" custT="1"/>
      <dgm:spPr/>
      <dgm:t>
        <a:bodyPr/>
        <a:lstStyle/>
        <a:p>
          <a:r>
            <a:rPr lang="es-ES" altLang="ca-ES" sz="2400">
              <a:solidFill>
                <a:schemeClr val="tx1"/>
              </a:solidFill>
              <a:latin typeface="Calibri" pitchFamily="34" charset="0"/>
            </a:rPr>
            <a:t>No </a:t>
          </a:r>
          <a:r>
            <a:rPr lang="es-ES" altLang="ca-ES" sz="2400" err="1">
              <a:solidFill>
                <a:schemeClr val="tx1"/>
              </a:solidFill>
              <a:latin typeface="Calibri" pitchFamily="34" charset="0"/>
            </a:rPr>
            <a:t>hipoglucèmies</a:t>
          </a:r>
          <a:endParaRPr lang="es-ES" altLang="ca-ES" sz="2400">
            <a:solidFill>
              <a:schemeClr val="tx1"/>
            </a:solidFill>
            <a:latin typeface="Calibri" pitchFamily="34" charset="0"/>
          </a:endParaRPr>
        </a:p>
      </dgm:t>
    </dgm:pt>
    <dgm:pt modelId="{66FDD463-453A-4D62-B95C-3EE5E6BFF28E}" type="parTrans" cxnId="{6511B6A9-E8CD-4826-843A-6BAF655A65A4}">
      <dgm:prSet/>
      <dgm:spPr/>
      <dgm:t>
        <a:bodyPr/>
        <a:lstStyle/>
        <a:p>
          <a:endParaRPr lang="es-ES"/>
        </a:p>
      </dgm:t>
    </dgm:pt>
    <dgm:pt modelId="{E19EAF64-77F5-44DB-BA86-F92AF7B4383E}" type="sibTrans" cxnId="{6511B6A9-E8CD-4826-843A-6BAF655A65A4}">
      <dgm:prSet/>
      <dgm:spPr/>
      <dgm:t>
        <a:bodyPr/>
        <a:lstStyle/>
        <a:p>
          <a:endParaRPr lang="es-ES"/>
        </a:p>
      </dgm:t>
    </dgm:pt>
    <dgm:pt modelId="{A967CBE2-CF1E-40E3-95A4-CF0D9C6F3E43}">
      <dgm:prSet phldrT="[Texto]" custT="1"/>
      <dgm:spPr/>
      <dgm:t>
        <a:bodyPr/>
        <a:lstStyle/>
        <a:p>
          <a:r>
            <a:rPr lang="es-ES" sz="2400" err="1">
              <a:solidFill>
                <a:schemeClr val="tx1"/>
              </a:solidFill>
              <a:latin typeface="Calibri" panose="020F0502020204030204" pitchFamily="34" charset="0"/>
              <a:cs typeface="Calibri" panose="020F0502020204030204" pitchFamily="34" charset="0"/>
            </a:rPr>
            <a:t>Pèrdua</a:t>
          </a:r>
          <a:r>
            <a:rPr lang="es-ES" sz="2400">
              <a:solidFill>
                <a:schemeClr val="tx1"/>
              </a:solidFill>
              <a:latin typeface="Calibri" panose="020F0502020204030204" pitchFamily="34" charset="0"/>
              <a:cs typeface="Calibri" panose="020F0502020204030204" pitchFamily="34" charset="0"/>
            </a:rPr>
            <a:t> de pes (-3kg)</a:t>
          </a:r>
        </a:p>
      </dgm:t>
    </dgm:pt>
    <dgm:pt modelId="{04DE9D40-C3BE-429E-BB0B-BFA46C7C8968}" type="parTrans" cxnId="{252E3BAC-34AD-4F87-94B3-84CC0413ABF0}">
      <dgm:prSet/>
      <dgm:spPr/>
      <dgm:t>
        <a:bodyPr/>
        <a:lstStyle/>
        <a:p>
          <a:endParaRPr lang="es-ES"/>
        </a:p>
      </dgm:t>
    </dgm:pt>
    <dgm:pt modelId="{1EAAA404-0BE5-4843-BEA7-C607F9C71977}" type="sibTrans" cxnId="{252E3BAC-34AD-4F87-94B3-84CC0413ABF0}">
      <dgm:prSet/>
      <dgm:spPr/>
      <dgm:t>
        <a:bodyPr/>
        <a:lstStyle/>
        <a:p>
          <a:endParaRPr lang="es-ES"/>
        </a:p>
      </dgm:t>
    </dgm:pt>
    <dgm:pt modelId="{59B2C0B9-8FCD-4355-88CE-C1521AFEBAB9}">
      <dgm:prSet phldrT="[Texto]" custT="1"/>
      <dgm:spPr>
        <a:solidFill>
          <a:srgbClr val="FF0000"/>
        </a:solidFill>
      </dgm:spPr>
      <dgm:t>
        <a:bodyPr/>
        <a:lstStyle/>
        <a:p>
          <a:r>
            <a:rPr lang="ca-ES" altLang="ca-ES" sz="2400" noProof="0">
              <a:solidFill>
                <a:schemeClr val="tx1"/>
              </a:solidFill>
              <a:latin typeface="Calibri" pitchFamily="34" charset="0"/>
            </a:rPr>
            <a:t>Via parenteral</a:t>
          </a:r>
        </a:p>
      </dgm:t>
    </dgm:pt>
    <dgm:pt modelId="{0CFD79AD-CF1C-4515-A661-138E28F2E6D6}" type="sib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5BF46D5-2909-47F6-98FF-369CC731B1E1}" type="parTrans" cxnId="{38ED94B7-80FC-4980-BFE2-ADB72A25C867}">
      <dgm:prSet/>
      <dgm:spPr/>
      <dgm:t>
        <a:bodyPr/>
        <a:lstStyle/>
        <a:p>
          <a:endParaRPr lang="es-ES" sz="2400">
            <a:latin typeface="Calibri" panose="020F0502020204030204" pitchFamily="34" charset="0"/>
            <a:cs typeface="Calibri" panose="020F0502020204030204" pitchFamily="34" charset="0"/>
          </a:endParaRPr>
        </a:p>
      </dgm:t>
    </dgm:pt>
    <dgm:pt modelId="{22C4EB26-A17A-4B5F-9A6D-C17CA003560F}">
      <dgm:prSet phldrT="[Texto]" custT="1"/>
      <dgm:spPr>
        <a:solidFill>
          <a:srgbClr val="FF5050"/>
        </a:solidFill>
      </dgm:spPr>
      <dgm:t>
        <a:bodyPr/>
        <a:lstStyle/>
        <a:p>
          <a:r>
            <a:rPr lang="es-ES" sz="2400" spc="-100" baseline="0">
              <a:solidFill>
                <a:schemeClr val="tx1"/>
              </a:solidFill>
              <a:latin typeface="Calibri" panose="020F0502020204030204" pitchFamily="34" charset="0"/>
              <a:cs typeface="Calibri" panose="020F0502020204030204" pitchFamily="34" charset="0"/>
            </a:rPr>
            <a:t>EA </a:t>
          </a:r>
          <a:r>
            <a:rPr lang="es-ES" sz="2400" spc="-100" baseline="0" err="1">
              <a:solidFill>
                <a:schemeClr val="tx1"/>
              </a:solidFill>
              <a:latin typeface="Calibri" panose="020F0502020204030204" pitchFamily="34" charset="0"/>
              <a:cs typeface="Calibri" panose="020F0502020204030204" pitchFamily="34" charset="0"/>
            </a:rPr>
            <a:t>Pancrees</a:t>
          </a:r>
          <a:r>
            <a:rPr lang="es-ES" sz="2400" spc="-100">
              <a:solidFill>
                <a:schemeClr val="tx1"/>
              </a:solidFill>
              <a:latin typeface="Calibri" panose="020F0502020204030204" pitchFamily="34" charset="0"/>
              <a:cs typeface="Calibri" panose="020F0502020204030204" pitchFamily="34" charset="0"/>
            </a:rPr>
            <a:t> (-</a:t>
          </a:r>
          <a:r>
            <a:rPr lang="es-ES" sz="2400" spc="-100" err="1">
              <a:solidFill>
                <a:schemeClr val="tx1"/>
              </a:solidFill>
              <a:latin typeface="Calibri" panose="020F0502020204030204" pitchFamily="34" charset="0"/>
              <a:cs typeface="Calibri" panose="020F0502020204030204" pitchFamily="34" charset="0"/>
            </a:rPr>
            <a:t>itis.Ca</a:t>
          </a:r>
          <a:r>
            <a:rPr lang="es-ES" sz="2400" spc="-100">
              <a:solidFill>
                <a:schemeClr val="tx1"/>
              </a:solidFill>
              <a:latin typeface="Calibri" panose="020F0502020204030204" pitchFamily="34" charset="0"/>
              <a:cs typeface="Calibri" panose="020F0502020204030204" pitchFamily="34" charset="0"/>
            </a:rPr>
            <a:t>)</a:t>
          </a:r>
        </a:p>
        <a:p>
          <a:r>
            <a:rPr lang="es-ES" sz="2400" err="1">
              <a:solidFill>
                <a:schemeClr val="tx1"/>
              </a:solidFill>
              <a:latin typeface="Calibri" panose="020F0502020204030204" pitchFamily="34" charset="0"/>
              <a:cs typeface="Calibri" panose="020F0502020204030204" pitchFamily="34" charset="0"/>
            </a:rPr>
            <a:t>Trastorns</a:t>
          </a:r>
          <a:r>
            <a:rPr lang="es-ES" sz="2400">
              <a:solidFill>
                <a:schemeClr val="tx1"/>
              </a:solidFill>
              <a:latin typeface="Calibri" panose="020F0502020204030204" pitchFamily="34" charset="0"/>
              <a:cs typeface="Calibri" panose="020F0502020204030204" pitchFamily="34" charset="0"/>
            </a:rPr>
            <a:t> </a:t>
          </a:r>
          <a:r>
            <a:rPr lang="es-ES" sz="2400" err="1">
              <a:solidFill>
                <a:schemeClr val="tx1"/>
              </a:solidFill>
              <a:latin typeface="Calibri" panose="020F0502020204030204" pitchFamily="34" charset="0"/>
              <a:cs typeface="Calibri" panose="020F0502020204030204" pitchFamily="34" charset="0"/>
            </a:rPr>
            <a:t>tiroïdals</a:t>
          </a:r>
          <a:endParaRPr lang="es-ES" sz="2400">
            <a:solidFill>
              <a:schemeClr val="tx1"/>
            </a:solidFill>
            <a:latin typeface="Calibri" panose="020F0502020204030204" pitchFamily="34" charset="0"/>
            <a:cs typeface="Calibri" panose="020F0502020204030204" pitchFamily="34" charset="0"/>
          </a:endParaRPr>
        </a:p>
      </dgm:t>
    </dgm:pt>
    <dgm:pt modelId="{68A0F2F5-2C29-45E0-B6DB-022584A4750A}" type="parTrans" cxnId="{A4DC28B1-7AB8-4FCB-8B5D-96F96D2933EE}">
      <dgm:prSet/>
      <dgm:spPr/>
      <dgm:t>
        <a:bodyPr/>
        <a:lstStyle/>
        <a:p>
          <a:endParaRPr lang="es-ES"/>
        </a:p>
      </dgm:t>
    </dgm:pt>
    <dgm:pt modelId="{27A0B683-E73E-4750-931C-AA3F37527167}" type="sibTrans" cxnId="{A4DC28B1-7AB8-4FCB-8B5D-96F96D2933EE}">
      <dgm:prSet/>
      <dgm:spPr/>
      <dgm:t>
        <a:bodyPr/>
        <a:lstStyle/>
        <a:p>
          <a:endParaRPr lang="es-ES"/>
        </a:p>
      </dgm:t>
    </dgm:pt>
    <dgm:pt modelId="{61E44982-43E3-4B78-88E9-023DDCF9BCB5}">
      <dgm:prSet phldrT="[Texto]" custT="1"/>
      <dgm:spPr/>
      <dgm:t>
        <a:bodyPr/>
        <a:lstStyle/>
        <a:p>
          <a:r>
            <a:rPr lang="es-ES" sz="2400" err="1">
              <a:solidFill>
                <a:schemeClr val="tx1"/>
              </a:solidFill>
              <a:latin typeface="Calibri" panose="020F0502020204030204" pitchFamily="34" charset="0"/>
              <a:cs typeface="Calibri" panose="020F0502020204030204" pitchFamily="34" charset="0"/>
            </a:rPr>
            <a:t>Evidència</a:t>
          </a:r>
          <a:r>
            <a:rPr lang="es-ES" sz="2400">
              <a:solidFill>
                <a:schemeClr val="tx1"/>
              </a:solidFill>
              <a:latin typeface="Calibri" panose="020F0502020204030204" pitchFamily="34" charset="0"/>
              <a:cs typeface="Calibri" panose="020F0502020204030204" pitchFamily="34" charset="0"/>
            </a:rPr>
            <a:t> MCV</a:t>
          </a:r>
        </a:p>
      </dgm:t>
    </dgm:pt>
    <dgm:pt modelId="{AE482ED1-DC18-436E-8C36-90A9C7C50155}" type="parTrans" cxnId="{1A3E2211-03A2-41E6-AFB2-58E7D9E24873}">
      <dgm:prSet/>
      <dgm:spPr/>
      <dgm:t>
        <a:bodyPr/>
        <a:lstStyle/>
        <a:p>
          <a:endParaRPr lang="es-ES"/>
        </a:p>
      </dgm:t>
    </dgm:pt>
    <dgm:pt modelId="{50108110-E1AA-4103-89ED-291610AC3D8E}" type="sibTrans" cxnId="{1A3E2211-03A2-41E6-AFB2-58E7D9E24873}">
      <dgm:prSet/>
      <dgm:spPr/>
      <dgm:t>
        <a:bodyPr/>
        <a:lstStyle/>
        <a:p>
          <a:endParaRPr lang="es-ES"/>
        </a:p>
      </dgm:t>
    </dgm:pt>
    <dgm:pt modelId="{4B9D80F9-04D4-4901-A903-84FCC906FF6F}">
      <dgm:prSet phldrT="[Texto]" custT="1"/>
      <dgm:spPr>
        <a:solidFill>
          <a:srgbClr val="FF66FF"/>
        </a:solidFill>
      </dgm:spPr>
      <dgm:t>
        <a:bodyPr/>
        <a:lstStyle/>
        <a:p>
          <a:r>
            <a:rPr lang="es-ES" sz="2400" err="1">
              <a:solidFill>
                <a:schemeClr val="tx1"/>
              </a:solidFill>
              <a:latin typeface="Calibri" panose="020F0502020204030204" pitchFamily="34" charset="0"/>
              <a:cs typeface="Calibri" panose="020F0502020204030204" pitchFamily="34" charset="0"/>
            </a:rPr>
            <a:t>Metodologia</a:t>
          </a:r>
          <a:r>
            <a:rPr lang="es-ES" sz="2400">
              <a:solidFill>
                <a:schemeClr val="tx1"/>
              </a:solidFill>
              <a:latin typeface="Calibri" panose="020F0502020204030204" pitchFamily="34" charset="0"/>
              <a:cs typeface="Calibri" panose="020F0502020204030204" pitchFamily="34" charset="0"/>
            </a:rPr>
            <a:t> AC</a:t>
          </a:r>
        </a:p>
      </dgm:t>
    </dgm:pt>
    <dgm:pt modelId="{0EB8588F-905B-423A-B1A3-154FBAC503A6}" type="parTrans" cxnId="{03C1FC39-82B0-4AA2-8C16-111B08B2F489}">
      <dgm:prSet/>
      <dgm:spPr/>
      <dgm:t>
        <a:bodyPr/>
        <a:lstStyle/>
        <a:p>
          <a:endParaRPr lang="es-ES"/>
        </a:p>
      </dgm:t>
    </dgm:pt>
    <dgm:pt modelId="{89E71CA1-3F10-4172-BC75-BAF24AA7923D}" type="sibTrans" cxnId="{03C1FC39-82B0-4AA2-8C16-111B08B2F489}">
      <dgm:prSet/>
      <dgm:spPr/>
      <dgm:t>
        <a:bodyPr/>
        <a:lstStyle/>
        <a:p>
          <a:endParaRPr lang="es-ES"/>
        </a:p>
      </dgm:t>
    </dgm:pt>
    <dgm:pt modelId="{9738A10A-26EF-4A4B-B1A5-87ED5B1D3322}" type="pres">
      <dgm:prSet presAssocID="{844B2476-0189-4976-9D51-32EA99394BD5}" presName="theList" presStyleCnt="0">
        <dgm:presLayoutVars>
          <dgm:dir/>
          <dgm:animLvl val="lvl"/>
          <dgm:resizeHandles val="exact"/>
        </dgm:presLayoutVars>
      </dgm:prSet>
      <dgm:spPr/>
    </dgm:pt>
    <dgm:pt modelId="{2CF12E38-4924-4AA8-B773-8FD41F4BCF4D}" type="pres">
      <dgm:prSet presAssocID="{34654350-082B-4AA6-B655-7A58AEA5DABC}" presName="compNode" presStyleCnt="0"/>
      <dgm:spPr/>
    </dgm:pt>
    <dgm:pt modelId="{AD476A70-EE0F-44C1-BDA6-59EC5DA65F9A}" type="pres">
      <dgm:prSet presAssocID="{34654350-082B-4AA6-B655-7A58AEA5DABC}" presName="aNode" presStyleLbl="bgShp" presStyleIdx="0" presStyleCnt="2" custLinFactNeighborX="-104" custLinFactNeighborY="-2439"/>
      <dgm:spPr/>
    </dgm:pt>
    <dgm:pt modelId="{0E9CC588-3CC1-475A-98B4-D8D43C83310A}" type="pres">
      <dgm:prSet presAssocID="{34654350-082B-4AA6-B655-7A58AEA5DABC}" presName="textNode" presStyleLbl="bgShp" presStyleIdx="0" presStyleCnt="2"/>
      <dgm:spPr/>
    </dgm:pt>
    <dgm:pt modelId="{90EBC2EC-5C04-4935-ACE4-376A490D0DCE}" type="pres">
      <dgm:prSet presAssocID="{34654350-082B-4AA6-B655-7A58AEA5DABC}" presName="compChildNode" presStyleCnt="0"/>
      <dgm:spPr/>
    </dgm:pt>
    <dgm:pt modelId="{DBAE37D8-F7AE-44C9-B2CA-B45C0B050176}" type="pres">
      <dgm:prSet presAssocID="{34654350-082B-4AA6-B655-7A58AEA5DABC}" presName="theInnerList" presStyleCnt="0"/>
      <dgm:spPr/>
    </dgm:pt>
    <dgm:pt modelId="{26A67C86-AF74-4111-926B-41014A24C3B2}" type="pres">
      <dgm:prSet presAssocID="{AB93C8AE-B547-47DE-AD6B-E27D16DBAA0D}" presName="childNode" presStyleLbl="node1" presStyleIdx="0" presStyleCnt="8" custLinFactY="-85146" custLinFactNeighborX="-1217" custLinFactNeighborY="-100000">
        <dgm:presLayoutVars>
          <dgm:bulletEnabled val="1"/>
        </dgm:presLayoutVars>
      </dgm:prSet>
      <dgm:spPr/>
    </dgm:pt>
    <dgm:pt modelId="{99DBA92E-58D2-4993-BDCB-53EAA6340825}" type="pres">
      <dgm:prSet presAssocID="{AB93C8AE-B547-47DE-AD6B-E27D16DBAA0D}" presName="aSpace2" presStyleCnt="0"/>
      <dgm:spPr/>
    </dgm:pt>
    <dgm:pt modelId="{BE32C9DB-31B3-4DAB-8BA6-F29734E77FC0}" type="pres">
      <dgm:prSet presAssocID="{7FDD7783-3A49-4098-AB25-E02B7C8470FB}" presName="childNode" presStyleLbl="node1" presStyleIdx="1" presStyleCnt="8" custLinFactY="-60916" custLinFactNeighborX="1495" custLinFactNeighborY="-100000">
        <dgm:presLayoutVars>
          <dgm:bulletEnabled val="1"/>
        </dgm:presLayoutVars>
      </dgm:prSet>
      <dgm:spPr/>
    </dgm:pt>
    <dgm:pt modelId="{556494BC-6AED-403B-84B1-210CDB624314}" type="pres">
      <dgm:prSet presAssocID="{7FDD7783-3A49-4098-AB25-E02B7C8470FB}" presName="aSpace2" presStyleCnt="0"/>
      <dgm:spPr/>
    </dgm:pt>
    <dgm:pt modelId="{819A9E44-55C2-471E-B54D-4ED4885E2792}" type="pres">
      <dgm:prSet presAssocID="{A967CBE2-CF1E-40E3-95A4-CF0D9C6F3E43}" presName="childNode" presStyleLbl="node1" presStyleIdx="2" presStyleCnt="8" custLinFactY="-44628" custLinFactNeighborY="-100000">
        <dgm:presLayoutVars>
          <dgm:bulletEnabled val="1"/>
        </dgm:presLayoutVars>
      </dgm:prSet>
      <dgm:spPr/>
    </dgm:pt>
    <dgm:pt modelId="{6AD7AACE-560A-46AF-9F01-0F7BE2770400}" type="pres">
      <dgm:prSet presAssocID="{A967CBE2-CF1E-40E3-95A4-CF0D9C6F3E43}" presName="aSpace2" presStyleCnt="0"/>
      <dgm:spPr/>
    </dgm:pt>
    <dgm:pt modelId="{CA41B3CA-7146-4885-B494-8C7522202EA8}" type="pres">
      <dgm:prSet presAssocID="{61E44982-43E3-4B78-88E9-023DDCF9BCB5}" presName="childNode" presStyleLbl="node1" presStyleIdx="3" presStyleCnt="8" custLinFactY="-26073" custLinFactNeighborY="-100000">
        <dgm:presLayoutVars>
          <dgm:bulletEnabled val="1"/>
        </dgm:presLayoutVars>
      </dgm:prSet>
      <dgm:spPr/>
    </dgm:pt>
    <dgm:pt modelId="{6D7D1254-ED14-4974-9A1E-7415E3BF6DAC}" type="pres">
      <dgm:prSet presAssocID="{34654350-082B-4AA6-B655-7A58AEA5DABC}" presName="aSpace" presStyleCnt="0"/>
      <dgm:spPr/>
    </dgm:pt>
    <dgm:pt modelId="{7B434E7D-418F-429A-B19F-982F503B6D89}" type="pres">
      <dgm:prSet presAssocID="{6534C78A-99BA-4BDA-9352-0F292BA2FFF9}" presName="compNode" presStyleCnt="0"/>
      <dgm:spPr/>
    </dgm:pt>
    <dgm:pt modelId="{48558FEA-0478-4508-9975-9B2032608BA8}" type="pres">
      <dgm:prSet presAssocID="{6534C78A-99BA-4BDA-9352-0F292BA2FFF9}" presName="aNode" presStyleLbl="bgShp" presStyleIdx="1" presStyleCnt="2"/>
      <dgm:spPr/>
    </dgm:pt>
    <dgm:pt modelId="{7007A53C-CD50-41F4-AFA3-4A1EE53D0721}" type="pres">
      <dgm:prSet presAssocID="{6534C78A-99BA-4BDA-9352-0F292BA2FFF9}" presName="textNode" presStyleLbl="bgShp" presStyleIdx="1" presStyleCnt="2"/>
      <dgm:spPr/>
    </dgm:pt>
    <dgm:pt modelId="{B6283C2E-6686-41E3-82AB-5583D2C5E546}" type="pres">
      <dgm:prSet presAssocID="{6534C78A-99BA-4BDA-9352-0F292BA2FFF9}" presName="compChildNode" presStyleCnt="0"/>
      <dgm:spPr/>
    </dgm:pt>
    <dgm:pt modelId="{7B391EE0-91C6-4C85-9F53-FEC3E073EAEE}" type="pres">
      <dgm:prSet presAssocID="{6534C78A-99BA-4BDA-9352-0F292BA2FFF9}" presName="theInnerList" presStyleCnt="0"/>
      <dgm:spPr/>
    </dgm:pt>
    <dgm:pt modelId="{AB83B71D-DB4F-47ED-9924-E4D3AD81D3E0}" type="pres">
      <dgm:prSet presAssocID="{FA011809-9BBE-4AE6-AFB2-DBDFF77A9E73}" presName="childNode" presStyleLbl="node1" presStyleIdx="4" presStyleCnt="8" custLinFactY="-100000" custLinFactNeighborY="-144540">
        <dgm:presLayoutVars>
          <dgm:bulletEnabled val="1"/>
        </dgm:presLayoutVars>
      </dgm:prSet>
      <dgm:spPr/>
    </dgm:pt>
    <dgm:pt modelId="{DA64FBF0-CFC4-4677-AC37-C6020FF79DC2}" type="pres">
      <dgm:prSet presAssocID="{FA011809-9BBE-4AE6-AFB2-DBDFF77A9E73}" presName="aSpace2" presStyleCnt="0"/>
      <dgm:spPr/>
    </dgm:pt>
    <dgm:pt modelId="{B5358C7C-5A1E-497C-8345-F5B80EB19309}" type="pres">
      <dgm:prSet presAssocID="{59B2C0B9-8FCD-4355-88CE-C1521AFEBAB9}" presName="childNode" presStyleLbl="node1" presStyleIdx="5" presStyleCnt="8" custLinFactY="39271" custLinFactNeighborX="-1609" custLinFactNeighborY="100000">
        <dgm:presLayoutVars>
          <dgm:bulletEnabled val="1"/>
        </dgm:presLayoutVars>
      </dgm:prSet>
      <dgm:spPr/>
    </dgm:pt>
    <dgm:pt modelId="{A168A0F3-22CB-4916-A573-070BCEE4B3AA}" type="pres">
      <dgm:prSet presAssocID="{59B2C0B9-8FCD-4355-88CE-C1521AFEBAB9}" presName="aSpace2" presStyleCnt="0"/>
      <dgm:spPr/>
    </dgm:pt>
    <dgm:pt modelId="{AB982E7E-46CD-439A-AA1A-6C2BA8C0EE81}" type="pres">
      <dgm:prSet presAssocID="{22C4EB26-A17A-4B5F-9A6D-C17CA003560F}" presName="childNode" presStyleLbl="node1" presStyleIdx="6" presStyleCnt="8" custLinFactY="-172731" custLinFactNeighborX="-1609" custLinFactNeighborY="-200000">
        <dgm:presLayoutVars>
          <dgm:bulletEnabled val="1"/>
        </dgm:presLayoutVars>
      </dgm:prSet>
      <dgm:spPr/>
    </dgm:pt>
    <dgm:pt modelId="{4FF0434A-8EF2-4D79-B437-18E9E40505A8}" type="pres">
      <dgm:prSet presAssocID="{22C4EB26-A17A-4B5F-9A6D-C17CA003560F}" presName="aSpace2" presStyleCnt="0"/>
      <dgm:spPr/>
    </dgm:pt>
    <dgm:pt modelId="{6457B9FB-6D99-41D5-8F13-53D0C05B8084}" type="pres">
      <dgm:prSet presAssocID="{4B9D80F9-04D4-4901-A903-84FCC906FF6F}" presName="childNode" presStyleLbl="node1" presStyleIdx="7" presStyleCnt="8" custLinFactY="-17701" custLinFactNeighborX="-1609" custLinFactNeighborY="-100000">
        <dgm:presLayoutVars>
          <dgm:bulletEnabled val="1"/>
        </dgm:presLayoutVars>
      </dgm:prSet>
      <dgm:spPr/>
    </dgm:pt>
  </dgm:ptLst>
  <dgm:cxnLst>
    <dgm:cxn modelId="{8466D40F-20A8-413B-9EEF-095B86A58E5C}" srcId="{844B2476-0189-4976-9D51-32EA99394BD5}" destId="{6534C78A-99BA-4BDA-9352-0F292BA2FFF9}" srcOrd="1" destOrd="0" parTransId="{5FBF8899-5D53-426B-AFEF-72186CFB20BB}" sibTransId="{D68AB8C5-6700-4E24-B9A5-C2A8AD10DAFD}"/>
    <dgm:cxn modelId="{1A3E2211-03A2-41E6-AFB2-58E7D9E24873}" srcId="{34654350-082B-4AA6-B655-7A58AEA5DABC}" destId="{61E44982-43E3-4B78-88E9-023DDCF9BCB5}" srcOrd="3" destOrd="0" parTransId="{AE482ED1-DC18-436E-8C36-90A9C7C50155}" sibTransId="{50108110-E1AA-4103-89ED-291610AC3D8E}"/>
    <dgm:cxn modelId="{3C3C5C30-1926-4DF9-9890-6919D28DB06B}" srcId="{34654350-082B-4AA6-B655-7A58AEA5DABC}" destId="{AB93C8AE-B547-47DE-AD6B-E27D16DBAA0D}" srcOrd="0" destOrd="0" parTransId="{867869FF-80AF-4D17-BA0B-4412F968B394}" sibTransId="{7B2459FE-78BE-42B9-A235-CBB5FAA23430}"/>
    <dgm:cxn modelId="{03C1FC39-82B0-4AA2-8C16-111B08B2F489}" srcId="{6534C78A-99BA-4BDA-9352-0F292BA2FFF9}" destId="{4B9D80F9-04D4-4901-A903-84FCC906FF6F}" srcOrd="3" destOrd="0" parTransId="{0EB8588F-905B-423A-B1A3-154FBAC503A6}" sibTransId="{89E71CA1-3F10-4172-BC75-BAF24AA7923D}"/>
    <dgm:cxn modelId="{1ECCF745-5829-4B90-917B-2D329C2BDE9C}" srcId="{6534C78A-99BA-4BDA-9352-0F292BA2FFF9}" destId="{FA011809-9BBE-4AE6-AFB2-DBDFF77A9E73}" srcOrd="0" destOrd="0" parTransId="{E0FE6060-78E2-4919-8BB6-9D269807BDD9}" sibTransId="{24DF8ECD-2E18-4A02-9517-7721A4FFF7A5}"/>
    <dgm:cxn modelId="{C62A2051-F432-486A-B6D6-03D7F67C1BDB}" type="presOf" srcId="{34654350-082B-4AA6-B655-7A58AEA5DABC}" destId="{0E9CC588-3CC1-475A-98B4-D8D43C83310A}" srcOrd="1" destOrd="0" presId="urn:microsoft.com/office/officeart/2005/8/layout/lProcess2"/>
    <dgm:cxn modelId="{AE3AB456-088F-4E2C-8ACE-BE0323584308}" type="presOf" srcId="{AB93C8AE-B547-47DE-AD6B-E27D16DBAA0D}" destId="{26A67C86-AF74-4111-926B-41014A24C3B2}" srcOrd="0" destOrd="0" presId="urn:microsoft.com/office/officeart/2005/8/layout/lProcess2"/>
    <dgm:cxn modelId="{EB8AE367-0BF4-46D8-A7F4-A6E8F98F56C8}" type="presOf" srcId="{6534C78A-99BA-4BDA-9352-0F292BA2FFF9}" destId="{7007A53C-CD50-41F4-AFA3-4A1EE53D0721}" srcOrd="1" destOrd="0" presId="urn:microsoft.com/office/officeart/2005/8/layout/lProcess2"/>
    <dgm:cxn modelId="{D2E6FF72-1781-487F-BC72-776393330A50}" type="presOf" srcId="{844B2476-0189-4976-9D51-32EA99394BD5}" destId="{9738A10A-26EF-4A4B-B1A5-87ED5B1D3322}" srcOrd="0" destOrd="0" presId="urn:microsoft.com/office/officeart/2005/8/layout/lProcess2"/>
    <dgm:cxn modelId="{80C3DF76-EE0C-4678-B32C-B62C8EE3C5E0}" type="presOf" srcId="{34654350-082B-4AA6-B655-7A58AEA5DABC}" destId="{AD476A70-EE0F-44C1-BDA6-59EC5DA65F9A}" srcOrd="0" destOrd="0" presId="urn:microsoft.com/office/officeart/2005/8/layout/lProcess2"/>
    <dgm:cxn modelId="{ACCA547B-0FE3-4B92-BB11-A1512E399BA7}" type="presOf" srcId="{4B9D80F9-04D4-4901-A903-84FCC906FF6F}" destId="{6457B9FB-6D99-41D5-8F13-53D0C05B8084}" srcOrd="0" destOrd="0" presId="urn:microsoft.com/office/officeart/2005/8/layout/lProcess2"/>
    <dgm:cxn modelId="{EEE1E49C-361C-4E5C-B0D7-0580191562A2}" type="presOf" srcId="{FA011809-9BBE-4AE6-AFB2-DBDFF77A9E73}" destId="{AB83B71D-DB4F-47ED-9924-E4D3AD81D3E0}" srcOrd="0" destOrd="0" presId="urn:microsoft.com/office/officeart/2005/8/layout/lProcess2"/>
    <dgm:cxn modelId="{6511B6A9-E8CD-4826-843A-6BAF655A65A4}" srcId="{34654350-082B-4AA6-B655-7A58AEA5DABC}" destId="{7FDD7783-3A49-4098-AB25-E02B7C8470FB}" srcOrd="1" destOrd="0" parTransId="{66FDD463-453A-4D62-B95C-3EE5E6BFF28E}" sibTransId="{E19EAF64-77F5-44DB-BA86-F92AF7B4383E}"/>
    <dgm:cxn modelId="{252E3BAC-34AD-4F87-94B3-84CC0413ABF0}" srcId="{34654350-082B-4AA6-B655-7A58AEA5DABC}" destId="{A967CBE2-CF1E-40E3-95A4-CF0D9C6F3E43}" srcOrd="2" destOrd="0" parTransId="{04DE9D40-C3BE-429E-BB0B-BFA46C7C8968}" sibTransId="{1EAAA404-0BE5-4843-BEA7-C607F9C71977}"/>
    <dgm:cxn modelId="{8F06AEAC-5491-463D-A6F4-FA3BB85D7186}" type="presOf" srcId="{59B2C0B9-8FCD-4355-88CE-C1521AFEBAB9}" destId="{B5358C7C-5A1E-497C-8345-F5B80EB19309}" srcOrd="0" destOrd="0" presId="urn:microsoft.com/office/officeart/2005/8/layout/lProcess2"/>
    <dgm:cxn modelId="{D0FC9FAE-3C64-46AC-9257-82D7347B28B4}" type="presOf" srcId="{A967CBE2-CF1E-40E3-95A4-CF0D9C6F3E43}" destId="{819A9E44-55C2-471E-B54D-4ED4885E2792}" srcOrd="0" destOrd="0" presId="urn:microsoft.com/office/officeart/2005/8/layout/lProcess2"/>
    <dgm:cxn modelId="{A4DC28B1-7AB8-4FCB-8B5D-96F96D2933EE}" srcId="{6534C78A-99BA-4BDA-9352-0F292BA2FFF9}" destId="{22C4EB26-A17A-4B5F-9A6D-C17CA003560F}" srcOrd="2" destOrd="0" parTransId="{68A0F2F5-2C29-45E0-B6DB-022584A4750A}" sibTransId="{27A0B683-E73E-4750-931C-AA3F37527167}"/>
    <dgm:cxn modelId="{06933EB1-DF17-4DD0-B62F-334BAEDC405E}" type="presOf" srcId="{61E44982-43E3-4B78-88E9-023DDCF9BCB5}" destId="{CA41B3CA-7146-4885-B494-8C7522202EA8}" srcOrd="0" destOrd="0" presId="urn:microsoft.com/office/officeart/2005/8/layout/lProcess2"/>
    <dgm:cxn modelId="{38ED94B7-80FC-4980-BFE2-ADB72A25C867}" srcId="{6534C78A-99BA-4BDA-9352-0F292BA2FFF9}" destId="{59B2C0B9-8FCD-4355-88CE-C1521AFEBAB9}" srcOrd="1" destOrd="0" parTransId="{25BF46D5-2909-47F6-98FF-369CC731B1E1}" sibTransId="{0CFD79AD-CF1C-4515-A661-138E28F2E6D6}"/>
    <dgm:cxn modelId="{29973AC4-D8CD-4B7A-AF17-864CE8B6B324}" type="presOf" srcId="{22C4EB26-A17A-4B5F-9A6D-C17CA003560F}" destId="{AB982E7E-46CD-439A-AA1A-6C2BA8C0EE81}" srcOrd="0" destOrd="0" presId="urn:microsoft.com/office/officeart/2005/8/layout/lProcess2"/>
    <dgm:cxn modelId="{33BE85C8-701B-4214-A5CC-E5BA9D2AFAA7}" srcId="{844B2476-0189-4976-9D51-32EA99394BD5}" destId="{34654350-082B-4AA6-B655-7A58AEA5DABC}" srcOrd="0" destOrd="0" parTransId="{D3B2307D-1E3E-4ADD-9824-EF01BE0CCA32}" sibTransId="{47BF5660-8C11-4410-B205-41719144FC6D}"/>
    <dgm:cxn modelId="{0D6741E1-3930-46EF-9273-CD107F2E3083}" type="presOf" srcId="{7FDD7783-3A49-4098-AB25-E02B7C8470FB}" destId="{BE32C9DB-31B3-4DAB-8BA6-F29734E77FC0}" srcOrd="0" destOrd="0" presId="urn:microsoft.com/office/officeart/2005/8/layout/lProcess2"/>
    <dgm:cxn modelId="{A81192E5-9F66-4A68-BF67-55F096DD9F1F}" type="presOf" srcId="{6534C78A-99BA-4BDA-9352-0F292BA2FFF9}" destId="{48558FEA-0478-4508-9975-9B2032608BA8}" srcOrd="0" destOrd="0" presId="urn:microsoft.com/office/officeart/2005/8/layout/lProcess2"/>
    <dgm:cxn modelId="{1311B7E5-5BF7-43BC-8F6A-FB533F489582}" type="presParOf" srcId="{9738A10A-26EF-4A4B-B1A5-87ED5B1D3322}" destId="{2CF12E38-4924-4AA8-B773-8FD41F4BCF4D}" srcOrd="0" destOrd="0" presId="urn:microsoft.com/office/officeart/2005/8/layout/lProcess2"/>
    <dgm:cxn modelId="{2DA26BE7-E3F7-47FC-9B8B-C4D86F7545ED}" type="presParOf" srcId="{2CF12E38-4924-4AA8-B773-8FD41F4BCF4D}" destId="{AD476A70-EE0F-44C1-BDA6-59EC5DA65F9A}" srcOrd="0" destOrd="0" presId="urn:microsoft.com/office/officeart/2005/8/layout/lProcess2"/>
    <dgm:cxn modelId="{DBDCA514-74D4-449A-AE7E-8BBB05CA33AF}" type="presParOf" srcId="{2CF12E38-4924-4AA8-B773-8FD41F4BCF4D}" destId="{0E9CC588-3CC1-475A-98B4-D8D43C83310A}" srcOrd="1" destOrd="0" presId="urn:microsoft.com/office/officeart/2005/8/layout/lProcess2"/>
    <dgm:cxn modelId="{4C6D2480-B956-415D-AB6E-AD54DF02F326}" type="presParOf" srcId="{2CF12E38-4924-4AA8-B773-8FD41F4BCF4D}" destId="{90EBC2EC-5C04-4935-ACE4-376A490D0DCE}" srcOrd="2" destOrd="0" presId="urn:microsoft.com/office/officeart/2005/8/layout/lProcess2"/>
    <dgm:cxn modelId="{E35742FD-4B1C-4B29-8B13-F8C2419EFC0C}" type="presParOf" srcId="{90EBC2EC-5C04-4935-ACE4-376A490D0DCE}" destId="{DBAE37D8-F7AE-44C9-B2CA-B45C0B050176}" srcOrd="0" destOrd="0" presId="urn:microsoft.com/office/officeart/2005/8/layout/lProcess2"/>
    <dgm:cxn modelId="{3A348AA6-9C06-4F49-868A-0B75279F7DC9}" type="presParOf" srcId="{DBAE37D8-F7AE-44C9-B2CA-B45C0B050176}" destId="{26A67C86-AF74-4111-926B-41014A24C3B2}" srcOrd="0" destOrd="0" presId="urn:microsoft.com/office/officeart/2005/8/layout/lProcess2"/>
    <dgm:cxn modelId="{81324D14-E020-49F7-85E8-4B1225AAE7B6}" type="presParOf" srcId="{DBAE37D8-F7AE-44C9-B2CA-B45C0B050176}" destId="{99DBA92E-58D2-4993-BDCB-53EAA6340825}" srcOrd="1" destOrd="0" presId="urn:microsoft.com/office/officeart/2005/8/layout/lProcess2"/>
    <dgm:cxn modelId="{38346DE9-08E7-4FA3-B39D-47F18C8354A0}" type="presParOf" srcId="{DBAE37D8-F7AE-44C9-B2CA-B45C0B050176}" destId="{BE32C9DB-31B3-4DAB-8BA6-F29734E77FC0}" srcOrd="2" destOrd="0" presId="urn:microsoft.com/office/officeart/2005/8/layout/lProcess2"/>
    <dgm:cxn modelId="{E8DD6BDE-0E36-483B-B777-DE3CE405C515}" type="presParOf" srcId="{DBAE37D8-F7AE-44C9-B2CA-B45C0B050176}" destId="{556494BC-6AED-403B-84B1-210CDB624314}" srcOrd="3" destOrd="0" presId="urn:microsoft.com/office/officeart/2005/8/layout/lProcess2"/>
    <dgm:cxn modelId="{12603ECE-F8D5-421E-B9B8-8616229340F9}" type="presParOf" srcId="{DBAE37D8-F7AE-44C9-B2CA-B45C0B050176}" destId="{819A9E44-55C2-471E-B54D-4ED4885E2792}" srcOrd="4" destOrd="0" presId="urn:microsoft.com/office/officeart/2005/8/layout/lProcess2"/>
    <dgm:cxn modelId="{0CC97BC8-F59D-48BC-AB34-C7E532DA1AB8}" type="presParOf" srcId="{DBAE37D8-F7AE-44C9-B2CA-B45C0B050176}" destId="{6AD7AACE-560A-46AF-9F01-0F7BE2770400}" srcOrd="5" destOrd="0" presId="urn:microsoft.com/office/officeart/2005/8/layout/lProcess2"/>
    <dgm:cxn modelId="{4E5606F0-4480-4056-A32A-6FC1BF10A127}" type="presParOf" srcId="{DBAE37D8-F7AE-44C9-B2CA-B45C0B050176}" destId="{CA41B3CA-7146-4885-B494-8C7522202EA8}" srcOrd="6" destOrd="0" presId="urn:microsoft.com/office/officeart/2005/8/layout/lProcess2"/>
    <dgm:cxn modelId="{87AFA0DA-549B-40D0-B439-07E82AE7D5B1}" type="presParOf" srcId="{9738A10A-26EF-4A4B-B1A5-87ED5B1D3322}" destId="{6D7D1254-ED14-4974-9A1E-7415E3BF6DAC}" srcOrd="1" destOrd="0" presId="urn:microsoft.com/office/officeart/2005/8/layout/lProcess2"/>
    <dgm:cxn modelId="{8C576D33-2688-42D7-98B1-64591CBAD7C5}" type="presParOf" srcId="{9738A10A-26EF-4A4B-B1A5-87ED5B1D3322}" destId="{7B434E7D-418F-429A-B19F-982F503B6D89}" srcOrd="2" destOrd="0" presId="urn:microsoft.com/office/officeart/2005/8/layout/lProcess2"/>
    <dgm:cxn modelId="{52B9CF27-2780-4167-AE3F-559DE25E25A1}" type="presParOf" srcId="{7B434E7D-418F-429A-B19F-982F503B6D89}" destId="{48558FEA-0478-4508-9975-9B2032608BA8}" srcOrd="0" destOrd="0" presId="urn:microsoft.com/office/officeart/2005/8/layout/lProcess2"/>
    <dgm:cxn modelId="{1E4A9D3B-2547-45FB-9866-D6AE2B5DE5D9}" type="presParOf" srcId="{7B434E7D-418F-429A-B19F-982F503B6D89}" destId="{7007A53C-CD50-41F4-AFA3-4A1EE53D0721}" srcOrd="1" destOrd="0" presId="urn:microsoft.com/office/officeart/2005/8/layout/lProcess2"/>
    <dgm:cxn modelId="{43B79397-4631-4C94-B6A3-F3CEAC88155F}" type="presParOf" srcId="{7B434E7D-418F-429A-B19F-982F503B6D89}" destId="{B6283C2E-6686-41E3-82AB-5583D2C5E546}" srcOrd="2" destOrd="0" presId="urn:microsoft.com/office/officeart/2005/8/layout/lProcess2"/>
    <dgm:cxn modelId="{97C9C881-6060-446D-8B11-909D5D1FD3CD}" type="presParOf" srcId="{B6283C2E-6686-41E3-82AB-5583D2C5E546}" destId="{7B391EE0-91C6-4C85-9F53-FEC3E073EAEE}" srcOrd="0" destOrd="0" presId="urn:microsoft.com/office/officeart/2005/8/layout/lProcess2"/>
    <dgm:cxn modelId="{D648A29C-CB62-4BEE-AC3F-6C241CCCF2D0}" type="presParOf" srcId="{7B391EE0-91C6-4C85-9F53-FEC3E073EAEE}" destId="{AB83B71D-DB4F-47ED-9924-E4D3AD81D3E0}" srcOrd="0" destOrd="0" presId="urn:microsoft.com/office/officeart/2005/8/layout/lProcess2"/>
    <dgm:cxn modelId="{74C8CDD8-3252-4D87-93AF-B3FBAAEB5FB3}" type="presParOf" srcId="{7B391EE0-91C6-4C85-9F53-FEC3E073EAEE}" destId="{DA64FBF0-CFC4-4677-AC37-C6020FF79DC2}" srcOrd="1" destOrd="0" presId="urn:microsoft.com/office/officeart/2005/8/layout/lProcess2"/>
    <dgm:cxn modelId="{AEB6F67A-0A50-4B1B-8147-AF6151498D09}" type="presParOf" srcId="{7B391EE0-91C6-4C85-9F53-FEC3E073EAEE}" destId="{B5358C7C-5A1E-497C-8345-F5B80EB19309}" srcOrd="2" destOrd="0" presId="urn:microsoft.com/office/officeart/2005/8/layout/lProcess2"/>
    <dgm:cxn modelId="{F28897B5-3677-4076-A63F-852843C91425}" type="presParOf" srcId="{7B391EE0-91C6-4C85-9F53-FEC3E073EAEE}" destId="{A168A0F3-22CB-4916-A573-070BCEE4B3AA}" srcOrd="3" destOrd="0" presId="urn:microsoft.com/office/officeart/2005/8/layout/lProcess2"/>
    <dgm:cxn modelId="{9F51F7CA-BAE3-4F0E-A3A5-C39B1F84752A}" type="presParOf" srcId="{7B391EE0-91C6-4C85-9F53-FEC3E073EAEE}" destId="{AB982E7E-46CD-439A-AA1A-6C2BA8C0EE81}" srcOrd="4" destOrd="0" presId="urn:microsoft.com/office/officeart/2005/8/layout/lProcess2"/>
    <dgm:cxn modelId="{38D4D940-8926-495D-B1BF-A605CBDEF87E}" type="presParOf" srcId="{7B391EE0-91C6-4C85-9F53-FEC3E073EAEE}" destId="{4FF0434A-8EF2-4D79-B437-18E9E40505A8}" srcOrd="5" destOrd="0" presId="urn:microsoft.com/office/officeart/2005/8/layout/lProcess2"/>
    <dgm:cxn modelId="{885341A0-6874-4C65-B69E-038DCA2C7B3C}" type="presParOf" srcId="{7B391EE0-91C6-4C85-9F53-FEC3E073EAEE}" destId="{6457B9FB-6D99-41D5-8F13-53D0C05B8084}"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032D1-33A2-42A9-A45F-6CB02C1FF0D0}">
      <dsp:nvSpPr>
        <dsp:cNvPr id="0" name=""/>
        <dsp:cNvSpPr/>
      </dsp:nvSpPr>
      <dsp:spPr>
        <a:xfrm>
          <a:off x="30826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F27AA-BE3B-431D-8472-514DAF43F9F6}">
      <dsp:nvSpPr>
        <dsp:cNvPr id="0" name=""/>
        <dsp:cNvSpPr/>
      </dsp:nvSpPr>
      <dsp:spPr>
        <a:xfrm>
          <a:off x="572420" y="264160"/>
          <a:ext cx="1625600" cy="162560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err="1"/>
            <a:t>Eficàcia</a:t>
          </a:r>
          <a:r>
            <a:rPr lang="es-ES" sz="2000" b="1" kern="1200"/>
            <a:t> </a:t>
          </a:r>
        </a:p>
      </dsp:txBody>
      <dsp:txXfrm>
        <a:off x="651775" y="343515"/>
        <a:ext cx="1466890" cy="1466890"/>
      </dsp:txXfrm>
    </dsp:sp>
    <dsp:sp modelId="{47A5597F-7F9E-49D0-A889-61ACFF7CEFEB}">
      <dsp:nvSpPr>
        <dsp:cNvPr id="0" name=""/>
        <dsp:cNvSpPr/>
      </dsp:nvSpPr>
      <dsp:spPr>
        <a:xfrm>
          <a:off x="2482500" y="264160"/>
          <a:ext cx="1625600" cy="1625600"/>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err="1"/>
            <a:t>Seguretat</a:t>
          </a:r>
          <a:endParaRPr lang="es-ES" sz="2000" b="1" kern="1200"/>
        </a:p>
        <a:p>
          <a:pPr marL="0" lvl="0" indent="0" algn="ctr" defTabSz="889000">
            <a:lnSpc>
              <a:spcPct val="90000"/>
            </a:lnSpc>
            <a:spcBef>
              <a:spcPct val="0"/>
            </a:spcBef>
            <a:spcAft>
              <a:spcPct val="35000"/>
            </a:spcAft>
            <a:buNone/>
          </a:pPr>
          <a:r>
            <a:rPr lang="es-ES" sz="2000" b="1" kern="1200" spc="-80" baseline="0" err="1"/>
            <a:t>Experiència</a:t>
          </a:r>
          <a:endParaRPr lang="es-ES" sz="2000" b="1" kern="1200" spc="-80" baseline="0"/>
        </a:p>
      </dsp:txBody>
      <dsp:txXfrm>
        <a:off x="2561855" y="343515"/>
        <a:ext cx="1466890" cy="1466890"/>
      </dsp:txXfrm>
    </dsp:sp>
    <dsp:sp modelId="{D8FE8BD6-3492-4B14-ABFC-E10741935C6E}">
      <dsp:nvSpPr>
        <dsp:cNvPr id="0" name=""/>
        <dsp:cNvSpPr/>
      </dsp:nvSpPr>
      <dsp:spPr>
        <a:xfrm>
          <a:off x="572420" y="2174240"/>
          <a:ext cx="1625600" cy="1625600"/>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err="1"/>
            <a:t>Adeqüació</a:t>
          </a:r>
          <a:endParaRPr lang="es-ES" sz="2000" b="1" kern="1200"/>
        </a:p>
      </dsp:txBody>
      <dsp:txXfrm>
        <a:off x="651775" y="2253595"/>
        <a:ext cx="1466890" cy="1466890"/>
      </dsp:txXfrm>
    </dsp:sp>
    <dsp:sp modelId="{62D2103A-3747-453A-99D6-ADC947607BA2}">
      <dsp:nvSpPr>
        <dsp:cNvPr id="0" name=""/>
        <dsp:cNvSpPr/>
      </dsp:nvSpPr>
      <dsp:spPr>
        <a:xfrm>
          <a:off x="2482500" y="2174240"/>
          <a:ext cx="1625600" cy="16256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Pauta</a:t>
          </a:r>
        </a:p>
      </dsp:txBody>
      <dsp:txXfrm>
        <a:off x="2561855" y="2253595"/>
        <a:ext cx="1466890"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032D1-33A2-42A9-A45F-6CB02C1FF0D0}">
      <dsp:nvSpPr>
        <dsp:cNvPr id="0" name=""/>
        <dsp:cNvSpPr/>
      </dsp:nvSpPr>
      <dsp:spPr>
        <a:xfrm>
          <a:off x="389654"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F27AA-BE3B-431D-8472-514DAF43F9F6}">
      <dsp:nvSpPr>
        <dsp:cNvPr id="0" name=""/>
        <dsp:cNvSpPr/>
      </dsp:nvSpPr>
      <dsp:spPr>
        <a:xfrm>
          <a:off x="653814" y="264160"/>
          <a:ext cx="1625600" cy="162560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spc="-100" baseline="0" err="1"/>
            <a:t>Intensificat</a:t>
          </a:r>
          <a:endParaRPr lang="es-ES" sz="2000" b="1" kern="1200" spc="-100" baseline="0"/>
        </a:p>
      </dsp:txBody>
      <dsp:txXfrm>
        <a:off x="733169" y="343515"/>
        <a:ext cx="1466890" cy="1466890"/>
      </dsp:txXfrm>
    </dsp:sp>
    <dsp:sp modelId="{47A5597F-7F9E-49D0-A889-61ACFF7CEFEB}">
      <dsp:nvSpPr>
        <dsp:cNvPr id="0" name=""/>
        <dsp:cNvSpPr/>
      </dsp:nvSpPr>
      <dsp:spPr>
        <a:xfrm>
          <a:off x="2563894" y="264160"/>
          <a:ext cx="1625600" cy="162560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spc="-100" baseline="0" err="1"/>
            <a:t>Tolerabilitat</a:t>
          </a:r>
          <a:endParaRPr lang="es-ES" sz="2000" b="1" kern="1200" spc="-100" baseline="0"/>
        </a:p>
      </dsp:txBody>
      <dsp:txXfrm>
        <a:off x="2643249" y="343515"/>
        <a:ext cx="1466890" cy="1466890"/>
      </dsp:txXfrm>
    </dsp:sp>
    <dsp:sp modelId="{D8FE8BD6-3492-4B14-ABFC-E10741935C6E}">
      <dsp:nvSpPr>
        <dsp:cNvPr id="0" name=""/>
        <dsp:cNvSpPr/>
      </dsp:nvSpPr>
      <dsp:spPr>
        <a:xfrm>
          <a:off x="653814" y="2174240"/>
          <a:ext cx="1625600" cy="16256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err="1"/>
            <a:t>Eficiència</a:t>
          </a:r>
          <a:endParaRPr lang="es-ES" sz="2000" b="1" kern="1200"/>
        </a:p>
      </dsp:txBody>
      <dsp:txXfrm>
        <a:off x="733169" y="2253595"/>
        <a:ext cx="1466890" cy="1466890"/>
      </dsp:txXfrm>
    </dsp:sp>
    <dsp:sp modelId="{62D2103A-3747-453A-99D6-ADC947607BA2}">
      <dsp:nvSpPr>
        <dsp:cNvPr id="0" name=""/>
        <dsp:cNvSpPr/>
      </dsp:nvSpPr>
      <dsp:spPr>
        <a:xfrm>
          <a:off x="2563894" y="2174240"/>
          <a:ext cx="1625600" cy="16256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spc="-90" baseline="0" err="1"/>
            <a:t>Adherència</a:t>
          </a:r>
          <a:endParaRPr lang="es-ES" sz="2000" b="1" kern="1200" spc="-90" baseline="0"/>
        </a:p>
      </dsp:txBody>
      <dsp:txXfrm>
        <a:off x="2643249" y="2253595"/>
        <a:ext cx="1466890" cy="146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032D1-33A2-42A9-A45F-6CB02C1FF0D0}">
      <dsp:nvSpPr>
        <dsp:cNvPr id="0" name=""/>
        <dsp:cNvSpPr/>
      </dsp:nvSpPr>
      <dsp:spPr>
        <a:xfrm>
          <a:off x="2288542"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F27AA-BE3B-431D-8472-514DAF43F9F6}">
      <dsp:nvSpPr>
        <dsp:cNvPr id="0" name=""/>
        <dsp:cNvSpPr/>
      </dsp:nvSpPr>
      <dsp:spPr>
        <a:xfrm>
          <a:off x="2016287" y="62130"/>
          <a:ext cx="1625600" cy="1625600"/>
        </a:xfrm>
        <a:prstGeom prst="roundRect">
          <a:avLst/>
        </a:prstGeom>
        <a:solidFill>
          <a:srgbClr val="7EC2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Control</a:t>
          </a:r>
        </a:p>
        <a:p>
          <a:pPr marL="0" lvl="0" indent="0" algn="ctr" defTabSz="889000">
            <a:lnSpc>
              <a:spcPct val="90000"/>
            </a:lnSpc>
            <a:spcBef>
              <a:spcPct val="0"/>
            </a:spcBef>
            <a:spcAft>
              <a:spcPct val="35000"/>
            </a:spcAft>
            <a:buNone/>
          </a:pPr>
          <a:r>
            <a:rPr lang="es-ES" sz="2000" b="1" kern="1200" err="1"/>
            <a:t>Survival</a:t>
          </a:r>
          <a:endParaRPr lang="es-ES" sz="2000" b="1" kern="1200"/>
        </a:p>
      </dsp:txBody>
      <dsp:txXfrm>
        <a:off x="2095642" y="141485"/>
        <a:ext cx="1466890" cy="1466890"/>
      </dsp:txXfrm>
    </dsp:sp>
    <dsp:sp modelId="{47A5597F-7F9E-49D0-A889-61ACFF7CEFEB}">
      <dsp:nvSpPr>
        <dsp:cNvPr id="0" name=""/>
        <dsp:cNvSpPr/>
      </dsp:nvSpPr>
      <dsp:spPr>
        <a:xfrm>
          <a:off x="4711109" y="31552"/>
          <a:ext cx="1625600" cy="162560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spc="-50" baseline="0" err="1"/>
            <a:t>Accessibili</a:t>
          </a:r>
          <a:endParaRPr lang="es-ES" sz="2000" b="1" kern="1200" spc="-50" baseline="0"/>
        </a:p>
        <a:p>
          <a:pPr marL="0" lvl="0" indent="0" algn="ctr" defTabSz="889000">
            <a:lnSpc>
              <a:spcPct val="90000"/>
            </a:lnSpc>
            <a:spcBef>
              <a:spcPct val="0"/>
            </a:spcBef>
            <a:spcAft>
              <a:spcPct val="35000"/>
            </a:spcAft>
            <a:buNone/>
          </a:pPr>
          <a:r>
            <a:rPr lang="es-ES" sz="2000" b="1" kern="1200" spc="0" baseline="0" err="1"/>
            <a:t>tat</a:t>
          </a:r>
          <a:endParaRPr lang="es-ES" sz="2000" b="1" kern="1200" spc="0" baseline="0"/>
        </a:p>
      </dsp:txBody>
      <dsp:txXfrm>
        <a:off x="4790464" y="110907"/>
        <a:ext cx="1466890" cy="1466890"/>
      </dsp:txXfrm>
    </dsp:sp>
    <dsp:sp modelId="{D8FE8BD6-3492-4B14-ABFC-E10741935C6E}">
      <dsp:nvSpPr>
        <dsp:cNvPr id="0" name=""/>
        <dsp:cNvSpPr/>
      </dsp:nvSpPr>
      <dsp:spPr>
        <a:xfrm>
          <a:off x="6768744" y="31552"/>
          <a:ext cx="1625600" cy="1625600"/>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err="1"/>
            <a:t>Evidència</a:t>
          </a:r>
          <a:endParaRPr lang="es-ES" sz="2000" b="1" kern="1200"/>
        </a:p>
        <a:p>
          <a:pPr marL="0" lvl="0" indent="0" algn="ctr" defTabSz="889000">
            <a:lnSpc>
              <a:spcPct val="90000"/>
            </a:lnSpc>
            <a:spcBef>
              <a:spcPct val="0"/>
            </a:spcBef>
            <a:spcAft>
              <a:spcPct val="35000"/>
            </a:spcAft>
            <a:buNone/>
          </a:pPr>
          <a:r>
            <a:rPr lang="es-ES" sz="2000" b="1" kern="1200" err="1"/>
            <a:t>Qualitat</a:t>
          </a:r>
          <a:endParaRPr lang="es-ES" sz="2000" b="1" kern="1200"/>
        </a:p>
      </dsp:txBody>
      <dsp:txXfrm>
        <a:off x="6848099" y="110907"/>
        <a:ext cx="1466890" cy="1466890"/>
      </dsp:txXfrm>
    </dsp:sp>
    <dsp:sp modelId="{62D2103A-3747-453A-99D6-ADC947607BA2}">
      <dsp:nvSpPr>
        <dsp:cNvPr id="0" name=""/>
        <dsp:cNvSpPr/>
      </dsp:nvSpPr>
      <dsp:spPr>
        <a:xfrm>
          <a:off x="72004" y="62130"/>
          <a:ext cx="1625600" cy="162560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err="1"/>
            <a:t>Qualitat</a:t>
          </a:r>
          <a:r>
            <a:rPr lang="es-ES" sz="2000" b="1" kern="1200"/>
            <a:t> </a:t>
          </a:r>
        </a:p>
        <a:p>
          <a:pPr marL="0" lvl="0" indent="0" algn="ctr" defTabSz="889000">
            <a:lnSpc>
              <a:spcPct val="90000"/>
            </a:lnSpc>
            <a:spcBef>
              <a:spcPct val="0"/>
            </a:spcBef>
            <a:spcAft>
              <a:spcPct val="35000"/>
            </a:spcAft>
            <a:buNone/>
          </a:pPr>
          <a:r>
            <a:rPr lang="es-ES" sz="2000" b="1" kern="1200" err="1"/>
            <a:t>Posició</a:t>
          </a:r>
          <a:endParaRPr lang="es-ES" sz="2000" b="1" kern="1200"/>
        </a:p>
      </dsp:txBody>
      <dsp:txXfrm>
        <a:off x="151359" y="141485"/>
        <a:ext cx="1466890" cy="146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76A70-EE0F-44C1-BDA6-59EC5DA65F9A}">
      <dsp:nvSpPr>
        <dsp:cNvPr id="0" name=""/>
        <dsp:cNvSpPr/>
      </dsp:nvSpPr>
      <dsp:spPr>
        <a:xfrm>
          <a:off x="0" y="0"/>
          <a:ext cx="3466791" cy="590465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solidFill>
              <a:srgbClr val="92D050"/>
            </a:solidFill>
            <a:latin typeface="Calibri" panose="020F0502020204030204" pitchFamily="34" charset="0"/>
            <a:cs typeface="Calibri" panose="020F0502020204030204" pitchFamily="34" charset="0"/>
          </a:endParaRPr>
        </a:p>
      </dsp:txBody>
      <dsp:txXfrm>
        <a:off x="0" y="0"/>
        <a:ext cx="3466791" cy="1771396"/>
      </dsp:txXfrm>
    </dsp:sp>
    <dsp:sp modelId="{BBC50666-63DE-46BA-8040-BD1BB27479F8}">
      <dsp:nvSpPr>
        <dsp:cNvPr id="0" name=""/>
        <dsp:cNvSpPr/>
      </dsp:nvSpPr>
      <dsp:spPr>
        <a:xfrm>
          <a:off x="316530" y="693215"/>
          <a:ext cx="2773433" cy="860182"/>
        </a:xfrm>
        <a:prstGeom prst="roundRect">
          <a:avLst>
            <a:gd name="adj" fmla="val 10000"/>
          </a:avLst>
        </a:prstGeom>
        <a:solidFill>
          <a:srgbClr val="47D3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Calibri" panose="020F0502020204030204" pitchFamily="34" charset="0"/>
              <a:cs typeface="Calibri" panose="020F0502020204030204" pitchFamily="34" charset="0"/>
            </a:rPr>
            <a:t>Mecanisme</a:t>
          </a:r>
          <a:r>
            <a:rPr lang="es-ES" sz="2400" kern="1200">
              <a:latin typeface="Calibri" panose="020F0502020204030204" pitchFamily="34" charset="0"/>
              <a:cs typeface="Calibri" panose="020F0502020204030204" pitchFamily="34" charset="0"/>
            </a:rPr>
            <a:t> </a:t>
          </a:r>
          <a:r>
            <a:rPr lang="es-ES" sz="2400" kern="1200" err="1">
              <a:latin typeface="Calibri" panose="020F0502020204030204" pitchFamily="34" charset="0"/>
              <a:cs typeface="Calibri" panose="020F0502020204030204" pitchFamily="34" charset="0"/>
            </a:rPr>
            <a:t>d’acció</a:t>
          </a:r>
          <a:r>
            <a:rPr lang="es-ES" sz="2400" kern="1200">
              <a:latin typeface="Calibri" panose="020F0502020204030204" pitchFamily="34" charset="0"/>
              <a:cs typeface="Calibri" panose="020F0502020204030204" pitchFamily="34" charset="0"/>
            </a:rPr>
            <a:t> </a:t>
          </a:r>
        </a:p>
        <a:p>
          <a:pPr marL="0" lvl="0" indent="0" algn="ctr" defTabSz="1066800">
            <a:lnSpc>
              <a:spcPct val="90000"/>
            </a:lnSpc>
            <a:spcBef>
              <a:spcPct val="0"/>
            </a:spcBef>
            <a:spcAft>
              <a:spcPct val="35000"/>
            </a:spcAft>
            <a:buNone/>
          </a:pPr>
          <a:r>
            <a:rPr lang="es-ES" sz="2400" kern="1200">
              <a:latin typeface="Calibri" panose="020F0502020204030204" pitchFamily="34" charset="0"/>
              <a:cs typeface="Calibri" panose="020F0502020204030204" pitchFamily="34" charset="0"/>
            </a:rPr>
            <a:t>(</a:t>
          </a:r>
          <a:r>
            <a:rPr lang="es-ES" sz="2400" kern="1200" err="1">
              <a:latin typeface="Calibri" panose="020F0502020204030204" pitchFamily="34" charset="0"/>
              <a:cs typeface="Calibri" panose="020F0502020204030204" pitchFamily="34" charset="0"/>
            </a:rPr>
            <a:t>Hepato-Intest</a:t>
          </a:r>
          <a:r>
            <a:rPr lang="es-ES" sz="2400" kern="1200">
              <a:latin typeface="Calibri" panose="020F0502020204030204" pitchFamily="34" charset="0"/>
              <a:cs typeface="Calibri" panose="020F0502020204030204" pitchFamily="34" charset="0"/>
            </a:rPr>
            <a:t>)</a:t>
          </a:r>
        </a:p>
      </dsp:txBody>
      <dsp:txXfrm>
        <a:off x="341724" y="718409"/>
        <a:ext cx="2723045" cy="809794"/>
      </dsp:txXfrm>
    </dsp:sp>
    <dsp:sp modelId="{26A67C86-AF74-4111-926B-41014A24C3B2}">
      <dsp:nvSpPr>
        <dsp:cNvPr id="0" name=""/>
        <dsp:cNvSpPr/>
      </dsp:nvSpPr>
      <dsp:spPr>
        <a:xfrm>
          <a:off x="316530" y="1899312"/>
          <a:ext cx="2773433" cy="860182"/>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sz="2400" kern="1200" noProof="0">
              <a:latin typeface="Calibri" panose="020F0502020204030204" pitchFamily="34" charset="0"/>
              <a:cs typeface="Calibri" panose="020F0502020204030204" pitchFamily="34" charset="0"/>
            </a:rPr>
            <a:t>Potència (1,5-2%)</a:t>
          </a:r>
        </a:p>
      </dsp:txBody>
      <dsp:txXfrm>
        <a:off x="341724" y="1924506"/>
        <a:ext cx="2723045" cy="809794"/>
      </dsp:txXfrm>
    </dsp:sp>
    <dsp:sp modelId="{BE32C9DB-31B3-4DAB-8BA6-F29734E77FC0}">
      <dsp:nvSpPr>
        <dsp:cNvPr id="0" name=""/>
        <dsp:cNvSpPr/>
      </dsp:nvSpPr>
      <dsp:spPr>
        <a:xfrm>
          <a:off x="391745" y="3100253"/>
          <a:ext cx="2773433" cy="860182"/>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altLang="ca-ES" sz="2400" kern="1200">
              <a:latin typeface="Calibri" pitchFamily="34" charset="0"/>
            </a:rPr>
            <a:t>No augment de </a:t>
          </a:r>
          <a:r>
            <a:rPr lang="en-US" altLang="ca-ES" sz="2400" kern="1200" err="1">
              <a:latin typeface="Calibri" pitchFamily="34" charset="0"/>
            </a:rPr>
            <a:t>pes</a:t>
          </a:r>
          <a:endParaRPr lang="es-ES" altLang="ca-ES" sz="2400" kern="1200">
            <a:latin typeface="Calibri" pitchFamily="34" charset="0"/>
          </a:endParaRPr>
        </a:p>
      </dsp:txBody>
      <dsp:txXfrm>
        <a:off x="416939" y="3125447"/>
        <a:ext cx="2723045" cy="809794"/>
      </dsp:txXfrm>
    </dsp:sp>
    <dsp:sp modelId="{819A9E44-55C2-471E-B54D-4ED4885E2792}">
      <dsp:nvSpPr>
        <dsp:cNvPr id="0" name=""/>
        <dsp:cNvSpPr/>
      </dsp:nvSpPr>
      <dsp:spPr>
        <a:xfrm>
          <a:off x="350283" y="4392485"/>
          <a:ext cx="2773433" cy="86018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altLang="ca-ES" sz="2400" kern="1200" noProof="0">
              <a:latin typeface="Calibri" pitchFamily="34" charset="0"/>
            </a:rPr>
            <a:t>No hipoglucèmia</a:t>
          </a:r>
        </a:p>
        <a:p>
          <a:pPr marL="0" lvl="0" indent="0" algn="ctr" defTabSz="1066800">
            <a:lnSpc>
              <a:spcPct val="90000"/>
            </a:lnSpc>
            <a:spcBef>
              <a:spcPct val="0"/>
            </a:spcBef>
            <a:spcAft>
              <a:spcPct val="35000"/>
            </a:spcAft>
            <a:buNone/>
          </a:pPr>
          <a:r>
            <a:rPr lang="en-US" altLang="ca-ES" sz="2400" kern="1200">
              <a:latin typeface="Calibri" pitchFamily="34" charset="0"/>
            </a:rPr>
            <a:t>UKPDS</a:t>
          </a:r>
          <a:endParaRPr lang="es-ES" sz="2400" kern="1200">
            <a:latin typeface="Calibri" panose="020F0502020204030204" pitchFamily="34" charset="0"/>
            <a:cs typeface="Calibri" panose="020F0502020204030204" pitchFamily="34" charset="0"/>
          </a:endParaRPr>
        </a:p>
      </dsp:txBody>
      <dsp:txXfrm>
        <a:off x="375477" y="4417679"/>
        <a:ext cx="2723045" cy="809794"/>
      </dsp:txXfrm>
    </dsp:sp>
    <dsp:sp modelId="{48558FEA-0478-4508-9975-9B2032608BA8}">
      <dsp:nvSpPr>
        <dsp:cNvPr id="0" name=""/>
        <dsp:cNvSpPr/>
      </dsp:nvSpPr>
      <dsp:spPr>
        <a:xfrm>
          <a:off x="3730404" y="0"/>
          <a:ext cx="3466791" cy="5904656"/>
        </a:xfrm>
        <a:prstGeom prst="roundRect">
          <a:avLst>
            <a:gd name="adj" fmla="val 10000"/>
          </a:avLst>
        </a:prstGeom>
        <a:solidFill>
          <a:srgbClr val="FD8003"/>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latin typeface="Calibri" panose="020F0502020204030204" pitchFamily="34" charset="0"/>
            <a:cs typeface="Calibri" panose="020F0502020204030204" pitchFamily="34" charset="0"/>
          </a:endParaRPr>
        </a:p>
      </dsp:txBody>
      <dsp:txXfrm>
        <a:off x="3730404" y="0"/>
        <a:ext cx="3466791" cy="1771396"/>
      </dsp:txXfrm>
    </dsp:sp>
    <dsp:sp modelId="{AB83B71D-DB4F-47ED-9924-E4D3AD81D3E0}">
      <dsp:nvSpPr>
        <dsp:cNvPr id="0" name=""/>
        <dsp:cNvSpPr/>
      </dsp:nvSpPr>
      <dsp:spPr>
        <a:xfrm>
          <a:off x="4077083" y="1132672"/>
          <a:ext cx="2773433" cy="116002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altLang="ca-ES" sz="2400" kern="1200" err="1">
              <a:latin typeface="Calibri" pitchFamily="34" charset="0"/>
            </a:rPr>
            <a:t>Digestius</a:t>
          </a:r>
          <a:endParaRPr lang="en-US" altLang="ca-ES" sz="2400" kern="1200">
            <a:latin typeface="Calibri" pitchFamily="34" charset="0"/>
          </a:endParaRPr>
        </a:p>
        <a:p>
          <a:pPr marL="0" lvl="0" indent="0" algn="ctr" defTabSz="1066800">
            <a:lnSpc>
              <a:spcPct val="90000"/>
            </a:lnSpc>
            <a:spcBef>
              <a:spcPct val="0"/>
            </a:spcBef>
            <a:spcAft>
              <a:spcPct val="35000"/>
            </a:spcAft>
            <a:buNone/>
          </a:pPr>
          <a:r>
            <a:rPr lang="en-US" altLang="ca-ES" sz="2400" kern="1200" err="1">
              <a:latin typeface="Calibri" pitchFamily="34" charset="0"/>
            </a:rPr>
            <a:t>Hipovitamina</a:t>
          </a:r>
          <a:r>
            <a:rPr lang="en-US" altLang="ca-ES" sz="2400" kern="1200">
              <a:latin typeface="Calibri" pitchFamily="34" charset="0"/>
            </a:rPr>
            <a:t> B12</a:t>
          </a:r>
        </a:p>
      </dsp:txBody>
      <dsp:txXfrm>
        <a:off x="4111059" y="1166648"/>
        <a:ext cx="2705481" cy="1092076"/>
      </dsp:txXfrm>
    </dsp:sp>
    <dsp:sp modelId="{B5358C7C-5A1E-497C-8345-F5B80EB19309}">
      <dsp:nvSpPr>
        <dsp:cNvPr id="0" name=""/>
        <dsp:cNvSpPr/>
      </dsp:nvSpPr>
      <dsp:spPr>
        <a:xfrm>
          <a:off x="4077083" y="2622677"/>
          <a:ext cx="2773433" cy="116002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altLang="ca-ES" sz="2400" kern="1200" noProof="0">
              <a:latin typeface="Calibri" pitchFamily="34" charset="0"/>
            </a:rPr>
            <a:t>Acidosi làctica</a:t>
          </a:r>
        </a:p>
      </dsp:txBody>
      <dsp:txXfrm>
        <a:off x="4111059" y="2656653"/>
        <a:ext cx="2705481" cy="1092076"/>
      </dsp:txXfrm>
    </dsp:sp>
    <dsp:sp modelId="{52A2A8D6-0667-4B8E-BCB0-5EDFAA365EC9}">
      <dsp:nvSpPr>
        <dsp:cNvPr id="0" name=""/>
        <dsp:cNvSpPr/>
      </dsp:nvSpPr>
      <dsp:spPr>
        <a:xfrm>
          <a:off x="4077083" y="4032444"/>
          <a:ext cx="2773433" cy="116002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altLang="ca-ES" sz="2400" kern="1200" noProof="0">
              <a:latin typeface="Calibri" pitchFamily="34" charset="0"/>
            </a:rPr>
            <a:t>CI si </a:t>
          </a:r>
          <a:r>
            <a:rPr lang="es-ES" sz="2400" kern="1200">
              <a:latin typeface="Calibri" panose="020F0502020204030204" pitchFamily="34" charset="0"/>
              <a:cs typeface="Calibri" panose="020F0502020204030204" pitchFamily="34" charset="0"/>
            </a:rPr>
            <a:t>FG &lt;30</a:t>
          </a:r>
        </a:p>
      </dsp:txBody>
      <dsp:txXfrm>
        <a:off x="4111059" y="4066420"/>
        <a:ext cx="2705481" cy="10920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76A70-EE0F-44C1-BDA6-59EC5DA65F9A}">
      <dsp:nvSpPr>
        <dsp:cNvPr id="0" name=""/>
        <dsp:cNvSpPr/>
      </dsp:nvSpPr>
      <dsp:spPr>
        <a:xfrm>
          <a:off x="0" y="0"/>
          <a:ext cx="3466791" cy="590465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solidFill>
              <a:srgbClr val="92D050"/>
            </a:solidFill>
            <a:latin typeface="Calibri" panose="020F0502020204030204" pitchFamily="34" charset="0"/>
            <a:cs typeface="Calibri" panose="020F0502020204030204" pitchFamily="34" charset="0"/>
          </a:endParaRPr>
        </a:p>
      </dsp:txBody>
      <dsp:txXfrm>
        <a:off x="0" y="0"/>
        <a:ext cx="3466791" cy="1771396"/>
      </dsp:txXfrm>
    </dsp:sp>
    <dsp:sp modelId="{26A67C86-AF74-4111-926B-41014A24C3B2}">
      <dsp:nvSpPr>
        <dsp:cNvPr id="0" name=""/>
        <dsp:cNvSpPr/>
      </dsp:nvSpPr>
      <dsp:spPr>
        <a:xfrm>
          <a:off x="316530" y="605717"/>
          <a:ext cx="2773433" cy="1160028"/>
        </a:xfrm>
        <a:prstGeom prst="roundRect">
          <a:avLst>
            <a:gd name="adj" fmla="val 10000"/>
          </a:avLst>
        </a:prstGeom>
        <a:solidFill>
          <a:srgbClr val="B1E3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sz="2400" kern="1200" noProof="0">
              <a:solidFill>
                <a:schemeClr val="tx1"/>
              </a:solidFill>
              <a:latin typeface="Calibri" panose="020F0502020204030204" pitchFamily="34" charset="0"/>
              <a:cs typeface="Calibri" panose="020F0502020204030204" pitchFamily="34" charset="0"/>
            </a:rPr>
            <a:t>Potència (1,5%)</a:t>
          </a:r>
        </a:p>
      </dsp:txBody>
      <dsp:txXfrm>
        <a:off x="350506" y="639693"/>
        <a:ext cx="2705481" cy="1092076"/>
      </dsp:txXfrm>
    </dsp:sp>
    <dsp:sp modelId="{BE32C9DB-31B3-4DAB-8BA6-F29734E77FC0}">
      <dsp:nvSpPr>
        <dsp:cNvPr id="0" name=""/>
        <dsp:cNvSpPr/>
      </dsp:nvSpPr>
      <dsp:spPr>
        <a:xfrm>
          <a:off x="391745" y="2225286"/>
          <a:ext cx="2773433" cy="1160028"/>
        </a:xfrm>
        <a:prstGeom prst="roundRect">
          <a:avLst>
            <a:gd name="adj" fmla="val 10000"/>
          </a:avLst>
        </a:prstGeom>
        <a:solidFill>
          <a:srgbClr val="73B1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a:solidFill>
                <a:schemeClr val="tx1"/>
              </a:solidFill>
              <a:latin typeface="Calibri" pitchFamily="34" charset="0"/>
            </a:rPr>
            <a:t>Pauta </a:t>
          </a:r>
          <a:r>
            <a:rPr lang="es-ES" altLang="ca-ES" sz="2400" kern="1200" err="1">
              <a:solidFill>
                <a:schemeClr val="tx1"/>
              </a:solidFill>
              <a:latin typeface="Calibri" pitchFamily="34" charset="0"/>
            </a:rPr>
            <a:t>terapèutica</a:t>
          </a:r>
          <a:endParaRPr lang="es-ES" altLang="ca-ES" sz="2400" kern="1200">
            <a:solidFill>
              <a:schemeClr val="tx1"/>
            </a:solidFill>
            <a:latin typeface="Calibri" pitchFamily="34" charset="0"/>
          </a:endParaRPr>
        </a:p>
      </dsp:txBody>
      <dsp:txXfrm>
        <a:off x="425721" y="2259262"/>
        <a:ext cx="2705481" cy="1092076"/>
      </dsp:txXfrm>
    </dsp:sp>
    <dsp:sp modelId="{819A9E44-55C2-471E-B54D-4ED4885E2792}">
      <dsp:nvSpPr>
        <dsp:cNvPr id="0" name=""/>
        <dsp:cNvSpPr/>
      </dsp:nvSpPr>
      <dsp:spPr>
        <a:xfrm>
          <a:off x="350283" y="3967970"/>
          <a:ext cx="2773433" cy="116002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altLang="ca-ES" sz="2400" kern="1200">
              <a:solidFill>
                <a:schemeClr val="tx1"/>
              </a:solidFill>
              <a:latin typeface="Calibri" pitchFamily="34" charset="0"/>
            </a:rPr>
            <a:t>UKPDS (</a:t>
          </a:r>
          <a:r>
            <a:rPr lang="en-US" altLang="ca-ES" sz="2400" kern="1200" err="1">
              <a:solidFill>
                <a:schemeClr val="tx1"/>
              </a:solidFill>
              <a:latin typeface="Calibri" pitchFamily="34" charset="0"/>
            </a:rPr>
            <a:t>microvasc</a:t>
          </a:r>
          <a:r>
            <a:rPr lang="en-US" altLang="ca-ES" sz="2400" kern="1200">
              <a:solidFill>
                <a:schemeClr val="tx1"/>
              </a:solidFill>
              <a:latin typeface="Calibri" pitchFamily="34" charset="0"/>
            </a:rPr>
            <a:t>)</a:t>
          </a:r>
          <a:endParaRPr lang="es-ES" sz="2400" kern="1200">
            <a:solidFill>
              <a:schemeClr val="tx1"/>
            </a:solidFill>
            <a:latin typeface="Calibri" panose="020F0502020204030204" pitchFamily="34" charset="0"/>
            <a:cs typeface="Calibri" panose="020F0502020204030204" pitchFamily="34" charset="0"/>
          </a:endParaRPr>
        </a:p>
      </dsp:txBody>
      <dsp:txXfrm>
        <a:off x="384259" y="4001946"/>
        <a:ext cx="2705481" cy="1092076"/>
      </dsp:txXfrm>
    </dsp:sp>
    <dsp:sp modelId="{48558FEA-0478-4508-9975-9B2032608BA8}">
      <dsp:nvSpPr>
        <dsp:cNvPr id="0" name=""/>
        <dsp:cNvSpPr/>
      </dsp:nvSpPr>
      <dsp:spPr>
        <a:xfrm>
          <a:off x="3730404" y="0"/>
          <a:ext cx="3466791" cy="5904656"/>
        </a:xfrm>
        <a:prstGeom prst="roundRect">
          <a:avLst>
            <a:gd name="adj" fmla="val 10000"/>
          </a:avLst>
        </a:prstGeom>
        <a:solidFill>
          <a:srgbClr val="FD8003"/>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latin typeface="Calibri" panose="020F0502020204030204" pitchFamily="34" charset="0"/>
            <a:cs typeface="Calibri" panose="020F0502020204030204" pitchFamily="34" charset="0"/>
          </a:endParaRPr>
        </a:p>
      </dsp:txBody>
      <dsp:txXfrm>
        <a:off x="3730404" y="0"/>
        <a:ext cx="3466791" cy="1771396"/>
      </dsp:txXfrm>
    </dsp:sp>
    <dsp:sp modelId="{AB83B71D-DB4F-47ED-9924-E4D3AD81D3E0}">
      <dsp:nvSpPr>
        <dsp:cNvPr id="0" name=""/>
        <dsp:cNvSpPr/>
      </dsp:nvSpPr>
      <dsp:spPr>
        <a:xfrm>
          <a:off x="4077083" y="1743076"/>
          <a:ext cx="2773433" cy="8601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altLang="ca-ES" sz="2400" kern="1200" err="1">
              <a:solidFill>
                <a:schemeClr val="tx1"/>
              </a:solidFill>
              <a:latin typeface="Calibri" pitchFamily="34" charset="0"/>
            </a:rPr>
            <a:t>Lleu</a:t>
          </a:r>
          <a:r>
            <a:rPr lang="en-US" altLang="ca-ES" sz="2400" kern="1200">
              <a:solidFill>
                <a:schemeClr val="tx1"/>
              </a:solidFill>
              <a:latin typeface="Calibri" pitchFamily="34" charset="0"/>
            </a:rPr>
            <a:t> augment de </a:t>
          </a:r>
          <a:r>
            <a:rPr lang="en-US" altLang="ca-ES" sz="2400" kern="1200" err="1">
              <a:solidFill>
                <a:schemeClr val="tx1"/>
              </a:solidFill>
              <a:latin typeface="Calibri" pitchFamily="34" charset="0"/>
            </a:rPr>
            <a:t>pes</a:t>
          </a:r>
          <a:endParaRPr lang="en-US" altLang="ca-ES" sz="2400" kern="1200">
            <a:solidFill>
              <a:schemeClr val="tx1"/>
            </a:solidFill>
            <a:latin typeface="Calibri" pitchFamily="34" charset="0"/>
          </a:endParaRPr>
        </a:p>
      </dsp:txBody>
      <dsp:txXfrm>
        <a:off x="4102277" y="1768270"/>
        <a:ext cx="2723045" cy="809794"/>
      </dsp:txXfrm>
    </dsp:sp>
    <dsp:sp modelId="{B5358C7C-5A1E-497C-8345-F5B80EB19309}">
      <dsp:nvSpPr>
        <dsp:cNvPr id="0" name=""/>
        <dsp:cNvSpPr/>
      </dsp:nvSpPr>
      <dsp:spPr>
        <a:xfrm>
          <a:off x="4077083" y="3106701"/>
          <a:ext cx="2773433" cy="86018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altLang="ca-ES" sz="2400" kern="1200" noProof="0">
              <a:solidFill>
                <a:schemeClr val="tx1"/>
              </a:solidFill>
              <a:latin typeface="Calibri" pitchFamily="34" charset="0"/>
            </a:rPr>
            <a:t>Lleu hipoglucèmia</a:t>
          </a:r>
        </a:p>
      </dsp:txBody>
      <dsp:txXfrm>
        <a:off x="4102277" y="3131895"/>
        <a:ext cx="2723045" cy="809794"/>
      </dsp:txXfrm>
    </dsp:sp>
    <dsp:sp modelId="{AB982E7E-46CD-439A-AA1A-6C2BA8C0EE81}">
      <dsp:nvSpPr>
        <dsp:cNvPr id="0" name=""/>
        <dsp:cNvSpPr/>
      </dsp:nvSpPr>
      <dsp:spPr>
        <a:xfrm>
          <a:off x="4108090" y="394008"/>
          <a:ext cx="2773433" cy="860182"/>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FG &lt;30</a:t>
          </a:r>
        </a:p>
      </dsp:txBody>
      <dsp:txXfrm>
        <a:off x="4133284" y="419202"/>
        <a:ext cx="2723045" cy="809794"/>
      </dsp:txXfrm>
    </dsp:sp>
    <dsp:sp modelId="{4E79B913-3CEA-4278-B3C7-4DBD838729D2}">
      <dsp:nvSpPr>
        <dsp:cNvPr id="0" name=""/>
        <dsp:cNvSpPr/>
      </dsp:nvSpPr>
      <dsp:spPr>
        <a:xfrm>
          <a:off x="4077083" y="4440294"/>
          <a:ext cx="2773433" cy="86018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Pacients</a:t>
          </a:r>
          <a:r>
            <a:rPr lang="es-ES" sz="2400" kern="1200">
              <a:solidFill>
                <a:schemeClr val="tx1"/>
              </a:solidFill>
              <a:latin typeface="Calibri" panose="020F0502020204030204" pitchFamily="34" charset="0"/>
              <a:cs typeface="Calibri" panose="020F0502020204030204" pitchFamily="34" charset="0"/>
            </a:rPr>
            <a:t> </a:t>
          </a:r>
          <a:r>
            <a:rPr lang="es-ES" sz="2400" kern="1200" err="1">
              <a:solidFill>
                <a:schemeClr val="tx1"/>
              </a:solidFill>
              <a:latin typeface="Calibri" panose="020F0502020204030204" pitchFamily="34" charset="0"/>
              <a:cs typeface="Calibri" panose="020F0502020204030204" pitchFamily="34" charset="0"/>
            </a:rPr>
            <a:t>fràgils</a:t>
          </a:r>
          <a:endParaRPr lang="es-ES" sz="2400" kern="1200">
            <a:solidFill>
              <a:schemeClr val="tx1"/>
            </a:solidFill>
            <a:latin typeface="Calibri" panose="020F0502020204030204" pitchFamily="34" charset="0"/>
            <a:cs typeface="Calibri" panose="020F0502020204030204" pitchFamily="34" charset="0"/>
          </a:endParaRPr>
        </a:p>
      </dsp:txBody>
      <dsp:txXfrm>
        <a:off x="4102277" y="4465488"/>
        <a:ext cx="2723045" cy="8097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76A70-EE0F-44C1-BDA6-59EC5DA65F9A}">
      <dsp:nvSpPr>
        <dsp:cNvPr id="0" name=""/>
        <dsp:cNvSpPr/>
      </dsp:nvSpPr>
      <dsp:spPr>
        <a:xfrm>
          <a:off x="0" y="0"/>
          <a:ext cx="3466791" cy="590465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solidFill>
                <a:srgbClr val="92D050"/>
              </a:solidFill>
              <a:latin typeface="Calibri" panose="020F0502020204030204" pitchFamily="34" charset="0"/>
              <a:cs typeface="Calibri" panose="020F0502020204030204" pitchFamily="34" charset="0"/>
            </a:rPr>
            <a:t>v</a:t>
          </a:r>
        </a:p>
      </dsp:txBody>
      <dsp:txXfrm>
        <a:off x="0" y="0"/>
        <a:ext cx="3466791" cy="1771396"/>
      </dsp:txXfrm>
    </dsp:sp>
    <dsp:sp modelId="{26A67C86-AF74-4111-926B-41014A24C3B2}">
      <dsp:nvSpPr>
        <dsp:cNvPr id="0" name=""/>
        <dsp:cNvSpPr/>
      </dsp:nvSpPr>
      <dsp:spPr>
        <a:xfrm>
          <a:off x="316530" y="773641"/>
          <a:ext cx="2773433" cy="812923"/>
        </a:xfrm>
        <a:prstGeom prst="roundRect">
          <a:avLst>
            <a:gd name="adj" fmla="val 10000"/>
          </a:avLst>
        </a:prstGeom>
        <a:solidFill>
          <a:srgbClr val="66F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sz="2400" kern="1200" noProof="0">
              <a:solidFill>
                <a:schemeClr val="tx1"/>
              </a:solidFill>
              <a:latin typeface="Calibri" panose="020F0502020204030204" pitchFamily="34" charset="0"/>
              <a:cs typeface="Calibri" panose="020F0502020204030204" pitchFamily="34" charset="0"/>
            </a:rPr>
            <a:t>Acció perifèrica</a:t>
          </a:r>
        </a:p>
        <a:p>
          <a:pPr marL="0" lvl="0" indent="0" algn="ctr" defTabSz="1066800">
            <a:lnSpc>
              <a:spcPct val="90000"/>
            </a:lnSpc>
            <a:spcBef>
              <a:spcPct val="0"/>
            </a:spcBef>
            <a:spcAft>
              <a:spcPct val="35000"/>
            </a:spcAft>
            <a:buNone/>
          </a:pPr>
          <a:r>
            <a:rPr lang="en-US" altLang="ca-ES" sz="2400" kern="1200">
              <a:solidFill>
                <a:schemeClr val="tx1"/>
              </a:solidFill>
              <a:latin typeface="Calibri" pitchFamily="34" charset="0"/>
            </a:rPr>
            <a:t>No </a:t>
          </a:r>
          <a:r>
            <a:rPr lang="en-US" altLang="ca-ES" sz="2400" kern="1200" err="1">
              <a:solidFill>
                <a:schemeClr val="tx1"/>
              </a:solidFill>
              <a:latin typeface="Calibri" pitchFamily="34" charset="0"/>
            </a:rPr>
            <a:t>hipoglucèmies</a:t>
          </a:r>
          <a:endParaRPr lang="ca-ES" sz="2400" kern="1200" noProof="0">
            <a:solidFill>
              <a:schemeClr val="tx1"/>
            </a:solidFill>
            <a:latin typeface="Calibri" panose="020F0502020204030204" pitchFamily="34" charset="0"/>
            <a:cs typeface="Calibri" panose="020F0502020204030204" pitchFamily="34" charset="0"/>
          </a:endParaRPr>
        </a:p>
      </dsp:txBody>
      <dsp:txXfrm>
        <a:off x="340340" y="797451"/>
        <a:ext cx="2725813" cy="765303"/>
      </dsp:txXfrm>
    </dsp:sp>
    <dsp:sp modelId="{BE32C9DB-31B3-4DAB-8BA6-F29734E77FC0}">
      <dsp:nvSpPr>
        <dsp:cNvPr id="0" name=""/>
        <dsp:cNvSpPr/>
      </dsp:nvSpPr>
      <dsp:spPr>
        <a:xfrm>
          <a:off x="360045" y="1952684"/>
          <a:ext cx="2773433" cy="931755"/>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err="1">
              <a:solidFill>
                <a:schemeClr val="tx1"/>
              </a:solidFill>
              <a:latin typeface="Calibri" pitchFamily="34" charset="0"/>
            </a:rPr>
            <a:t>Potència</a:t>
          </a:r>
          <a:r>
            <a:rPr lang="es-ES" altLang="ca-ES" sz="2400" kern="1200">
              <a:solidFill>
                <a:schemeClr val="tx1"/>
              </a:solidFill>
              <a:latin typeface="Calibri" pitchFamily="34" charset="0"/>
            </a:rPr>
            <a:t> </a:t>
          </a:r>
          <a:r>
            <a:rPr lang="es-ES" altLang="ca-ES" sz="2400" kern="1200" err="1">
              <a:solidFill>
                <a:schemeClr val="tx1"/>
              </a:solidFill>
              <a:latin typeface="Calibri" pitchFamily="34" charset="0"/>
            </a:rPr>
            <a:t>Pleomòrfica</a:t>
          </a:r>
          <a:r>
            <a:rPr lang="es-ES" altLang="ca-ES" sz="2400" kern="1200">
              <a:solidFill>
                <a:schemeClr val="tx1"/>
              </a:solidFill>
              <a:latin typeface="Calibri" pitchFamily="34" charset="0"/>
            </a:rPr>
            <a:t> (TA, </a:t>
          </a:r>
          <a:r>
            <a:rPr lang="es-ES" altLang="ca-ES" sz="2400" kern="1200" err="1">
              <a:solidFill>
                <a:schemeClr val="tx1"/>
              </a:solidFill>
              <a:latin typeface="Calibri" pitchFamily="34" charset="0"/>
            </a:rPr>
            <a:t>greix</a:t>
          </a:r>
          <a:r>
            <a:rPr lang="es-ES" altLang="ca-ES" sz="2400" kern="1200">
              <a:solidFill>
                <a:schemeClr val="tx1"/>
              </a:solidFill>
              <a:latin typeface="Calibri" pitchFamily="34" charset="0"/>
            </a:rPr>
            <a:t>, TG, </a:t>
          </a:r>
          <a:r>
            <a:rPr lang="es-ES" altLang="ca-ES" sz="2400" kern="1200" err="1">
              <a:solidFill>
                <a:schemeClr val="tx1"/>
              </a:solidFill>
              <a:latin typeface="Calibri" pitchFamily="34" charset="0"/>
            </a:rPr>
            <a:t>Alb</a:t>
          </a:r>
          <a:r>
            <a:rPr lang="es-ES" altLang="ca-ES" sz="2400" kern="1200">
              <a:solidFill>
                <a:schemeClr val="tx1"/>
              </a:solidFill>
              <a:latin typeface="Calibri" pitchFamily="34" charset="0"/>
            </a:rPr>
            <a:t>, PCR)</a:t>
          </a:r>
        </a:p>
      </dsp:txBody>
      <dsp:txXfrm>
        <a:off x="387335" y="1979974"/>
        <a:ext cx="2718853" cy="877175"/>
      </dsp:txXfrm>
    </dsp:sp>
    <dsp:sp modelId="{819A9E44-55C2-471E-B54D-4ED4885E2792}">
      <dsp:nvSpPr>
        <dsp:cNvPr id="0" name=""/>
        <dsp:cNvSpPr/>
      </dsp:nvSpPr>
      <dsp:spPr>
        <a:xfrm>
          <a:off x="350283" y="3339881"/>
          <a:ext cx="2773433" cy="907003"/>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Evidència</a:t>
          </a:r>
          <a:endParaRPr lang="es-ES" sz="2400" kern="1200">
            <a:solidFill>
              <a:schemeClr val="tx1"/>
            </a:solidFill>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a:t>
          </a:r>
          <a:r>
            <a:rPr lang="es-ES" sz="2400" kern="1200" err="1">
              <a:solidFill>
                <a:schemeClr val="tx1"/>
              </a:solidFill>
              <a:latin typeface="Calibri" panose="020F0502020204030204" pitchFamily="34" charset="0"/>
              <a:cs typeface="Calibri" panose="020F0502020204030204" pitchFamily="34" charset="0"/>
            </a:rPr>
            <a:t>ProActive</a:t>
          </a:r>
          <a:r>
            <a:rPr lang="es-ES" sz="2400" kern="1200">
              <a:solidFill>
                <a:schemeClr val="tx1"/>
              </a:solidFill>
              <a:latin typeface="Calibri" panose="020F0502020204030204" pitchFamily="34" charset="0"/>
              <a:cs typeface="Calibri" panose="020F0502020204030204" pitchFamily="34" charset="0"/>
            </a:rPr>
            <a:t>,…)</a:t>
          </a:r>
        </a:p>
      </dsp:txBody>
      <dsp:txXfrm>
        <a:off x="376848" y="3366446"/>
        <a:ext cx="2720303" cy="853873"/>
      </dsp:txXfrm>
    </dsp:sp>
    <dsp:sp modelId="{E8FE202B-03A5-42C4-B75D-55B6074E69F1}">
      <dsp:nvSpPr>
        <dsp:cNvPr id="0" name=""/>
        <dsp:cNvSpPr/>
      </dsp:nvSpPr>
      <dsp:spPr>
        <a:xfrm>
          <a:off x="350283" y="4673060"/>
          <a:ext cx="2773433" cy="88299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Esteatohepatitis</a:t>
          </a:r>
          <a:endParaRPr lang="es-ES" sz="2400" kern="1200">
            <a:solidFill>
              <a:schemeClr val="tx1"/>
            </a:solidFill>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Pauta</a:t>
          </a:r>
        </a:p>
      </dsp:txBody>
      <dsp:txXfrm>
        <a:off x="376145" y="4698922"/>
        <a:ext cx="2721709" cy="831268"/>
      </dsp:txXfrm>
    </dsp:sp>
    <dsp:sp modelId="{48558FEA-0478-4508-9975-9B2032608BA8}">
      <dsp:nvSpPr>
        <dsp:cNvPr id="0" name=""/>
        <dsp:cNvSpPr/>
      </dsp:nvSpPr>
      <dsp:spPr>
        <a:xfrm>
          <a:off x="3730404" y="0"/>
          <a:ext cx="3466791" cy="5904656"/>
        </a:xfrm>
        <a:prstGeom prst="roundRect">
          <a:avLst>
            <a:gd name="adj" fmla="val 10000"/>
          </a:avLst>
        </a:prstGeom>
        <a:solidFill>
          <a:srgbClr val="FD8003"/>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latin typeface="Calibri" panose="020F0502020204030204" pitchFamily="34" charset="0"/>
            <a:cs typeface="Calibri" panose="020F0502020204030204" pitchFamily="34" charset="0"/>
          </a:endParaRPr>
        </a:p>
      </dsp:txBody>
      <dsp:txXfrm>
        <a:off x="3730404" y="0"/>
        <a:ext cx="3466791" cy="1771396"/>
      </dsp:txXfrm>
    </dsp:sp>
    <dsp:sp modelId="{AB83B71D-DB4F-47ED-9924-E4D3AD81D3E0}">
      <dsp:nvSpPr>
        <dsp:cNvPr id="0" name=""/>
        <dsp:cNvSpPr/>
      </dsp:nvSpPr>
      <dsp:spPr>
        <a:xfrm>
          <a:off x="4067321" y="353918"/>
          <a:ext cx="2773433" cy="1160028"/>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a:solidFill>
                <a:schemeClr val="tx1"/>
              </a:solidFill>
              <a:latin typeface="Calibri" pitchFamily="34" charset="0"/>
            </a:rPr>
            <a:t>CI en </a:t>
          </a:r>
          <a:r>
            <a:rPr lang="es-ES" altLang="ca-ES" sz="2400" kern="1200" err="1">
              <a:solidFill>
                <a:schemeClr val="tx1"/>
              </a:solidFill>
              <a:latin typeface="Calibri" pitchFamily="34" charset="0"/>
            </a:rPr>
            <a:t>insuficiència</a:t>
          </a:r>
          <a:r>
            <a:rPr lang="es-ES" altLang="ca-ES" sz="2400" kern="1200">
              <a:solidFill>
                <a:schemeClr val="tx1"/>
              </a:solidFill>
              <a:latin typeface="Calibri" pitchFamily="34" charset="0"/>
            </a:rPr>
            <a:t> </a:t>
          </a:r>
          <a:r>
            <a:rPr lang="es-ES" altLang="ca-ES" sz="2400" kern="1200" err="1">
              <a:solidFill>
                <a:schemeClr val="tx1"/>
              </a:solidFill>
              <a:latin typeface="Calibri" pitchFamily="34" charset="0"/>
            </a:rPr>
            <a:t>hepàtica</a:t>
          </a:r>
          <a:r>
            <a:rPr lang="es-ES" altLang="ca-ES" sz="2400" kern="1200">
              <a:solidFill>
                <a:schemeClr val="tx1"/>
              </a:solidFill>
              <a:latin typeface="Calibri" pitchFamily="34" charset="0"/>
            </a:rPr>
            <a:t> </a:t>
          </a:r>
        </a:p>
      </dsp:txBody>
      <dsp:txXfrm>
        <a:off x="4101297" y="387894"/>
        <a:ext cx="2705481" cy="1092076"/>
      </dsp:txXfrm>
    </dsp:sp>
    <dsp:sp modelId="{AB982E7E-46CD-439A-AA1A-6C2BA8C0EE81}">
      <dsp:nvSpPr>
        <dsp:cNvPr id="0" name=""/>
        <dsp:cNvSpPr/>
      </dsp:nvSpPr>
      <dsp:spPr>
        <a:xfrm>
          <a:off x="4077083" y="2160244"/>
          <a:ext cx="2773433" cy="1160028"/>
        </a:xfrm>
        <a:prstGeom prst="roundRect">
          <a:avLst>
            <a:gd name="adj" fmla="val 10000"/>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err="1">
              <a:solidFill>
                <a:schemeClr val="tx1"/>
              </a:solidFill>
              <a:latin typeface="Calibri" pitchFamily="34" charset="0"/>
            </a:rPr>
            <a:t>Retenció</a:t>
          </a:r>
          <a:r>
            <a:rPr lang="es-ES" altLang="ca-ES" sz="2400" kern="1200">
              <a:solidFill>
                <a:schemeClr val="tx1"/>
              </a:solidFill>
              <a:latin typeface="Calibri" pitchFamily="34" charset="0"/>
            </a:rPr>
            <a:t> de </a:t>
          </a:r>
          <a:r>
            <a:rPr lang="es-ES" altLang="ca-ES" sz="2400" kern="1200" err="1">
              <a:solidFill>
                <a:schemeClr val="tx1"/>
              </a:solidFill>
              <a:latin typeface="Calibri" pitchFamily="34" charset="0"/>
            </a:rPr>
            <a:t>líquids</a:t>
          </a:r>
          <a:r>
            <a:rPr lang="es-ES" altLang="ca-ES" sz="2400" kern="1200">
              <a:solidFill>
                <a:schemeClr val="tx1"/>
              </a:solidFill>
              <a:latin typeface="Calibri" pitchFamily="34" charset="0"/>
            </a:rPr>
            <a:t> (</a:t>
          </a:r>
          <a:r>
            <a:rPr lang="es-ES" altLang="ca-ES" sz="2400" kern="1200" err="1">
              <a:solidFill>
                <a:schemeClr val="tx1"/>
              </a:solidFill>
              <a:latin typeface="Calibri" pitchFamily="34" charset="0"/>
            </a:rPr>
            <a:t>Edemes</a:t>
          </a:r>
          <a:r>
            <a:rPr lang="es-ES" altLang="ca-ES" sz="2400" kern="1200">
              <a:solidFill>
                <a:schemeClr val="tx1"/>
              </a:solidFill>
              <a:latin typeface="Calibri" pitchFamily="34" charset="0"/>
            </a:rPr>
            <a:t>, IC)</a:t>
          </a:r>
          <a:endParaRPr lang="es-ES" sz="2400" kern="1200">
            <a:solidFill>
              <a:schemeClr val="tx1"/>
            </a:solidFill>
            <a:latin typeface="Calibri" panose="020F0502020204030204" pitchFamily="34" charset="0"/>
            <a:cs typeface="Calibri" panose="020F0502020204030204" pitchFamily="34" charset="0"/>
          </a:endParaRPr>
        </a:p>
      </dsp:txBody>
      <dsp:txXfrm>
        <a:off x="4111059" y="2194220"/>
        <a:ext cx="2705481" cy="1092076"/>
      </dsp:txXfrm>
    </dsp:sp>
    <dsp:sp modelId="{4E79B913-3CEA-4278-B3C7-4DBD838729D2}">
      <dsp:nvSpPr>
        <dsp:cNvPr id="0" name=""/>
        <dsp:cNvSpPr/>
      </dsp:nvSpPr>
      <dsp:spPr>
        <a:xfrm>
          <a:off x="4077083" y="4032444"/>
          <a:ext cx="2773433" cy="1160028"/>
        </a:xfrm>
        <a:prstGeom prst="roundRect">
          <a:avLst>
            <a:gd name="adj" fmla="val 10000"/>
          </a:avLst>
        </a:prstGeom>
        <a:solidFill>
          <a:srgbClr val="FF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a:solidFill>
                <a:schemeClr val="tx1"/>
              </a:solidFill>
              <a:latin typeface="Calibri" pitchFamily="34" charset="0"/>
            </a:rPr>
            <a:t>Fractures </a:t>
          </a:r>
          <a:r>
            <a:rPr lang="es-ES" altLang="ca-ES" sz="2400" kern="1200" err="1">
              <a:solidFill>
                <a:schemeClr val="tx1"/>
              </a:solidFill>
              <a:latin typeface="Calibri" pitchFamily="34" charset="0"/>
            </a:rPr>
            <a:t>òssies</a:t>
          </a:r>
          <a:r>
            <a:rPr lang="es-ES" altLang="ca-ES" sz="2400" kern="1200">
              <a:solidFill>
                <a:schemeClr val="tx1"/>
              </a:solidFill>
              <a:latin typeface="Calibri" pitchFamily="34" charset="0"/>
            </a:rPr>
            <a:t> a les </a:t>
          </a:r>
          <a:r>
            <a:rPr lang="es-ES" altLang="ca-ES" sz="2400" kern="1200" err="1">
              <a:solidFill>
                <a:schemeClr val="tx1"/>
              </a:solidFill>
              <a:latin typeface="Calibri" pitchFamily="34" charset="0"/>
            </a:rPr>
            <a:t>extremitats</a:t>
          </a:r>
          <a:endParaRPr lang="es-ES" sz="2400" kern="1200">
            <a:solidFill>
              <a:schemeClr val="tx1"/>
            </a:solidFill>
            <a:latin typeface="Calibri" panose="020F0502020204030204" pitchFamily="34" charset="0"/>
            <a:cs typeface="Calibri" panose="020F0502020204030204" pitchFamily="34" charset="0"/>
          </a:endParaRPr>
        </a:p>
      </dsp:txBody>
      <dsp:txXfrm>
        <a:off x="4111059" y="4066420"/>
        <a:ext cx="2705481" cy="10920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76A70-EE0F-44C1-BDA6-59EC5DA65F9A}">
      <dsp:nvSpPr>
        <dsp:cNvPr id="0" name=""/>
        <dsp:cNvSpPr/>
      </dsp:nvSpPr>
      <dsp:spPr>
        <a:xfrm>
          <a:off x="0" y="0"/>
          <a:ext cx="3466791" cy="590465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solidFill>
              <a:srgbClr val="92D050"/>
            </a:solidFill>
            <a:latin typeface="Calibri" panose="020F0502020204030204" pitchFamily="34" charset="0"/>
            <a:cs typeface="Calibri" panose="020F0502020204030204" pitchFamily="34" charset="0"/>
          </a:endParaRPr>
        </a:p>
      </dsp:txBody>
      <dsp:txXfrm>
        <a:off x="0" y="0"/>
        <a:ext cx="3466791" cy="1771396"/>
      </dsp:txXfrm>
    </dsp:sp>
    <dsp:sp modelId="{26A67C86-AF74-4111-926B-41014A24C3B2}">
      <dsp:nvSpPr>
        <dsp:cNvPr id="0" name=""/>
        <dsp:cNvSpPr/>
      </dsp:nvSpPr>
      <dsp:spPr>
        <a:xfrm>
          <a:off x="316530" y="605717"/>
          <a:ext cx="2773433" cy="1160028"/>
        </a:xfrm>
        <a:prstGeom prst="roundRect">
          <a:avLst>
            <a:gd name="adj" fmla="val 10000"/>
          </a:avLst>
        </a:prstGeom>
        <a:solidFill>
          <a:srgbClr val="66F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sz="2400" kern="1200" noProof="0">
              <a:solidFill>
                <a:schemeClr val="tx1"/>
              </a:solidFill>
              <a:latin typeface="Calibri" panose="020F0502020204030204" pitchFamily="34" charset="0"/>
              <a:cs typeface="Calibri" panose="020F0502020204030204" pitchFamily="34" charset="0"/>
            </a:rPr>
            <a:t>Mecanisme d’acció </a:t>
          </a:r>
          <a:r>
            <a:rPr lang="ca-ES" sz="2400" kern="1200" noProof="0" err="1">
              <a:solidFill>
                <a:schemeClr val="tx1"/>
              </a:solidFill>
              <a:latin typeface="Calibri" panose="020F0502020204030204" pitchFamily="34" charset="0"/>
              <a:cs typeface="Calibri" panose="020F0502020204030204" pitchFamily="34" charset="0"/>
            </a:rPr>
            <a:t>incretínic</a:t>
          </a:r>
          <a:endParaRPr lang="ca-ES" sz="2400" kern="1200" noProof="0">
            <a:solidFill>
              <a:schemeClr val="tx1"/>
            </a:solidFill>
            <a:latin typeface="Calibri" panose="020F0502020204030204" pitchFamily="34" charset="0"/>
            <a:cs typeface="Calibri" panose="020F0502020204030204" pitchFamily="34" charset="0"/>
          </a:endParaRPr>
        </a:p>
      </dsp:txBody>
      <dsp:txXfrm>
        <a:off x="350506" y="639693"/>
        <a:ext cx="2705481" cy="1092076"/>
      </dsp:txXfrm>
    </dsp:sp>
    <dsp:sp modelId="{BE32C9DB-31B3-4DAB-8BA6-F29734E77FC0}">
      <dsp:nvSpPr>
        <dsp:cNvPr id="0" name=""/>
        <dsp:cNvSpPr/>
      </dsp:nvSpPr>
      <dsp:spPr>
        <a:xfrm>
          <a:off x="391745" y="2225286"/>
          <a:ext cx="2773433" cy="1160028"/>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a:solidFill>
                <a:schemeClr val="tx1"/>
              </a:solidFill>
              <a:latin typeface="Calibri" pitchFamily="34" charset="0"/>
            </a:rPr>
            <a:t>No </a:t>
          </a:r>
          <a:r>
            <a:rPr lang="es-ES" altLang="ca-ES" sz="2400" kern="1200" err="1">
              <a:solidFill>
                <a:schemeClr val="tx1"/>
              </a:solidFill>
              <a:latin typeface="Calibri" pitchFamily="34" charset="0"/>
            </a:rPr>
            <a:t>hipoglucèmies</a:t>
          </a:r>
          <a:endParaRPr lang="es-ES" altLang="ca-ES" sz="2400" kern="1200">
            <a:solidFill>
              <a:schemeClr val="tx1"/>
            </a:solidFill>
            <a:latin typeface="Calibri" pitchFamily="34" charset="0"/>
          </a:endParaRPr>
        </a:p>
      </dsp:txBody>
      <dsp:txXfrm>
        <a:off x="425721" y="2259262"/>
        <a:ext cx="2705481" cy="1092076"/>
      </dsp:txXfrm>
    </dsp:sp>
    <dsp:sp modelId="{CA41B3CA-7146-4885-B494-8C7522202EA8}">
      <dsp:nvSpPr>
        <dsp:cNvPr id="0" name=""/>
        <dsp:cNvSpPr/>
      </dsp:nvSpPr>
      <dsp:spPr>
        <a:xfrm>
          <a:off x="350283" y="3967970"/>
          <a:ext cx="2773433" cy="1160028"/>
        </a:xfrm>
        <a:prstGeom prst="roundRect">
          <a:avLst>
            <a:gd name="adj" fmla="val 10000"/>
          </a:avLst>
        </a:prstGeom>
        <a:solidFill>
          <a:srgbClr val="50CC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Pauta </a:t>
          </a:r>
          <a:r>
            <a:rPr lang="es-ES" sz="2400" kern="1200" err="1">
              <a:solidFill>
                <a:schemeClr val="tx1"/>
              </a:solidFill>
              <a:latin typeface="Calibri" panose="020F0502020204030204" pitchFamily="34" charset="0"/>
              <a:cs typeface="Calibri" panose="020F0502020204030204" pitchFamily="34" charset="0"/>
            </a:rPr>
            <a:t>terapèutica</a:t>
          </a:r>
          <a:endParaRPr lang="es-ES" sz="2400" kern="1200">
            <a:solidFill>
              <a:schemeClr val="tx1"/>
            </a:solidFill>
            <a:latin typeface="Calibri" panose="020F0502020204030204" pitchFamily="34" charset="0"/>
            <a:cs typeface="Calibri" panose="020F0502020204030204" pitchFamily="34" charset="0"/>
          </a:endParaRPr>
        </a:p>
      </dsp:txBody>
      <dsp:txXfrm>
        <a:off x="384259" y="4001946"/>
        <a:ext cx="2705481" cy="1092076"/>
      </dsp:txXfrm>
    </dsp:sp>
    <dsp:sp modelId="{48558FEA-0478-4508-9975-9B2032608BA8}">
      <dsp:nvSpPr>
        <dsp:cNvPr id="0" name=""/>
        <dsp:cNvSpPr/>
      </dsp:nvSpPr>
      <dsp:spPr>
        <a:xfrm>
          <a:off x="3730404" y="0"/>
          <a:ext cx="3466791" cy="5904656"/>
        </a:xfrm>
        <a:prstGeom prst="roundRect">
          <a:avLst>
            <a:gd name="adj" fmla="val 10000"/>
          </a:avLst>
        </a:prstGeom>
        <a:solidFill>
          <a:srgbClr val="FD8003"/>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latin typeface="Calibri" panose="020F0502020204030204" pitchFamily="34" charset="0"/>
            <a:cs typeface="Calibri" panose="020F0502020204030204" pitchFamily="34" charset="0"/>
          </a:endParaRPr>
        </a:p>
      </dsp:txBody>
      <dsp:txXfrm>
        <a:off x="3730404" y="0"/>
        <a:ext cx="3466791" cy="1771396"/>
      </dsp:txXfrm>
    </dsp:sp>
    <dsp:sp modelId="{AB83B71D-DB4F-47ED-9924-E4D3AD81D3E0}">
      <dsp:nvSpPr>
        <dsp:cNvPr id="0" name=""/>
        <dsp:cNvSpPr/>
      </dsp:nvSpPr>
      <dsp:spPr>
        <a:xfrm>
          <a:off x="4077083" y="720080"/>
          <a:ext cx="2773433" cy="8601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altLang="ca-ES" sz="2400" kern="1200">
              <a:solidFill>
                <a:schemeClr val="tx1"/>
              </a:solidFill>
              <a:latin typeface="Calibri" pitchFamily="34" charset="0"/>
            </a:rPr>
            <a:t>Molt </a:t>
          </a:r>
          <a:r>
            <a:rPr lang="en-US" altLang="ca-ES" sz="2400" kern="1200" err="1">
              <a:solidFill>
                <a:schemeClr val="tx1"/>
              </a:solidFill>
              <a:latin typeface="Calibri" pitchFamily="34" charset="0"/>
            </a:rPr>
            <a:t>baixa</a:t>
          </a:r>
          <a:r>
            <a:rPr lang="en-US" altLang="ca-ES" sz="2400" kern="1200">
              <a:solidFill>
                <a:schemeClr val="tx1"/>
              </a:solidFill>
              <a:latin typeface="Calibri" pitchFamily="34" charset="0"/>
            </a:rPr>
            <a:t> </a:t>
          </a:r>
          <a:r>
            <a:rPr lang="en-US" altLang="ca-ES" sz="2400" kern="1200" err="1">
              <a:solidFill>
                <a:schemeClr val="tx1"/>
              </a:solidFill>
              <a:latin typeface="Calibri" pitchFamily="34" charset="0"/>
            </a:rPr>
            <a:t>potència</a:t>
          </a:r>
          <a:endParaRPr lang="en-US" altLang="ca-ES" sz="2400" kern="1200">
            <a:solidFill>
              <a:schemeClr val="tx1"/>
            </a:solidFill>
            <a:latin typeface="Calibri" pitchFamily="34" charset="0"/>
          </a:endParaRPr>
        </a:p>
      </dsp:txBody>
      <dsp:txXfrm>
        <a:off x="4102277" y="745274"/>
        <a:ext cx="2723045" cy="809794"/>
      </dsp:txXfrm>
    </dsp:sp>
    <dsp:sp modelId="{B5358C7C-5A1E-497C-8345-F5B80EB19309}">
      <dsp:nvSpPr>
        <dsp:cNvPr id="0" name=""/>
        <dsp:cNvSpPr/>
      </dsp:nvSpPr>
      <dsp:spPr>
        <a:xfrm>
          <a:off x="4077083" y="1944214"/>
          <a:ext cx="2773433" cy="860182"/>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altLang="ca-ES" sz="2400" kern="1200" noProof="0">
              <a:solidFill>
                <a:schemeClr val="tx1"/>
              </a:solidFill>
              <a:latin typeface="Calibri" pitchFamily="34" charset="0"/>
            </a:rPr>
            <a:t>Ajust de dosi en </a:t>
          </a:r>
          <a:r>
            <a:rPr lang="ca-ES" altLang="ca-ES" sz="2400" kern="1200" noProof="0" err="1">
              <a:solidFill>
                <a:schemeClr val="tx1"/>
              </a:solidFill>
              <a:latin typeface="Calibri" pitchFamily="34" charset="0"/>
            </a:rPr>
            <a:t>Ins</a:t>
          </a:r>
          <a:r>
            <a:rPr lang="ca-ES" altLang="ca-ES" sz="2400" kern="1200" noProof="0">
              <a:solidFill>
                <a:schemeClr val="tx1"/>
              </a:solidFill>
              <a:latin typeface="Calibri" pitchFamily="34" charset="0"/>
            </a:rPr>
            <a:t>. Renal (exc. Lina)</a:t>
          </a:r>
        </a:p>
      </dsp:txBody>
      <dsp:txXfrm>
        <a:off x="4102277" y="1969408"/>
        <a:ext cx="2723045" cy="809794"/>
      </dsp:txXfrm>
    </dsp:sp>
    <dsp:sp modelId="{AB982E7E-46CD-439A-AA1A-6C2BA8C0EE81}">
      <dsp:nvSpPr>
        <dsp:cNvPr id="0" name=""/>
        <dsp:cNvSpPr/>
      </dsp:nvSpPr>
      <dsp:spPr>
        <a:xfrm>
          <a:off x="4077083" y="3168353"/>
          <a:ext cx="2773433" cy="860182"/>
        </a:xfrm>
        <a:prstGeom prst="roundRect">
          <a:avLst>
            <a:gd name="adj" fmla="val 10000"/>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EA GI, </a:t>
          </a:r>
          <a:r>
            <a:rPr lang="es-ES" sz="2400" kern="1200" err="1">
              <a:solidFill>
                <a:schemeClr val="tx1"/>
              </a:solidFill>
              <a:latin typeface="Calibri" panose="020F0502020204030204" pitchFamily="34" charset="0"/>
              <a:cs typeface="Calibri" panose="020F0502020204030204" pitchFamily="34" charset="0"/>
            </a:rPr>
            <a:t>infeccions</a:t>
          </a:r>
          <a:r>
            <a:rPr lang="es-ES" sz="2400" kern="1200">
              <a:solidFill>
                <a:schemeClr val="tx1"/>
              </a:solidFill>
              <a:latin typeface="Calibri" panose="020F0502020204030204" pitchFamily="34" charset="0"/>
              <a:cs typeface="Calibri" panose="020F0502020204030204" pitchFamily="34" charset="0"/>
            </a:rPr>
            <a:t>, pancreatitis RR 1,8</a:t>
          </a:r>
        </a:p>
      </dsp:txBody>
      <dsp:txXfrm>
        <a:off x="4102277" y="3193547"/>
        <a:ext cx="2723045" cy="809794"/>
      </dsp:txXfrm>
    </dsp:sp>
    <dsp:sp modelId="{4E79B913-3CEA-4278-B3C7-4DBD838729D2}">
      <dsp:nvSpPr>
        <dsp:cNvPr id="0" name=""/>
        <dsp:cNvSpPr/>
      </dsp:nvSpPr>
      <dsp:spPr>
        <a:xfrm>
          <a:off x="4077083" y="4440294"/>
          <a:ext cx="2773433" cy="860182"/>
        </a:xfrm>
        <a:prstGeom prst="roundRect">
          <a:avLst>
            <a:gd name="adj" fmla="val 10000"/>
          </a:avLst>
        </a:prstGeom>
        <a:solidFill>
          <a:srgbClr val="FF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Evidència</a:t>
          </a:r>
          <a:r>
            <a:rPr lang="es-ES" sz="2400" kern="1200">
              <a:solidFill>
                <a:schemeClr val="tx1"/>
              </a:solidFill>
              <a:latin typeface="Calibri" panose="020F0502020204030204" pitchFamily="34" charset="0"/>
              <a:cs typeface="Calibri" panose="020F0502020204030204" pitchFamily="34" charset="0"/>
            </a:rPr>
            <a:t> CV neutral </a:t>
          </a:r>
          <a:r>
            <a:rPr lang="es-ES" sz="1800" kern="1200">
              <a:solidFill>
                <a:schemeClr val="tx1"/>
              </a:solidFill>
              <a:latin typeface="Calibri" panose="020F0502020204030204" pitchFamily="34" charset="0"/>
              <a:cs typeface="Calibri" panose="020F0502020204030204" pitchFamily="34" charset="0"/>
            </a:rPr>
            <a:t>(</a:t>
          </a:r>
          <a:r>
            <a:rPr lang="es-ES" sz="1800" kern="1200" err="1">
              <a:solidFill>
                <a:schemeClr val="tx1"/>
              </a:solidFill>
              <a:latin typeface="Calibri" panose="020F0502020204030204" pitchFamily="34" charset="0"/>
              <a:cs typeface="Calibri" panose="020F0502020204030204" pitchFamily="34" charset="0"/>
            </a:rPr>
            <a:t>Insuf</a:t>
          </a:r>
          <a:r>
            <a:rPr lang="es-ES" sz="1800" kern="1200">
              <a:solidFill>
                <a:schemeClr val="tx1"/>
              </a:solidFill>
              <a:latin typeface="Calibri" panose="020F0502020204030204" pitchFamily="34" charset="0"/>
              <a:cs typeface="Calibri" panose="020F0502020204030204" pitchFamily="34" charset="0"/>
            </a:rPr>
            <a:t>. Cardiaca RR 1,27?)</a:t>
          </a:r>
          <a:endParaRPr lang="es-ES" sz="2400" kern="1200">
            <a:solidFill>
              <a:schemeClr val="tx1"/>
            </a:solidFill>
            <a:latin typeface="Calibri" panose="020F0502020204030204" pitchFamily="34" charset="0"/>
            <a:cs typeface="Calibri" panose="020F0502020204030204" pitchFamily="34" charset="0"/>
          </a:endParaRPr>
        </a:p>
      </dsp:txBody>
      <dsp:txXfrm>
        <a:off x="4102277" y="4465488"/>
        <a:ext cx="2723045" cy="8097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76A70-EE0F-44C1-BDA6-59EC5DA65F9A}">
      <dsp:nvSpPr>
        <dsp:cNvPr id="0" name=""/>
        <dsp:cNvSpPr/>
      </dsp:nvSpPr>
      <dsp:spPr>
        <a:xfrm>
          <a:off x="0" y="0"/>
          <a:ext cx="3466791" cy="590465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solidFill>
              <a:srgbClr val="92D050"/>
            </a:solidFill>
            <a:latin typeface="Calibri" panose="020F0502020204030204" pitchFamily="34" charset="0"/>
            <a:cs typeface="Calibri" panose="020F0502020204030204" pitchFamily="34" charset="0"/>
          </a:endParaRPr>
        </a:p>
      </dsp:txBody>
      <dsp:txXfrm>
        <a:off x="0" y="0"/>
        <a:ext cx="3466791" cy="1771396"/>
      </dsp:txXfrm>
    </dsp:sp>
    <dsp:sp modelId="{26A67C86-AF74-4111-926B-41014A24C3B2}">
      <dsp:nvSpPr>
        <dsp:cNvPr id="0" name=""/>
        <dsp:cNvSpPr/>
      </dsp:nvSpPr>
      <dsp:spPr>
        <a:xfrm>
          <a:off x="316530" y="906794"/>
          <a:ext cx="2773433" cy="860182"/>
        </a:xfrm>
        <a:prstGeom prst="roundRect">
          <a:avLst>
            <a:gd name="adj" fmla="val 10000"/>
          </a:avLst>
        </a:prstGeom>
        <a:solidFill>
          <a:srgbClr val="66F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noProof="0" err="1">
              <a:solidFill>
                <a:schemeClr val="tx1"/>
              </a:solidFill>
              <a:latin typeface="Calibri" panose="020F0502020204030204" pitchFamily="34" charset="0"/>
              <a:cs typeface="Calibri" panose="020F0502020204030204" pitchFamily="34" charset="0"/>
            </a:rPr>
            <a:t>Excreció</a:t>
          </a:r>
          <a:r>
            <a:rPr lang="es-ES" sz="2400" kern="1200" noProof="0">
              <a:solidFill>
                <a:schemeClr val="tx1"/>
              </a:solidFill>
              <a:latin typeface="Calibri" panose="020F0502020204030204" pitchFamily="34" charset="0"/>
              <a:cs typeface="Calibri" panose="020F0502020204030204" pitchFamily="34" charset="0"/>
            </a:rPr>
            <a:t> glucosa</a:t>
          </a:r>
        </a:p>
        <a:p>
          <a:pPr marL="0" lvl="0" indent="0" algn="ctr" defTabSz="1066800">
            <a:lnSpc>
              <a:spcPct val="90000"/>
            </a:lnSpc>
            <a:spcBef>
              <a:spcPct val="0"/>
            </a:spcBef>
            <a:spcAft>
              <a:spcPct val="35000"/>
            </a:spcAft>
            <a:buNone/>
          </a:pPr>
          <a:r>
            <a:rPr lang="es-ES" sz="2300" kern="1200" spc="-80" baseline="0" noProof="0" err="1">
              <a:solidFill>
                <a:schemeClr val="tx1"/>
              </a:solidFill>
              <a:latin typeface="Calibri" panose="020F0502020204030204" pitchFamily="34" charset="0"/>
              <a:cs typeface="Calibri" panose="020F0502020204030204" pitchFamily="34" charset="0"/>
            </a:rPr>
            <a:t>Pèrdua</a:t>
          </a:r>
          <a:r>
            <a:rPr lang="es-ES" sz="2300" kern="1200" spc="-80" baseline="0" noProof="0">
              <a:solidFill>
                <a:schemeClr val="tx1"/>
              </a:solidFill>
              <a:latin typeface="Calibri" panose="020F0502020204030204" pitchFamily="34" charset="0"/>
              <a:cs typeface="Calibri" panose="020F0502020204030204" pitchFamily="34" charset="0"/>
            </a:rPr>
            <a:t> </a:t>
          </a:r>
          <a:r>
            <a:rPr lang="es-ES" sz="2300" kern="1200" spc="-80" baseline="0" noProof="0" err="1">
              <a:solidFill>
                <a:schemeClr val="tx1"/>
              </a:solidFill>
              <a:latin typeface="Calibri" panose="020F0502020204030204" pitchFamily="34" charset="0"/>
              <a:cs typeface="Calibri" panose="020F0502020204030204" pitchFamily="34" charset="0"/>
            </a:rPr>
            <a:t>calòrica</a:t>
          </a:r>
          <a:r>
            <a:rPr lang="es-ES" sz="2300" kern="1200" spc="-80" baseline="0" noProof="0">
              <a:solidFill>
                <a:schemeClr val="tx1"/>
              </a:solidFill>
              <a:latin typeface="Calibri" panose="020F0502020204030204" pitchFamily="34" charset="0"/>
              <a:cs typeface="Calibri" panose="020F0502020204030204" pitchFamily="34" charset="0"/>
            </a:rPr>
            <a:t>/pes 4%</a:t>
          </a:r>
        </a:p>
      </dsp:txBody>
      <dsp:txXfrm>
        <a:off x="341724" y="931988"/>
        <a:ext cx="2723045" cy="809794"/>
      </dsp:txXfrm>
    </dsp:sp>
    <dsp:sp modelId="{BE32C9DB-31B3-4DAB-8BA6-F29734E77FC0}">
      <dsp:nvSpPr>
        <dsp:cNvPr id="0" name=""/>
        <dsp:cNvSpPr/>
      </dsp:nvSpPr>
      <dsp:spPr>
        <a:xfrm>
          <a:off x="391745" y="2107734"/>
          <a:ext cx="2773433" cy="860182"/>
        </a:xfrm>
        <a:prstGeom prst="roundRect">
          <a:avLst>
            <a:gd name="adj" fmla="val 10000"/>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a:solidFill>
                <a:schemeClr val="tx1"/>
              </a:solidFill>
              <a:latin typeface="Calibri" pitchFamily="34" charset="0"/>
            </a:rPr>
            <a:t>No </a:t>
          </a:r>
          <a:r>
            <a:rPr lang="es-ES" altLang="ca-ES" sz="2400" kern="1200" err="1">
              <a:solidFill>
                <a:schemeClr val="tx1"/>
              </a:solidFill>
              <a:latin typeface="Calibri" pitchFamily="34" charset="0"/>
            </a:rPr>
            <a:t>hipoglucèmies</a:t>
          </a:r>
          <a:endParaRPr lang="es-ES" altLang="ca-ES" sz="2400" kern="1200">
            <a:solidFill>
              <a:schemeClr val="tx1"/>
            </a:solidFill>
            <a:latin typeface="Calibri" pitchFamily="34" charset="0"/>
          </a:endParaRPr>
        </a:p>
      </dsp:txBody>
      <dsp:txXfrm>
        <a:off x="416939" y="2132928"/>
        <a:ext cx="2723045" cy="809794"/>
      </dsp:txXfrm>
    </dsp:sp>
    <dsp:sp modelId="{819A9E44-55C2-471E-B54D-4ED4885E2792}">
      <dsp:nvSpPr>
        <dsp:cNvPr id="0" name=""/>
        <dsp:cNvSpPr/>
      </dsp:nvSpPr>
      <dsp:spPr>
        <a:xfrm>
          <a:off x="350283" y="3240359"/>
          <a:ext cx="2773433" cy="860182"/>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spc="-50" baseline="0" err="1">
              <a:solidFill>
                <a:schemeClr val="tx1"/>
              </a:solidFill>
              <a:latin typeface="Calibri" panose="020F0502020204030204" pitchFamily="34" charset="0"/>
              <a:cs typeface="Calibri" panose="020F0502020204030204" pitchFamily="34" charset="0"/>
            </a:rPr>
            <a:t>Descens</a:t>
          </a:r>
          <a:r>
            <a:rPr lang="es-ES" sz="2400" kern="1200" spc="-50" baseline="0">
              <a:solidFill>
                <a:schemeClr val="tx1"/>
              </a:solidFill>
              <a:latin typeface="Calibri" panose="020F0502020204030204" pitchFamily="34" charset="0"/>
              <a:cs typeface="Calibri" panose="020F0502020204030204" pitchFamily="34" charset="0"/>
            </a:rPr>
            <a:t> TAS 4 </a:t>
          </a:r>
          <a:r>
            <a:rPr lang="es-ES" sz="2400" kern="1200" spc="-50" baseline="0" err="1">
              <a:solidFill>
                <a:schemeClr val="tx1"/>
              </a:solidFill>
              <a:latin typeface="Calibri" panose="020F0502020204030204" pitchFamily="34" charset="0"/>
              <a:cs typeface="Calibri" panose="020F0502020204030204" pitchFamily="34" charset="0"/>
            </a:rPr>
            <a:t>mmHg</a:t>
          </a:r>
          <a:r>
            <a:rPr lang="es-ES" sz="2400" kern="1200">
              <a:solidFill>
                <a:schemeClr val="tx1"/>
              </a:solidFill>
              <a:latin typeface="Calibri" panose="020F0502020204030204" pitchFamily="34" charset="0"/>
              <a:cs typeface="Calibri" panose="020F0502020204030204" pitchFamily="34" charset="0"/>
            </a:rPr>
            <a:t> (</a:t>
          </a:r>
          <a:r>
            <a:rPr lang="es-ES" sz="2400" kern="1200" err="1">
              <a:solidFill>
                <a:schemeClr val="tx1"/>
              </a:solidFill>
              <a:latin typeface="Calibri" panose="020F0502020204030204" pitchFamily="34" charset="0"/>
              <a:cs typeface="Calibri" panose="020F0502020204030204" pitchFamily="34" charset="0"/>
            </a:rPr>
            <a:t>transitori</a:t>
          </a:r>
          <a:r>
            <a:rPr lang="es-ES" sz="2400" kern="1200">
              <a:solidFill>
                <a:schemeClr val="tx1"/>
              </a:solidFill>
              <a:latin typeface="Calibri" panose="020F0502020204030204" pitchFamily="34" charset="0"/>
              <a:cs typeface="Calibri" panose="020F0502020204030204" pitchFamily="34" charset="0"/>
            </a:rPr>
            <a:t>?)</a:t>
          </a:r>
        </a:p>
      </dsp:txBody>
      <dsp:txXfrm>
        <a:off x="375477" y="3265553"/>
        <a:ext cx="2723045" cy="809794"/>
      </dsp:txXfrm>
    </dsp:sp>
    <dsp:sp modelId="{8430078E-7AD1-4E78-83D1-EDC99C3AA596}">
      <dsp:nvSpPr>
        <dsp:cNvPr id="0" name=""/>
        <dsp:cNvSpPr/>
      </dsp:nvSpPr>
      <dsp:spPr>
        <a:xfrm>
          <a:off x="350283" y="4392485"/>
          <a:ext cx="2773433" cy="860182"/>
        </a:xfrm>
        <a:prstGeom prst="roundRect">
          <a:avLst>
            <a:gd name="adj" fmla="val 10000"/>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Pauta </a:t>
          </a:r>
          <a:r>
            <a:rPr lang="es-ES" sz="2400" kern="1200" err="1">
              <a:solidFill>
                <a:schemeClr val="tx1"/>
              </a:solidFill>
              <a:latin typeface="Calibri" panose="020F0502020204030204" pitchFamily="34" charset="0"/>
              <a:cs typeface="Calibri" panose="020F0502020204030204" pitchFamily="34" charset="0"/>
            </a:rPr>
            <a:t>terapèutica</a:t>
          </a:r>
          <a:endParaRPr lang="es-ES" sz="3000" kern="1200">
            <a:solidFill>
              <a:schemeClr val="tx1"/>
            </a:solidFill>
            <a:latin typeface="Calibri" panose="020F0502020204030204" pitchFamily="34" charset="0"/>
            <a:cs typeface="Calibri" panose="020F0502020204030204" pitchFamily="34" charset="0"/>
          </a:endParaRPr>
        </a:p>
      </dsp:txBody>
      <dsp:txXfrm>
        <a:off x="375477" y="4417679"/>
        <a:ext cx="2723045" cy="809794"/>
      </dsp:txXfrm>
    </dsp:sp>
    <dsp:sp modelId="{48558FEA-0478-4508-9975-9B2032608BA8}">
      <dsp:nvSpPr>
        <dsp:cNvPr id="0" name=""/>
        <dsp:cNvSpPr/>
      </dsp:nvSpPr>
      <dsp:spPr>
        <a:xfrm>
          <a:off x="3730404" y="0"/>
          <a:ext cx="3466791" cy="5904656"/>
        </a:xfrm>
        <a:prstGeom prst="roundRect">
          <a:avLst>
            <a:gd name="adj" fmla="val 10000"/>
          </a:avLst>
        </a:prstGeom>
        <a:solidFill>
          <a:srgbClr val="FD8003"/>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latin typeface="Calibri" panose="020F0502020204030204" pitchFamily="34" charset="0"/>
            <a:cs typeface="Calibri" panose="020F0502020204030204" pitchFamily="34" charset="0"/>
          </a:endParaRPr>
        </a:p>
      </dsp:txBody>
      <dsp:txXfrm>
        <a:off x="3730404" y="0"/>
        <a:ext cx="3466791" cy="1771396"/>
      </dsp:txXfrm>
    </dsp:sp>
    <dsp:sp modelId="{AB83B71D-DB4F-47ED-9924-E4D3AD81D3E0}">
      <dsp:nvSpPr>
        <dsp:cNvPr id="0" name=""/>
        <dsp:cNvSpPr/>
      </dsp:nvSpPr>
      <dsp:spPr>
        <a:xfrm>
          <a:off x="4077083" y="786499"/>
          <a:ext cx="2773433" cy="667156"/>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noProof="0">
              <a:solidFill>
                <a:schemeClr val="tx1"/>
              </a:solidFill>
              <a:latin typeface="Calibri" panose="020F0502020204030204" pitchFamily="34" charset="0"/>
              <a:cs typeface="Calibri" panose="020F0502020204030204" pitchFamily="34" charset="0"/>
            </a:rPr>
            <a:t>No usar en FG&lt;45</a:t>
          </a:r>
        </a:p>
      </dsp:txBody>
      <dsp:txXfrm>
        <a:off x="4096623" y="806039"/>
        <a:ext cx="2734353" cy="628076"/>
      </dsp:txXfrm>
    </dsp:sp>
    <dsp:sp modelId="{B5358C7C-5A1E-497C-8345-F5B80EB19309}">
      <dsp:nvSpPr>
        <dsp:cNvPr id="0" name=""/>
        <dsp:cNvSpPr/>
      </dsp:nvSpPr>
      <dsp:spPr>
        <a:xfrm>
          <a:off x="4077083" y="1824997"/>
          <a:ext cx="2773433" cy="66715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spc="-20" baseline="0" noProof="0" err="1">
              <a:solidFill>
                <a:schemeClr val="tx1"/>
              </a:solidFill>
              <a:latin typeface="Calibri" panose="020F0502020204030204" pitchFamily="34" charset="0"/>
              <a:cs typeface="Calibri" panose="020F0502020204030204" pitchFamily="34" charset="0"/>
            </a:rPr>
            <a:t>Risc</a:t>
          </a:r>
          <a:r>
            <a:rPr lang="es-ES" sz="2400" kern="1200" spc="-20" baseline="0" noProof="0">
              <a:solidFill>
                <a:schemeClr val="tx1"/>
              </a:solidFill>
              <a:latin typeface="Calibri" panose="020F0502020204030204" pitchFamily="34" charset="0"/>
              <a:cs typeface="Calibri" panose="020F0502020204030204" pitchFamily="34" charset="0"/>
            </a:rPr>
            <a:t> </a:t>
          </a:r>
          <a:r>
            <a:rPr lang="es-ES" sz="2400" kern="1200" spc="-20" baseline="0" noProof="0" err="1">
              <a:solidFill>
                <a:schemeClr val="tx1"/>
              </a:solidFill>
              <a:latin typeface="Calibri" panose="020F0502020204030204" pitchFamily="34" charset="0"/>
              <a:cs typeface="Calibri" panose="020F0502020204030204" pitchFamily="34" charset="0"/>
            </a:rPr>
            <a:t>deshidratació</a:t>
          </a:r>
          <a:r>
            <a:rPr lang="es-ES" sz="2400" kern="1200" spc="-20" baseline="0" noProof="0">
              <a:solidFill>
                <a:schemeClr val="tx1"/>
              </a:solidFill>
              <a:latin typeface="Calibri" panose="020F0502020204030204" pitchFamily="34" charset="0"/>
              <a:cs typeface="Calibri" panose="020F0502020204030204" pitchFamily="34" charset="0"/>
            </a:rPr>
            <a:t> i </a:t>
          </a:r>
          <a:r>
            <a:rPr lang="es-ES" sz="2400" kern="1200" spc="-20" baseline="0" noProof="0" err="1">
              <a:solidFill>
                <a:schemeClr val="tx1"/>
              </a:solidFill>
              <a:latin typeface="Calibri" panose="020F0502020204030204" pitchFamily="34" charset="0"/>
              <a:cs typeface="Calibri" panose="020F0502020204030204" pitchFamily="34" charset="0"/>
            </a:rPr>
            <a:t>hipotensió</a:t>
          </a:r>
          <a:r>
            <a:rPr lang="es-ES" sz="2400" kern="1200" spc="-20" baseline="0" noProof="0">
              <a:solidFill>
                <a:schemeClr val="tx1"/>
              </a:solidFill>
              <a:latin typeface="Calibri" panose="020F0502020204030204" pitchFamily="34" charset="0"/>
              <a:cs typeface="Calibri" panose="020F0502020204030204" pitchFamily="34" charset="0"/>
            </a:rPr>
            <a:t> arterial</a:t>
          </a:r>
        </a:p>
      </dsp:txBody>
      <dsp:txXfrm>
        <a:off x="4096623" y="1844537"/>
        <a:ext cx="2734353" cy="628076"/>
      </dsp:txXfrm>
    </dsp:sp>
    <dsp:sp modelId="{AB982E7E-46CD-439A-AA1A-6C2BA8C0EE81}">
      <dsp:nvSpPr>
        <dsp:cNvPr id="0" name=""/>
        <dsp:cNvSpPr/>
      </dsp:nvSpPr>
      <dsp:spPr>
        <a:xfrm>
          <a:off x="4077083" y="2856192"/>
          <a:ext cx="2773433" cy="667156"/>
        </a:xfrm>
        <a:prstGeom prst="roundRect">
          <a:avLst>
            <a:gd name="adj" fmla="val 10000"/>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spc="-20" baseline="0" noProof="0" err="1">
              <a:solidFill>
                <a:schemeClr val="tx1"/>
              </a:solidFill>
              <a:latin typeface="Calibri" panose="020F0502020204030204" pitchFamily="34" charset="0"/>
              <a:cs typeface="Calibri" panose="020F0502020204030204" pitchFamily="34" charset="0"/>
            </a:rPr>
            <a:t>Potència</a:t>
          </a:r>
          <a:r>
            <a:rPr lang="es-ES" sz="2400" kern="1200" spc="-20" baseline="0" noProof="0">
              <a:solidFill>
                <a:schemeClr val="tx1"/>
              </a:solidFill>
              <a:latin typeface="Calibri" panose="020F0502020204030204" pitchFamily="34" charset="0"/>
              <a:cs typeface="Calibri" panose="020F0502020204030204" pitchFamily="34" charset="0"/>
            </a:rPr>
            <a:t> HbA1c 0,9%</a:t>
          </a:r>
          <a:endParaRPr lang="es-ES" sz="2400" kern="1200">
            <a:solidFill>
              <a:schemeClr val="tx1"/>
            </a:solidFill>
            <a:latin typeface="Calibri" panose="020F0502020204030204" pitchFamily="34" charset="0"/>
            <a:cs typeface="Calibri" panose="020F0502020204030204" pitchFamily="34" charset="0"/>
          </a:endParaRPr>
        </a:p>
      </dsp:txBody>
      <dsp:txXfrm>
        <a:off x="4096623" y="2875732"/>
        <a:ext cx="2734353" cy="628076"/>
      </dsp:txXfrm>
    </dsp:sp>
    <dsp:sp modelId="{4E79B913-3CEA-4278-B3C7-4DBD838729D2}">
      <dsp:nvSpPr>
        <dsp:cNvPr id="0" name=""/>
        <dsp:cNvSpPr/>
      </dsp:nvSpPr>
      <dsp:spPr>
        <a:xfrm>
          <a:off x="4077083" y="3796214"/>
          <a:ext cx="2773433" cy="711569"/>
        </a:xfrm>
        <a:prstGeom prst="roundRect">
          <a:avLst>
            <a:gd name="adj" fmla="val 10000"/>
          </a:avLst>
        </a:prstGeom>
        <a:solidFill>
          <a:srgbClr val="FF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100000"/>
            </a:lnSpc>
            <a:spcBef>
              <a:spcPct val="0"/>
            </a:spcBef>
            <a:spcAft>
              <a:spcPts val="0"/>
            </a:spcAft>
            <a:buNone/>
          </a:pPr>
          <a:r>
            <a:rPr lang="es-ES" sz="2400" kern="1200">
              <a:solidFill>
                <a:schemeClr val="tx1"/>
              </a:solidFill>
              <a:latin typeface="Calibri" panose="020F0502020204030204" pitchFamily="34" charset="0"/>
              <a:cs typeface="Calibri" panose="020F0502020204030204" pitchFamily="34" charset="0"/>
            </a:rPr>
            <a:t>EA: 4% </a:t>
          </a:r>
          <a:r>
            <a:rPr lang="es-ES" sz="2400" kern="1200" err="1">
              <a:solidFill>
                <a:schemeClr val="tx1"/>
              </a:solidFill>
              <a:latin typeface="Calibri" panose="020F0502020204030204" pitchFamily="34" charset="0"/>
              <a:cs typeface="Calibri" panose="020F0502020204030204" pitchFamily="34" charset="0"/>
            </a:rPr>
            <a:t>infeccions</a:t>
          </a:r>
          <a:r>
            <a:rPr lang="es-ES" sz="2400" kern="1200">
              <a:solidFill>
                <a:schemeClr val="tx1"/>
              </a:solidFill>
              <a:latin typeface="Calibri" panose="020F0502020204030204" pitchFamily="34" charset="0"/>
              <a:cs typeface="Calibri" panose="020F0502020204030204" pitchFamily="34" charset="0"/>
            </a:rPr>
            <a:t> </a:t>
          </a:r>
        </a:p>
        <a:p>
          <a:pPr marL="0" lvl="0" indent="0" algn="ctr" defTabSz="1066800">
            <a:lnSpc>
              <a:spcPct val="100000"/>
            </a:lnSpc>
            <a:spcBef>
              <a:spcPct val="0"/>
            </a:spcBef>
            <a:spcAft>
              <a:spcPts val="0"/>
            </a:spcAft>
            <a:buNone/>
          </a:pPr>
          <a:r>
            <a:rPr lang="es-ES" sz="2400" kern="1200">
              <a:solidFill>
                <a:schemeClr val="tx1"/>
              </a:solidFill>
              <a:latin typeface="Calibri" panose="020F0502020204030204" pitchFamily="34" charset="0"/>
              <a:cs typeface="Calibri" panose="020F0502020204030204" pitchFamily="34" charset="0"/>
            </a:rPr>
            <a:t>4% </a:t>
          </a:r>
          <a:r>
            <a:rPr lang="es-ES" sz="2400" kern="1200" err="1">
              <a:solidFill>
                <a:schemeClr val="tx1"/>
              </a:solidFill>
              <a:latin typeface="Calibri" panose="020F0502020204030204" pitchFamily="34" charset="0"/>
              <a:cs typeface="Calibri" panose="020F0502020204030204" pitchFamily="34" charset="0"/>
            </a:rPr>
            <a:t>suspensions</a:t>
          </a:r>
          <a:r>
            <a:rPr lang="es-ES" sz="2400" kern="1200">
              <a:solidFill>
                <a:schemeClr val="tx1"/>
              </a:solidFill>
              <a:latin typeface="Calibri" panose="020F0502020204030204" pitchFamily="34" charset="0"/>
              <a:cs typeface="Calibri" panose="020F0502020204030204" pitchFamily="34" charset="0"/>
            </a:rPr>
            <a:t>, </a:t>
          </a:r>
        </a:p>
      </dsp:txBody>
      <dsp:txXfrm>
        <a:off x="4097924" y="3817055"/>
        <a:ext cx="2731751" cy="669887"/>
      </dsp:txXfrm>
    </dsp:sp>
    <dsp:sp modelId="{99B241F9-418A-4DC8-B722-ED618C8D01F4}">
      <dsp:nvSpPr>
        <dsp:cNvPr id="0" name=""/>
        <dsp:cNvSpPr/>
      </dsp:nvSpPr>
      <dsp:spPr>
        <a:xfrm>
          <a:off x="4077083" y="4761040"/>
          <a:ext cx="2773433" cy="711569"/>
        </a:xfrm>
        <a:prstGeom prst="roundRect">
          <a:avLst>
            <a:gd name="adj" fmla="val 1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Calibri" panose="020F0502020204030204" pitchFamily="34" charset="0"/>
              <a:cs typeface="Calibri" panose="020F0502020204030204" pitchFamily="34" charset="0"/>
            </a:rPr>
            <a:t>Fractures </a:t>
          </a:r>
          <a:r>
            <a:rPr lang="es-ES" sz="2400" kern="1200" err="1">
              <a:solidFill>
                <a:schemeClr val="tx1"/>
              </a:solidFill>
              <a:latin typeface="Calibri" panose="020F0502020204030204" pitchFamily="34" charset="0"/>
              <a:cs typeface="Calibri" panose="020F0502020204030204" pitchFamily="34" charset="0"/>
            </a:rPr>
            <a:t>òssies</a:t>
          </a:r>
          <a:endParaRPr lang="es-ES" sz="3100" kern="1200">
            <a:solidFill>
              <a:schemeClr val="tx1"/>
            </a:solidFill>
            <a:latin typeface="Calibri" panose="020F0502020204030204" pitchFamily="34" charset="0"/>
            <a:cs typeface="Calibri" panose="020F0502020204030204" pitchFamily="34" charset="0"/>
          </a:endParaRPr>
        </a:p>
      </dsp:txBody>
      <dsp:txXfrm>
        <a:off x="4097924" y="4781881"/>
        <a:ext cx="2731751" cy="6698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76A70-EE0F-44C1-BDA6-59EC5DA65F9A}">
      <dsp:nvSpPr>
        <dsp:cNvPr id="0" name=""/>
        <dsp:cNvSpPr/>
      </dsp:nvSpPr>
      <dsp:spPr>
        <a:xfrm>
          <a:off x="0" y="0"/>
          <a:ext cx="3466791" cy="590465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solidFill>
              <a:srgbClr val="92D050"/>
            </a:solidFill>
            <a:latin typeface="Calibri" panose="020F0502020204030204" pitchFamily="34" charset="0"/>
            <a:cs typeface="Calibri" panose="020F0502020204030204" pitchFamily="34" charset="0"/>
          </a:endParaRPr>
        </a:p>
      </dsp:txBody>
      <dsp:txXfrm>
        <a:off x="0" y="0"/>
        <a:ext cx="3466791" cy="1771396"/>
      </dsp:txXfrm>
    </dsp:sp>
    <dsp:sp modelId="{26A67C86-AF74-4111-926B-41014A24C3B2}">
      <dsp:nvSpPr>
        <dsp:cNvPr id="0" name=""/>
        <dsp:cNvSpPr/>
      </dsp:nvSpPr>
      <dsp:spPr>
        <a:xfrm>
          <a:off x="316530" y="906794"/>
          <a:ext cx="2773433" cy="860182"/>
        </a:xfrm>
        <a:prstGeom prst="roundRect">
          <a:avLst>
            <a:gd name="adj" fmla="val 10000"/>
          </a:avLst>
        </a:prstGeom>
        <a:solidFill>
          <a:srgbClr val="66F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sz="2400" kern="1200" noProof="0" err="1">
              <a:solidFill>
                <a:schemeClr val="tx1"/>
              </a:solidFill>
              <a:latin typeface="Calibri" panose="020F0502020204030204" pitchFamily="34" charset="0"/>
              <a:cs typeface="Calibri" panose="020F0502020204030204" pitchFamily="34" charset="0"/>
            </a:rPr>
            <a:t>Md’A</a:t>
          </a:r>
          <a:r>
            <a:rPr lang="ca-ES" sz="2400" kern="1200" noProof="0">
              <a:solidFill>
                <a:schemeClr val="tx1"/>
              </a:solidFill>
              <a:latin typeface="Calibri" panose="020F0502020204030204" pitchFamily="34" charset="0"/>
              <a:cs typeface="Calibri" panose="020F0502020204030204" pitchFamily="34" charset="0"/>
            </a:rPr>
            <a:t> </a:t>
          </a:r>
          <a:r>
            <a:rPr lang="ca-ES" sz="2400" kern="1200" noProof="0" err="1">
              <a:solidFill>
                <a:schemeClr val="tx1"/>
              </a:solidFill>
              <a:latin typeface="Calibri" panose="020F0502020204030204" pitchFamily="34" charset="0"/>
              <a:cs typeface="Calibri" panose="020F0502020204030204" pitchFamily="34" charset="0"/>
            </a:rPr>
            <a:t>incretínic</a:t>
          </a:r>
          <a:endParaRPr lang="ca-ES" sz="2400" kern="1200" noProof="0">
            <a:solidFill>
              <a:schemeClr val="tx1"/>
            </a:solidFill>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ca-ES" sz="2400" kern="1200" spc="-50" baseline="0" noProof="0">
              <a:solidFill>
                <a:schemeClr val="tx1"/>
              </a:solidFill>
              <a:latin typeface="Calibri" panose="020F0502020204030204" pitchFamily="34" charset="0"/>
              <a:cs typeface="Calibri" panose="020F0502020204030204" pitchFamily="34" charset="0"/>
            </a:rPr>
            <a:t>Potència HbA1c +-1%</a:t>
          </a:r>
        </a:p>
      </dsp:txBody>
      <dsp:txXfrm>
        <a:off x="341724" y="931988"/>
        <a:ext cx="2723045" cy="809794"/>
      </dsp:txXfrm>
    </dsp:sp>
    <dsp:sp modelId="{BE32C9DB-31B3-4DAB-8BA6-F29734E77FC0}">
      <dsp:nvSpPr>
        <dsp:cNvPr id="0" name=""/>
        <dsp:cNvSpPr/>
      </dsp:nvSpPr>
      <dsp:spPr>
        <a:xfrm>
          <a:off x="391745" y="2107734"/>
          <a:ext cx="2773433" cy="860182"/>
        </a:xfrm>
        <a:prstGeom prst="roundRect">
          <a:avLst>
            <a:gd name="adj" fmla="val 10000"/>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altLang="ca-ES" sz="2400" kern="1200">
              <a:solidFill>
                <a:schemeClr val="tx1"/>
              </a:solidFill>
              <a:latin typeface="Calibri" pitchFamily="34" charset="0"/>
            </a:rPr>
            <a:t>No </a:t>
          </a:r>
          <a:r>
            <a:rPr lang="es-ES" altLang="ca-ES" sz="2400" kern="1200" err="1">
              <a:solidFill>
                <a:schemeClr val="tx1"/>
              </a:solidFill>
              <a:latin typeface="Calibri" pitchFamily="34" charset="0"/>
            </a:rPr>
            <a:t>hipoglucèmies</a:t>
          </a:r>
          <a:endParaRPr lang="es-ES" altLang="ca-ES" sz="2400" kern="1200">
            <a:solidFill>
              <a:schemeClr val="tx1"/>
            </a:solidFill>
            <a:latin typeface="Calibri" pitchFamily="34" charset="0"/>
          </a:endParaRPr>
        </a:p>
      </dsp:txBody>
      <dsp:txXfrm>
        <a:off x="416939" y="2132928"/>
        <a:ext cx="2723045" cy="809794"/>
      </dsp:txXfrm>
    </dsp:sp>
    <dsp:sp modelId="{819A9E44-55C2-471E-B54D-4ED4885E2792}">
      <dsp:nvSpPr>
        <dsp:cNvPr id="0" name=""/>
        <dsp:cNvSpPr/>
      </dsp:nvSpPr>
      <dsp:spPr>
        <a:xfrm>
          <a:off x="350283" y="3240359"/>
          <a:ext cx="2773433" cy="860182"/>
        </a:xfrm>
        <a:prstGeom prst="roundRect">
          <a:avLst>
            <a:gd name="adj" fmla="val 10000"/>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Pèrdua</a:t>
          </a:r>
          <a:r>
            <a:rPr lang="es-ES" sz="2400" kern="1200">
              <a:solidFill>
                <a:schemeClr val="tx1"/>
              </a:solidFill>
              <a:latin typeface="Calibri" panose="020F0502020204030204" pitchFamily="34" charset="0"/>
              <a:cs typeface="Calibri" panose="020F0502020204030204" pitchFamily="34" charset="0"/>
            </a:rPr>
            <a:t> de pes (-3kg)</a:t>
          </a:r>
        </a:p>
      </dsp:txBody>
      <dsp:txXfrm>
        <a:off x="375477" y="3265553"/>
        <a:ext cx="2723045" cy="809794"/>
      </dsp:txXfrm>
    </dsp:sp>
    <dsp:sp modelId="{CA41B3CA-7146-4885-B494-8C7522202EA8}">
      <dsp:nvSpPr>
        <dsp:cNvPr id="0" name=""/>
        <dsp:cNvSpPr/>
      </dsp:nvSpPr>
      <dsp:spPr>
        <a:xfrm>
          <a:off x="350283" y="4392485"/>
          <a:ext cx="2773433" cy="860182"/>
        </a:xfrm>
        <a:prstGeom prst="roundRect">
          <a:avLst>
            <a:gd name="adj" fmla="val 10000"/>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Evidència</a:t>
          </a:r>
          <a:r>
            <a:rPr lang="es-ES" sz="2400" kern="1200">
              <a:solidFill>
                <a:schemeClr val="tx1"/>
              </a:solidFill>
              <a:latin typeface="Calibri" panose="020F0502020204030204" pitchFamily="34" charset="0"/>
              <a:cs typeface="Calibri" panose="020F0502020204030204" pitchFamily="34" charset="0"/>
            </a:rPr>
            <a:t> MCV</a:t>
          </a:r>
        </a:p>
      </dsp:txBody>
      <dsp:txXfrm>
        <a:off x="375477" y="4417679"/>
        <a:ext cx="2723045" cy="809794"/>
      </dsp:txXfrm>
    </dsp:sp>
    <dsp:sp modelId="{48558FEA-0478-4508-9975-9B2032608BA8}">
      <dsp:nvSpPr>
        <dsp:cNvPr id="0" name=""/>
        <dsp:cNvSpPr/>
      </dsp:nvSpPr>
      <dsp:spPr>
        <a:xfrm>
          <a:off x="3730404" y="0"/>
          <a:ext cx="3466791" cy="5904656"/>
        </a:xfrm>
        <a:prstGeom prst="roundRect">
          <a:avLst>
            <a:gd name="adj" fmla="val 10000"/>
          </a:avLst>
        </a:prstGeom>
        <a:solidFill>
          <a:srgbClr val="FD8003"/>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a:latin typeface="Calibri" panose="020F0502020204030204" pitchFamily="34" charset="0"/>
            <a:cs typeface="Calibri" panose="020F0502020204030204" pitchFamily="34" charset="0"/>
          </a:endParaRPr>
        </a:p>
      </dsp:txBody>
      <dsp:txXfrm>
        <a:off x="3730404" y="0"/>
        <a:ext cx="3466791" cy="1771396"/>
      </dsp:txXfrm>
    </dsp:sp>
    <dsp:sp modelId="{AB83B71D-DB4F-47ED-9924-E4D3AD81D3E0}">
      <dsp:nvSpPr>
        <dsp:cNvPr id="0" name=""/>
        <dsp:cNvSpPr/>
      </dsp:nvSpPr>
      <dsp:spPr>
        <a:xfrm>
          <a:off x="4077083" y="720080"/>
          <a:ext cx="2773433" cy="860182"/>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altLang="ca-ES" sz="2400" kern="1200" spc="-100" baseline="0">
              <a:solidFill>
                <a:schemeClr val="tx1"/>
              </a:solidFill>
              <a:latin typeface="Calibri" pitchFamily="34" charset="0"/>
            </a:rPr>
            <a:t>EA </a:t>
          </a:r>
          <a:r>
            <a:rPr lang="en-US" altLang="ca-ES" sz="2400" kern="1200" spc="-100" baseline="0" err="1">
              <a:solidFill>
                <a:schemeClr val="tx1"/>
              </a:solidFill>
              <a:latin typeface="Calibri" pitchFamily="34" charset="0"/>
            </a:rPr>
            <a:t>gastrointestinals</a:t>
          </a:r>
          <a:endParaRPr lang="en-US" altLang="ca-ES" sz="2400" kern="1200" spc="-100" baseline="0">
            <a:solidFill>
              <a:schemeClr val="tx1"/>
            </a:solidFill>
            <a:latin typeface="Calibri" pitchFamily="34" charset="0"/>
          </a:endParaRPr>
        </a:p>
        <a:p>
          <a:pPr marL="0" lvl="0" indent="0" algn="ctr" defTabSz="1066800">
            <a:lnSpc>
              <a:spcPct val="90000"/>
            </a:lnSpc>
            <a:spcBef>
              <a:spcPct val="0"/>
            </a:spcBef>
            <a:spcAft>
              <a:spcPct val="35000"/>
            </a:spcAft>
            <a:buNone/>
          </a:pPr>
          <a:r>
            <a:rPr lang="en-US" altLang="ca-ES" sz="2400" kern="1200" spc="-100" baseline="0" err="1">
              <a:solidFill>
                <a:schemeClr val="tx1"/>
              </a:solidFill>
              <a:latin typeface="Calibri" pitchFamily="34" charset="0"/>
            </a:rPr>
            <a:t>Hipersensibilitat</a:t>
          </a:r>
          <a:endParaRPr lang="en-US" altLang="ca-ES" sz="2400" kern="1200" spc="-100" baseline="0">
            <a:solidFill>
              <a:schemeClr val="tx1"/>
            </a:solidFill>
            <a:latin typeface="Calibri" pitchFamily="34" charset="0"/>
          </a:endParaRPr>
        </a:p>
      </dsp:txBody>
      <dsp:txXfrm>
        <a:off x="4102277" y="745274"/>
        <a:ext cx="2723045" cy="809794"/>
      </dsp:txXfrm>
    </dsp:sp>
    <dsp:sp modelId="{B5358C7C-5A1E-497C-8345-F5B80EB19309}">
      <dsp:nvSpPr>
        <dsp:cNvPr id="0" name=""/>
        <dsp:cNvSpPr/>
      </dsp:nvSpPr>
      <dsp:spPr>
        <a:xfrm>
          <a:off x="4032459" y="3234197"/>
          <a:ext cx="2773433" cy="860182"/>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ca-ES" altLang="ca-ES" sz="2400" kern="1200" noProof="0">
              <a:solidFill>
                <a:schemeClr val="tx1"/>
              </a:solidFill>
              <a:latin typeface="Calibri" pitchFamily="34" charset="0"/>
            </a:rPr>
            <a:t>Via parenteral</a:t>
          </a:r>
        </a:p>
      </dsp:txBody>
      <dsp:txXfrm>
        <a:off x="4057653" y="3259391"/>
        <a:ext cx="2723045" cy="809794"/>
      </dsp:txXfrm>
    </dsp:sp>
    <dsp:sp modelId="{AB982E7E-46CD-439A-AA1A-6C2BA8C0EE81}">
      <dsp:nvSpPr>
        <dsp:cNvPr id="0" name=""/>
        <dsp:cNvSpPr/>
      </dsp:nvSpPr>
      <dsp:spPr>
        <a:xfrm>
          <a:off x="4032459" y="2006104"/>
          <a:ext cx="2773433" cy="860182"/>
        </a:xfrm>
        <a:prstGeom prst="roundRect">
          <a:avLst>
            <a:gd name="adj" fmla="val 10000"/>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spc="-100" baseline="0">
              <a:solidFill>
                <a:schemeClr val="tx1"/>
              </a:solidFill>
              <a:latin typeface="Calibri" panose="020F0502020204030204" pitchFamily="34" charset="0"/>
              <a:cs typeface="Calibri" panose="020F0502020204030204" pitchFamily="34" charset="0"/>
            </a:rPr>
            <a:t>EA </a:t>
          </a:r>
          <a:r>
            <a:rPr lang="es-ES" sz="2400" kern="1200" spc="-100" baseline="0" err="1">
              <a:solidFill>
                <a:schemeClr val="tx1"/>
              </a:solidFill>
              <a:latin typeface="Calibri" panose="020F0502020204030204" pitchFamily="34" charset="0"/>
              <a:cs typeface="Calibri" panose="020F0502020204030204" pitchFamily="34" charset="0"/>
            </a:rPr>
            <a:t>Pancrees</a:t>
          </a:r>
          <a:r>
            <a:rPr lang="es-ES" sz="2400" kern="1200" spc="-100">
              <a:solidFill>
                <a:schemeClr val="tx1"/>
              </a:solidFill>
              <a:latin typeface="Calibri" panose="020F0502020204030204" pitchFamily="34" charset="0"/>
              <a:cs typeface="Calibri" panose="020F0502020204030204" pitchFamily="34" charset="0"/>
            </a:rPr>
            <a:t> (-</a:t>
          </a:r>
          <a:r>
            <a:rPr lang="es-ES" sz="2400" kern="1200" spc="-100" err="1">
              <a:solidFill>
                <a:schemeClr val="tx1"/>
              </a:solidFill>
              <a:latin typeface="Calibri" panose="020F0502020204030204" pitchFamily="34" charset="0"/>
              <a:cs typeface="Calibri" panose="020F0502020204030204" pitchFamily="34" charset="0"/>
            </a:rPr>
            <a:t>itis.Ca</a:t>
          </a:r>
          <a:r>
            <a:rPr lang="es-ES" sz="2400" kern="1200" spc="-100">
              <a:solidFill>
                <a:schemeClr val="tx1"/>
              </a:solidFill>
              <a:latin typeface="Calibri" panose="020F0502020204030204" pitchFamily="34" charset="0"/>
              <a:cs typeface="Calibri" panose="020F0502020204030204" pitchFamily="34" charset="0"/>
            </a:rPr>
            <a:t>)</a:t>
          </a:r>
        </a:p>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Trastorns</a:t>
          </a:r>
          <a:r>
            <a:rPr lang="es-ES" sz="2400" kern="1200">
              <a:solidFill>
                <a:schemeClr val="tx1"/>
              </a:solidFill>
              <a:latin typeface="Calibri" panose="020F0502020204030204" pitchFamily="34" charset="0"/>
              <a:cs typeface="Calibri" panose="020F0502020204030204" pitchFamily="34" charset="0"/>
            </a:rPr>
            <a:t> </a:t>
          </a:r>
          <a:r>
            <a:rPr lang="es-ES" sz="2400" kern="1200" err="1">
              <a:solidFill>
                <a:schemeClr val="tx1"/>
              </a:solidFill>
              <a:latin typeface="Calibri" panose="020F0502020204030204" pitchFamily="34" charset="0"/>
              <a:cs typeface="Calibri" panose="020F0502020204030204" pitchFamily="34" charset="0"/>
            </a:rPr>
            <a:t>tiroïdals</a:t>
          </a:r>
          <a:endParaRPr lang="es-ES" sz="2400" kern="1200">
            <a:solidFill>
              <a:schemeClr val="tx1"/>
            </a:solidFill>
            <a:latin typeface="Calibri" panose="020F0502020204030204" pitchFamily="34" charset="0"/>
            <a:cs typeface="Calibri" panose="020F0502020204030204" pitchFamily="34" charset="0"/>
          </a:endParaRPr>
        </a:p>
      </dsp:txBody>
      <dsp:txXfrm>
        <a:off x="4057653" y="2031298"/>
        <a:ext cx="2723045" cy="809794"/>
      </dsp:txXfrm>
    </dsp:sp>
    <dsp:sp modelId="{6457B9FB-6D99-41D5-8F13-53D0C05B8084}">
      <dsp:nvSpPr>
        <dsp:cNvPr id="0" name=""/>
        <dsp:cNvSpPr/>
      </dsp:nvSpPr>
      <dsp:spPr>
        <a:xfrm>
          <a:off x="4032459" y="4464499"/>
          <a:ext cx="2773433" cy="860182"/>
        </a:xfrm>
        <a:prstGeom prst="roundRect">
          <a:avLst>
            <a:gd name="adj" fmla="val 10000"/>
          </a:avLst>
        </a:prstGeom>
        <a:solidFill>
          <a:srgbClr val="FF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Calibri" panose="020F0502020204030204" pitchFamily="34" charset="0"/>
              <a:cs typeface="Calibri" panose="020F0502020204030204" pitchFamily="34" charset="0"/>
            </a:rPr>
            <a:t>Metodologia</a:t>
          </a:r>
          <a:r>
            <a:rPr lang="es-ES" sz="2400" kern="1200">
              <a:solidFill>
                <a:schemeClr val="tx1"/>
              </a:solidFill>
              <a:latin typeface="Calibri" panose="020F0502020204030204" pitchFamily="34" charset="0"/>
              <a:cs typeface="Calibri" panose="020F0502020204030204" pitchFamily="34" charset="0"/>
            </a:rPr>
            <a:t> AC</a:t>
          </a:r>
        </a:p>
      </dsp:txBody>
      <dsp:txXfrm>
        <a:off x="4057653" y="4489693"/>
        <a:ext cx="2723045" cy="809794"/>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0AAFB72-363C-DC4B-BDCC-EF5CAB7942A5}" type="datetimeFigureOut">
              <a:rPr lang="es-ES" smtClean="0"/>
              <a:t>15/12/20</a:t>
            </a:fld>
            <a:endParaRPr lang="es-ES"/>
          </a:p>
        </p:txBody>
      </p:sp>
      <p:sp>
        <p:nvSpPr>
          <p:cNvPr id="4" name="Marcador de imagen d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13500D5-3EC2-684E-848B-13F3548128B4}" type="slidenum">
              <a:rPr lang="es-ES" smtClean="0"/>
              <a:t>‹Nº›</a:t>
            </a:fld>
            <a:endParaRPr lang="es-ES"/>
          </a:p>
        </p:txBody>
      </p:sp>
    </p:spTree>
    <p:extLst>
      <p:ext uri="{BB962C8B-B14F-4D97-AF65-F5344CB8AC3E}">
        <p14:creationId xmlns:p14="http://schemas.microsoft.com/office/powerpoint/2010/main" val="409283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a:t>
            </a:fld>
            <a:endParaRPr lang="es-ES"/>
          </a:p>
        </p:txBody>
      </p:sp>
    </p:spTree>
    <p:extLst>
      <p:ext uri="{BB962C8B-B14F-4D97-AF65-F5344CB8AC3E}">
        <p14:creationId xmlns:p14="http://schemas.microsoft.com/office/powerpoint/2010/main" val="396177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482600" y="3300412"/>
            <a:ext cx="7747000" cy="35575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Metformina, por su eficacia, bajo coste y perfil de seguridad, con más de 60 años de experiencia clínica, sigue y seguirá siendo la base del tratamiento en la mayoría de pacientes con DM2. El resto de fármacos constituyen una alternativa a metformina cuando no se tolera o está contraindicada, y, especialmente asociados a ella en el segundo o tercer escalón de tratamiento de la DM2. En este caso, a  diferencia del algoritmo de las Pautes, el algoritmo de la RedGDPS 2020, no es un flecha unidireccional, si no que ofrece numerosas alternativas con el fin de individualizar el tratamiento. </a:t>
            </a:r>
          </a:p>
          <a:p>
            <a:r>
              <a:rPr lang="es-ES" sz="1200" kern="1200" dirty="0">
                <a:solidFill>
                  <a:schemeClr val="tx1"/>
                </a:solidFill>
                <a:effectLst/>
                <a:latin typeface="+mn-lt"/>
                <a:ea typeface="+mn-ea"/>
                <a:cs typeface="+mn-cs"/>
              </a:rPr>
              <a:t>Si el paciente no tolera metformina las Pautes nos sugieren el uso de una sulfonilurea (o repaglinida) mientras que en de la </a:t>
            </a:r>
            <a:r>
              <a:rPr lang="es-ES" sz="1200" kern="1200" dirty="0" err="1">
                <a:solidFill>
                  <a:schemeClr val="tx1"/>
                </a:solidFill>
                <a:effectLst/>
                <a:latin typeface="+mn-lt"/>
                <a:ea typeface="+mn-ea"/>
                <a:cs typeface="+mn-cs"/>
              </a:rPr>
              <a:t>RedGPDS</a:t>
            </a:r>
            <a:r>
              <a:rPr lang="es-ES" sz="1200" kern="1200" dirty="0">
                <a:solidFill>
                  <a:schemeClr val="tx1"/>
                </a:solidFill>
                <a:effectLst/>
                <a:latin typeface="+mn-lt"/>
                <a:ea typeface="+mn-ea"/>
                <a:cs typeface="+mn-cs"/>
              </a:rPr>
              <a:t>  podemos elegir un antidiabético no insulínico (ADNI) de los cuatro del segundo escalón (iDPP4, ISGLT2, Pioglitazona y Sulfonilurea) en función de las características clínicas del paciente.</a:t>
            </a:r>
          </a:p>
          <a:p>
            <a:r>
              <a:rPr lang="es-ES" sz="1200" kern="1200" dirty="0">
                <a:solidFill>
                  <a:schemeClr val="tx1"/>
                </a:solidFill>
                <a:effectLst/>
                <a:latin typeface="+mn-lt"/>
                <a:ea typeface="+mn-ea"/>
                <a:cs typeface="+mn-cs"/>
              </a:rPr>
              <a:t>1. En primer lugar debemos considerar si el paciente presenta alguno de los condicionantes clínicos que figuran en la parte superior del algoritmo y seguiremos las indicaciones para cada uno de ellos. Si un paciente presenta más de un condicionante, se priorizarán en el orden que han sido descritos, de izquierda a derecha, ya que se han marcado en verde las situaciones en que existe evidencia de reducción de eventos. </a:t>
            </a:r>
          </a:p>
          <a:p>
            <a:r>
              <a:rPr lang="es-ES" dirty="0"/>
              <a:t>2</a:t>
            </a:r>
            <a:r>
              <a:rPr lang="es-ES" sz="1200" kern="1200" dirty="0">
                <a:solidFill>
                  <a:schemeClr val="tx1"/>
                </a:solidFill>
                <a:effectLst/>
                <a:latin typeface="+mn-lt"/>
                <a:ea typeface="+mn-ea"/>
                <a:cs typeface="+mn-cs"/>
              </a:rPr>
              <a:t>. En el caso de que el paciente no presente ningún condicionante, elegiremos una ruta diferente dependiendo del grado de control glucémico (nivel de HbA1c) que presente el paciente: &lt;7%, 7-9% o &gt;9%.</a:t>
            </a:r>
          </a:p>
          <a:p>
            <a:r>
              <a:rPr lang="es-ES" sz="1200" kern="1200" dirty="0">
                <a:solidFill>
                  <a:schemeClr val="tx1"/>
                </a:solidFill>
                <a:effectLst/>
                <a:latin typeface="+mn-lt"/>
                <a:ea typeface="+mn-ea"/>
                <a:cs typeface="+mn-cs"/>
              </a:rPr>
              <a:t>3. Si en un periodo de 3 meses no se alcanza el objetivo de control glucémico se pasará al siguiente escalón del algoritmo. Esta es la principal recomendación para evitar la inercia terapéutica. </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10</a:t>
            </a:fld>
            <a:endParaRPr lang="es-ES"/>
          </a:p>
        </p:txBody>
      </p:sp>
    </p:spTree>
    <p:extLst>
      <p:ext uri="{BB962C8B-B14F-4D97-AF65-F5344CB8AC3E}">
        <p14:creationId xmlns:p14="http://schemas.microsoft.com/office/powerpoint/2010/main" val="201015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dirty="0" err="1"/>
              <a:t>Quan</a:t>
            </a:r>
            <a:r>
              <a:rPr lang="es-ES" dirty="0"/>
              <a:t> </a:t>
            </a:r>
            <a:r>
              <a:rPr lang="es-ES" dirty="0" err="1"/>
              <a:t>amb</a:t>
            </a:r>
            <a:r>
              <a:rPr lang="es-ES" dirty="0"/>
              <a:t> la metformina no en </a:t>
            </a:r>
            <a:r>
              <a:rPr lang="es-ES" dirty="0" err="1"/>
              <a:t>tenim</a:t>
            </a:r>
            <a:r>
              <a:rPr lang="es-ES" dirty="0"/>
              <a:t> </a:t>
            </a:r>
            <a:r>
              <a:rPr lang="es-ES" dirty="0" err="1"/>
              <a:t>prou</a:t>
            </a:r>
            <a:r>
              <a:rPr lang="es-ES" dirty="0"/>
              <a:t> per </a:t>
            </a:r>
            <a:r>
              <a:rPr lang="es-ES" dirty="0" err="1"/>
              <a:t>assolir</a:t>
            </a:r>
            <a:r>
              <a:rPr lang="es-ES" dirty="0"/>
              <a:t> el control glucèmic </a:t>
            </a:r>
            <a:r>
              <a:rPr lang="es-ES" dirty="0" err="1"/>
              <a:t>dessitjat</a:t>
            </a:r>
            <a:r>
              <a:rPr lang="es-ES" dirty="0"/>
              <a:t> … que hi </a:t>
            </a:r>
            <a:r>
              <a:rPr lang="es-ES" dirty="0" err="1"/>
              <a:t>afegim</a:t>
            </a:r>
            <a:r>
              <a:rPr lang="es-ES" dirty="0"/>
              <a:t>?</a:t>
            </a:r>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11</a:t>
            </a:fld>
            <a:endParaRPr lang="es-ES"/>
          </a:p>
        </p:txBody>
      </p:sp>
    </p:spTree>
    <p:extLst>
      <p:ext uri="{BB962C8B-B14F-4D97-AF65-F5344CB8AC3E}">
        <p14:creationId xmlns:p14="http://schemas.microsoft.com/office/powerpoint/2010/main" val="240755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Com dèiem abans, les pautes proposen les tres </a:t>
            </a:r>
            <a:r>
              <a:rPr lang="ca-ES" dirty="0" err="1"/>
              <a:t>sulfonilurees</a:t>
            </a:r>
            <a:r>
              <a:rPr lang="ca-ES" baseline="0" dirty="0"/>
              <a:t> de segon generació (o </a:t>
            </a:r>
            <a:r>
              <a:rPr lang="ca-ES" baseline="0" dirty="0" err="1"/>
              <a:t>repaglinida</a:t>
            </a:r>
            <a:r>
              <a:rPr lang="ca-ES" baseline="0" dirty="0"/>
              <a:t> en cas de contraindicació).</a:t>
            </a:r>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12</a:t>
            </a:fld>
            <a:endParaRPr lang="es-ES"/>
          </a:p>
        </p:txBody>
      </p:sp>
    </p:spTree>
    <p:extLst>
      <p:ext uri="{BB962C8B-B14F-4D97-AF65-F5344CB8AC3E}">
        <p14:creationId xmlns:p14="http://schemas.microsoft.com/office/powerpoint/2010/main" val="839509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a:extLst>
              <a:ext uri="{FF2B5EF4-FFF2-40B4-BE49-F238E27FC236}">
                <a16:creationId xmlns:a16="http://schemas.microsoft.com/office/drawing/2014/main" id="{989957AF-0209-E543-8373-2B8E83AD63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F4848B96-C13F-F445-A593-60335CA865E1}"/>
              </a:ext>
            </a:extLst>
          </p:cNvPr>
          <p:cNvSpPr>
            <a:spLocks noGrp="1"/>
          </p:cNvSpPr>
          <p:nvPr>
            <p:ph type="body" idx="1"/>
          </p:nvPr>
        </p:nvSpPr>
        <p:spPr/>
        <p:txBody>
          <a:bodyPr>
            <a:normAutofit/>
          </a:bodyPr>
          <a:lstStyle/>
          <a:p>
            <a:pPr lvl="1">
              <a:defRPr/>
            </a:pPr>
            <a:r>
              <a:rPr lang="ca-ES" altLang="ca-ES" sz="1200" baseline="0" noProof="0" dirty="0"/>
              <a:t>Entre les </a:t>
            </a:r>
            <a:r>
              <a:rPr lang="ca-ES" altLang="ca-ES" sz="1200" baseline="0" noProof="0" dirty="0" err="1"/>
              <a:t>sulfonilurees</a:t>
            </a:r>
            <a:r>
              <a:rPr lang="ca-ES" altLang="ca-ES" sz="1200" baseline="0" noProof="0" dirty="0"/>
              <a:t> de segona generació recomanades no s’inclou la glibenclamida que és potser la més potent però que també s’associa a més hipoglucèmies. </a:t>
            </a:r>
          </a:p>
          <a:p>
            <a:pPr lvl="1">
              <a:defRPr/>
            </a:pPr>
            <a:r>
              <a:rPr lang="ca-ES" altLang="ca-ES" sz="1200" noProof="0" dirty="0"/>
              <a:t>La</a:t>
            </a:r>
            <a:r>
              <a:rPr lang="ca-ES" altLang="ca-ES" sz="1200" baseline="0" noProof="0" dirty="0"/>
              <a:t> gliclazida, </a:t>
            </a:r>
            <a:r>
              <a:rPr lang="ca-ES" altLang="ca-ES" sz="1200" baseline="0" noProof="0" dirty="0" err="1"/>
              <a:t>glimepirida</a:t>
            </a:r>
            <a:r>
              <a:rPr lang="ca-ES" altLang="ca-ES" sz="1200" baseline="0" noProof="0" dirty="0"/>
              <a:t> i </a:t>
            </a:r>
            <a:r>
              <a:rPr lang="ca-ES" altLang="ca-ES" sz="1200" baseline="0" noProof="0" dirty="0" err="1"/>
              <a:t>glipizida</a:t>
            </a:r>
            <a:r>
              <a:rPr lang="ca-ES" altLang="ca-ES" sz="1200" baseline="0" noProof="0" dirty="0"/>
              <a:t> son fàrmacs potents, estimulen l’alliberament d’insulina en el </a:t>
            </a:r>
            <a:r>
              <a:rPr lang="ca-ES" altLang="ca-ES" sz="1200" baseline="0" noProof="0" dirty="0" err="1"/>
              <a:t>pancrees</a:t>
            </a:r>
            <a:r>
              <a:rPr lang="ca-ES" altLang="ca-ES" sz="1200" baseline="0" noProof="0" dirty="0"/>
              <a:t> (baixen al voltant d’un punt i mig la glicada).</a:t>
            </a:r>
          </a:p>
          <a:p>
            <a:pPr lvl="1">
              <a:defRPr/>
            </a:pPr>
            <a:r>
              <a:rPr lang="ca-ES" altLang="ca-ES" sz="1200" baseline="0" noProof="0" dirty="0"/>
              <a:t>Es disposen en fórmules retard (una sola presa al dia), amb moltes dosificacions que permeten potenciar i adaptar el tractament i que disposen d’evidència d’eficàcia en complicacions </a:t>
            </a:r>
            <a:r>
              <a:rPr lang="ca-ES" altLang="ca-ES" sz="1200" baseline="0" noProof="0" dirty="0" err="1"/>
              <a:t>microvasculars</a:t>
            </a:r>
            <a:r>
              <a:rPr lang="ca-ES" altLang="ca-ES" sz="1200" baseline="0" noProof="0" dirty="0"/>
              <a:t> en l’assaig UKPDS.</a:t>
            </a:r>
          </a:p>
          <a:p>
            <a:pPr lvl="1">
              <a:defRPr/>
            </a:pPr>
            <a:r>
              <a:rPr lang="ca-ES" altLang="ca-ES" sz="1200" baseline="0" noProof="0" dirty="0"/>
              <a:t>Entre les limitacions, contraindicades si el FG és inferior a 30, hi ha un lleu augment de pes, un molt baix risc </a:t>
            </a:r>
            <a:r>
              <a:rPr lang="ca-ES" altLang="ca-ES" sz="1200" baseline="0" noProof="0" dirty="0" err="1"/>
              <a:t>d’hipòglucèmia</a:t>
            </a:r>
            <a:r>
              <a:rPr lang="ca-ES" altLang="ca-ES" sz="1200" baseline="0" noProof="0" dirty="0"/>
              <a:t> (la gran majoria lleus, excepcionals que siguin greus en tractaments amb metformina i SU), especialment en pacients fràgils </a:t>
            </a:r>
            <a:endParaRPr lang="ca-ES" altLang="ca-ES" sz="1200" noProof="0" dirty="0"/>
          </a:p>
        </p:txBody>
      </p:sp>
      <p:sp>
        <p:nvSpPr>
          <p:cNvPr id="4" name="3 Marcador de número de diapositiva">
            <a:extLst>
              <a:ext uri="{FF2B5EF4-FFF2-40B4-BE49-F238E27FC236}">
                <a16:creationId xmlns:a16="http://schemas.microsoft.com/office/drawing/2014/main" id="{BF05E0D5-7CAB-FA41-9E63-ADF6DDF7EE0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DB54DD-A10C-124D-AB33-ABBB28F386E8}" type="slidenum">
              <a:rPr lang="es-ES" altLang="es-ES"/>
              <a:pPr eaLnBrk="1" hangingPunct="1"/>
              <a:t>13</a:t>
            </a:fld>
            <a:endParaRPr lang="es-ES" altLang="es-ES"/>
          </a:p>
        </p:txBody>
      </p:sp>
    </p:spTree>
    <p:extLst>
      <p:ext uri="{BB962C8B-B14F-4D97-AF65-F5344CB8AC3E}">
        <p14:creationId xmlns:p14="http://schemas.microsoft.com/office/powerpoint/2010/main" val="59560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b="1" kern="1200" dirty="0">
                <a:solidFill>
                  <a:schemeClr val="tx1"/>
                </a:solidFill>
                <a:effectLst/>
                <a:latin typeface="+mn-lt"/>
                <a:ea typeface="+mn-ea"/>
                <a:cs typeface="+mn-cs"/>
              </a:rPr>
              <a:t>Parte superior del algoritmo: recomendaciones según el “Condicionante clínico predominante”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En esta mitad del algoritmo se trata de priorizar las recomendaciones cuando el paciente presenta al menos una de las seis situaciones clínicas siguientes: a) enfermedad cardiovascular establecida, b) insuficiencia cardiaca, c) enfermedad renal crónica con un filtrado glomerular (FG) entre 30 y 60 ml/min d) insuficiencia renal con un FG menor de 30 ml/min, e) una edad superior a 75 años o bien cumpla criterios de fragilidad, y f) obesidad. </a:t>
            </a:r>
          </a:p>
          <a:p>
            <a:r>
              <a:rPr lang="es-ES" sz="1200" kern="1200" dirty="0">
                <a:solidFill>
                  <a:schemeClr val="tx1"/>
                </a:solidFill>
                <a:effectLst/>
                <a:latin typeface="+mn-lt"/>
                <a:ea typeface="+mn-ea"/>
                <a:cs typeface="+mn-cs"/>
              </a:rPr>
              <a:t>Todas las recomendaciones están basadas en las evidencias disponibles, resaltando en un color diferente, verde y en la parte izquierda del algoritmo, aquellas opciones que han demostrado de manera consistente reducción de eventos.</a:t>
            </a:r>
            <a:endParaRPr kumimoji="0" lang="es-E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Debemos tener en cuenta que según los datos de SIDIAP de Catalunya (2016), la mitad superior del algoritmo RedGDPS incluye al 80% de la población con DM2 (SIDIAP). Además un 45% presentan ECV o ERC, lo que hace que en el segundo escalón sean preferibles fármacos como los iSGLT2 o los arGLP1.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14</a:t>
            </a:fld>
            <a:endParaRPr lang="es-ES"/>
          </a:p>
        </p:txBody>
      </p:sp>
    </p:spTree>
    <p:extLst>
      <p:ext uri="{BB962C8B-B14F-4D97-AF65-F5344CB8AC3E}">
        <p14:creationId xmlns:p14="http://schemas.microsoft.com/office/powerpoint/2010/main" val="333368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Las Pautes </a:t>
            </a:r>
            <a:r>
              <a:rPr lang="ca-ES" dirty="0" err="1"/>
              <a:t>proponen</a:t>
            </a:r>
            <a:r>
              <a:rPr lang="ca-ES" dirty="0"/>
              <a:t> el uso de las </a:t>
            </a:r>
            <a:r>
              <a:rPr lang="ca-ES" dirty="0" err="1"/>
              <a:t>sulfonilureas</a:t>
            </a:r>
            <a:r>
              <a:rPr lang="ca-ES" dirty="0"/>
              <a:t> en el </a:t>
            </a:r>
            <a:r>
              <a:rPr lang="ca-ES" dirty="0" err="1"/>
              <a:t>segundo</a:t>
            </a:r>
            <a:r>
              <a:rPr lang="ca-ES" dirty="0"/>
              <a:t> </a:t>
            </a:r>
            <a:r>
              <a:rPr lang="ca-ES" dirty="0" err="1"/>
              <a:t>escalón</a:t>
            </a:r>
            <a:r>
              <a:rPr lang="ca-ES" dirty="0"/>
              <a:t> </a:t>
            </a:r>
            <a:r>
              <a:rPr lang="ca-ES" dirty="0" err="1"/>
              <a:t>ya</a:t>
            </a:r>
            <a:r>
              <a:rPr lang="ca-ES" dirty="0"/>
              <a:t> que por </a:t>
            </a:r>
            <a:r>
              <a:rPr lang="ca-ES" dirty="0" err="1"/>
              <a:t>su</a:t>
            </a:r>
            <a:r>
              <a:rPr lang="ca-ES" dirty="0"/>
              <a:t> menor </a:t>
            </a:r>
            <a:r>
              <a:rPr lang="ca-ES" dirty="0" err="1"/>
              <a:t>coste</a:t>
            </a:r>
            <a:r>
              <a:rPr lang="ca-ES" dirty="0"/>
              <a:t>, </a:t>
            </a:r>
            <a:r>
              <a:rPr lang="ca-ES" dirty="0" err="1"/>
              <a:t>teóricamente</a:t>
            </a:r>
            <a:r>
              <a:rPr lang="ca-ES" dirty="0"/>
              <a:t> son la alternativa </a:t>
            </a:r>
            <a:r>
              <a:rPr lang="ca-ES" dirty="0" err="1"/>
              <a:t>más</a:t>
            </a:r>
            <a:r>
              <a:rPr lang="ca-ES" dirty="0"/>
              <a:t> </a:t>
            </a:r>
            <a:r>
              <a:rPr lang="ca-ES" dirty="0" err="1"/>
              <a:t>coste</a:t>
            </a:r>
            <a:r>
              <a:rPr lang="ca-ES" dirty="0"/>
              <a:t>-efectiva. </a:t>
            </a:r>
          </a:p>
          <a:p>
            <a:r>
              <a:rPr lang="ca-ES" dirty="0"/>
              <a:t>En primer </a:t>
            </a:r>
            <a:r>
              <a:rPr lang="ca-ES" dirty="0" err="1"/>
              <a:t>lugar</a:t>
            </a:r>
            <a:r>
              <a:rPr lang="ca-ES" dirty="0"/>
              <a:t> hemos de valorar las </a:t>
            </a:r>
            <a:r>
              <a:rPr lang="ca-ES" dirty="0" err="1"/>
              <a:t>diferencias</a:t>
            </a:r>
            <a:r>
              <a:rPr lang="ca-ES" dirty="0"/>
              <a:t> </a:t>
            </a:r>
            <a:r>
              <a:rPr lang="ca-ES" dirty="0" err="1"/>
              <a:t>clínicas</a:t>
            </a:r>
            <a:r>
              <a:rPr lang="ca-ES" dirty="0"/>
              <a:t> entre los </a:t>
            </a:r>
            <a:r>
              <a:rPr lang="ca-ES" dirty="0" err="1"/>
              <a:t>fármacos</a:t>
            </a:r>
            <a:r>
              <a:rPr lang="ca-ES" dirty="0"/>
              <a:t> a partir de una </a:t>
            </a:r>
            <a:r>
              <a:rPr lang="ca-ES" dirty="0" err="1"/>
              <a:t>revisión</a:t>
            </a:r>
            <a:r>
              <a:rPr lang="ca-ES" dirty="0"/>
              <a:t> </a:t>
            </a:r>
            <a:r>
              <a:rPr lang="ca-ES" dirty="0" err="1"/>
              <a:t>reciente</a:t>
            </a:r>
            <a:r>
              <a:rPr lang="ca-ES" dirty="0"/>
              <a:t> que </a:t>
            </a:r>
            <a:r>
              <a:rPr lang="ca-ES" dirty="0" err="1"/>
              <a:t>incluye</a:t>
            </a:r>
            <a:r>
              <a:rPr lang="ca-ES" dirty="0"/>
              <a:t> 229 </a:t>
            </a:r>
            <a:r>
              <a:rPr lang="ca-ES" dirty="0" err="1"/>
              <a:t>ensayos</a:t>
            </a:r>
            <a:r>
              <a:rPr lang="ca-ES" dirty="0"/>
              <a:t> </a:t>
            </a:r>
            <a:r>
              <a:rPr lang="ca-ES" dirty="0" err="1"/>
              <a:t>clínicos</a:t>
            </a:r>
            <a:r>
              <a:rPr lang="ca-ES" dirty="0"/>
              <a:t> </a:t>
            </a:r>
            <a:r>
              <a:rPr lang="ca-ES" dirty="0" err="1"/>
              <a:t>y</a:t>
            </a:r>
            <a:r>
              <a:rPr lang="ca-ES" dirty="0"/>
              <a:t> en la que se </a:t>
            </a:r>
            <a:r>
              <a:rPr lang="ca-ES" dirty="0" err="1"/>
              <a:t>concluye</a:t>
            </a:r>
            <a:r>
              <a:rPr lang="ca-ES" dirty="0"/>
              <a:t> que:</a:t>
            </a:r>
          </a:p>
          <a:p>
            <a:pPr marL="171450" indent="-171450">
              <a:buFont typeface="Arial" panose="020B0604020202020204" pitchFamily="34" charset="0"/>
              <a:buChar char="•"/>
            </a:pPr>
            <a:r>
              <a:rPr lang="ca-ES" dirty="0"/>
              <a:t>El control </a:t>
            </a:r>
            <a:r>
              <a:rPr lang="ca-ES" dirty="0" err="1"/>
              <a:t>glucémico</a:t>
            </a:r>
            <a:r>
              <a:rPr lang="ca-ES" dirty="0"/>
              <a:t> </a:t>
            </a:r>
            <a:r>
              <a:rPr lang="ca-ES" dirty="0" err="1"/>
              <a:t>fue</a:t>
            </a:r>
            <a:r>
              <a:rPr lang="ca-ES" dirty="0"/>
              <a:t> </a:t>
            </a:r>
            <a:r>
              <a:rPr lang="ca-ES" dirty="0" err="1"/>
              <a:t>típicamente</a:t>
            </a:r>
            <a:r>
              <a:rPr lang="ca-ES" dirty="0"/>
              <a:t> el </a:t>
            </a:r>
            <a:r>
              <a:rPr lang="ca-ES" dirty="0" err="1"/>
              <a:t>mayor</a:t>
            </a:r>
            <a:r>
              <a:rPr lang="ca-ES" dirty="0"/>
              <a:t> con arGLP1 </a:t>
            </a:r>
            <a:r>
              <a:rPr lang="ca-ES" dirty="0" err="1"/>
              <a:t>y</a:t>
            </a:r>
            <a:r>
              <a:rPr lang="ca-ES" dirty="0"/>
              <a:t> menor con iDPP4.</a:t>
            </a:r>
          </a:p>
          <a:p>
            <a:pPr marL="171450" indent="-171450">
              <a:buFont typeface="Arial" panose="020B0604020202020204" pitchFamily="34" charset="0"/>
              <a:buChar char="•"/>
            </a:pPr>
            <a:r>
              <a:rPr lang="ca-ES" dirty="0"/>
              <a:t>Se </a:t>
            </a:r>
            <a:r>
              <a:rPr lang="ca-ES" dirty="0" err="1"/>
              <a:t>observaron</a:t>
            </a:r>
            <a:r>
              <a:rPr lang="ca-ES" dirty="0"/>
              <a:t> </a:t>
            </a:r>
            <a:r>
              <a:rPr lang="ca-ES" dirty="0" err="1"/>
              <a:t>mayores</a:t>
            </a:r>
            <a:r>
              <a:rPr lang="ca-ES" dirty="0"/>
              <a:t> </a:t>
            </a:r>
            <a:r>
              <a:rPr lang="ca-ES" dirty="0" err="1"/>
              <a:t>aumentos</a:t>
            </a:r>
            <a:r>
              <a:rPr lang="ca-ES" dirty="0"/>
              <a:t> de peso con </a:t>
            </a:r>
            <a:r>
              <a:rPr lang="ca-ES" dirty="0" err="1"/>
              <a:t>sulfonilureas</a:t>
            </a:r>
            <a:r>
              <a:rPr lang="ca-ES" dirty="0"/>
              <a:t> </a:t>
            </a:r>
            <a:r>
              <a:rPr lang="ca-ES" dirty="0" err="1"/>
              <a:t>y</a:t>
            </a:r>
            <a:r>
              <a:rPr lang="ca-ES" dirty="0"/>
              <a:t> </a:t>
            </a:r>
            <a:r>
              <a:rPr lang="ca-ES" dirty="0" err="1"/>
              <a:t>tiazolidindionas</a:t>
            </a:r>
            <a:r>
              <a:rPr lang="ca-ES" dirty="0"/>
              <a:t>.</a:t>
            </a:r>
          </a:p>
          <a:p>
            <a:pPr marL="171450" indent="-171450">
              <a:buFont typeface="Arial" panose="020B0604020202020204" pitchFamily="34" charset="0"/>
              <a:buChar char="•"/>
            </a:pPr>
            <a:r>
              <a:rPr lang="ca-ES" dirty="0"/>
              <a:t>El </a:t>
            </a:r>
            <a:r>
              <a:rPr lang="ca-ES" dirty="0" err="1"/>
              <a:t>riesgo</a:t>
            </a:r>
            <a:r>
              <a:rPr lang="ca-ES" dirty="0"/>
              <a:t> de </a:t>
            </a:r>
            <a:r>
              <a:rPr lang="ca-ES" dirty="0" err="1"/>
              <a:t>hipoglucemia</a:t>
            </a:r>
            <a:r>
              <a:rPr lang="ca-ES" dirty="0"/>
              <a:t> </a:t>
            </a:r>
            <a:r>
              <a:rPr lang="ca-ES" dirty="0" err="1"/>
              <a:t>fue</a:t>
            </a:r>
            <a:r>
              <a:rPr lang="ca-ES" dirty="0"/>
              <a:t> </a:t>
            </a:r>
            <a:r>
              <a:rPr lang="ca-ES" dirty="0" err="1"/>
              <a:t>mayor</a:t>
            </a:r>
            <a:r>
              <a:rPr lang="ca-ES" dirty="0"/>
              <a:t> con SU, </a:t>
            </a:r>
            <a:r>
              <a:rPr lang="ca-ES" dirty="0" err="1"/>
              <a:t>aunque</a:t>
            </a:r>
            <a:r>
              <a:rPr lang="ca-ES" dirty="0"/>
              <a:t> </a:t>
            </a:r>
            <a:r>
              <a:rPr lang="ca-ES" dirty="0" err="1"/>
              <a:t>dentro</a:t>
            </a:r>
            <a:r>
              <a:rPr lang="ca-ES" dirty="0"/>
              <a:t> de </a:t>
            </a:r>
            <a:r>
              <a:rPr lang="ca-ES" dirty="0" err="1"/>
              <a:t>éstas</a:t>
            </a:r>
            <a:r>
              <a:rPr lang="ca-ES" dirty="0"/>
              <a:t>, </a:t>
            </a:r>
            <a:r>
              <a:rPr lang="ca-ES" dirty="0" err="1"/>
              <a:t>fue</a:t>
            </a:r>
            <a:r>
              <a:rPr lang="ca-ES" dirty="0"/>
              <a:t> </a:t>
            </a:r>
            <a:r>
              <a:rPr lang="ca-ES" dirty="0" err="1"/>
              <a:t>notablemente</a:t>
            </a:r>
            <a:r>
              <a:rPr lang="ca-ES" dirty="0"/>
              <a:t> menor con gliclazida .</a:t>
            </a:r>
          </a:p>
          <a:p>
            <a:r>
              <a:rPr lang="ca-ES" dirty="0" err="1"/>
              <a:t>Así</a:t>
            </a:r>
            <a:r>
              <a:rPr lang="ca-ES" dirty="0"/>
              <a:t> pues, la potencia en </a:t>
            </a:r>
            <a:r>
              <a:rPr lang="ca-ES" dirty="0" err="1"/>
              <a:t>cuanto</a:t>
            </a:r>
            <a:r>
              <a:rPr lang="ca-ES" dirty="0"/>
              <a:t> a </a:t>
            </a:r>
            <a:r>
              <a:rPr lang="ca-ES" dirty="0" err="1"/>
              <a:t>reducción</a:t>
            </a:r>
            <a:r>
              <a:rPr lang="ca-ES" dirty="0"/>
              <a:t> de la HbA1c no es </a:t>
            </a:r>
            <a:r>
              <a:rPr lang="ca-ES" dirty="0" err="1"/>
              <a:t>mayor</a:t>
            </a:r>
            <a:r>
              <a:rPr lang="ca-ES" dirty="0"/>
              <a:t> con las </a:t>
            </a:r>
            <a:r>
              <a:rPr lang="ca-ES" dirty="0" err="1"/>
              <a:t>sulfonilureas</a:t>
            </a:r>
            <a:r>
              <a:rPr lang="ca-ES" dirty="0"/>
              <a:t>, </a:t>
            </a:r>
            <a:r>
              <a:rPr lang="ca-ES" dirty="0" err="1"/>
              <a:t>sino</a:t>
            </a:r>
            <a:r>
              <a:rPr lang="ca-ES" dirty="0"/>
              <a:t> con los arGLP1 (</a:t>
            </a:r>
            <a:r>
              <a:rPr lang="ca-ES" dirty="0" err="1"/>
              <a:t>hasta</a:t>
            </a:r>
            <a:r>
              <a:rPr lang="ca-ES" dirty="0"/>
              <a:t> 1,77 % con </a:t>
            </a:r>
            <a:r>
              <a:rPr lang="ca-ES" dirty="0" err="1"/>
              <a:t>Semaglutida</a:t>
            </a:r>
            <a:r>
              <a:rPr lang="ca-ES" dirty="0"/>
              <a:t>) , </a:t>
            </a:r>
            <a:r>
              <a:rPr lang="ca-ES" dirty="0" err="1"/>
              <a:t>siendo</a:t>
            </a:r>
            <a:r>
              <a:rPr lang="ca-ES" dirty="0"/>
              <a:t> la de las </a:t>
            </a:r>
            <a:r>
              <a:rPr lang="ca-ES" dirty="0" err="1"/>
              <a:t>sulfonilureas</a:t>
            </a:r>
            <a:r>
              <a:rPr lang="ca-ES" dirty="0"/>
              <a:t> similar a la de </a:t>
            </a:r>
            <a:r>
              <a:rPr lang="ca-ES" dirty="0" err="1"/>
              <a:t>glitazonas</a:t>
            </a:r>
            <a:r>
              <a:rPr lang="ca-ES" dirty="0"/>
              <a:t>, i DPP4 e iSGLT2 (</a:t>
            </a:r>
            <a:r>
              <a:rPr lang="ca-ES" dirty="0" err="1"/>
              <a:t>siendo</a:t>
            </a:r>
            <a:r>
              <a:rPr lang="ca-ES" dirty="0"/>
              <a:t> entre estos  el </a:t>
            </a:r>
            <a:r>
              <a:rPr lang="ca-ES" dirty="0" err="1"/>
              <a:t>más</a:t>
            </a:r>
            <a:r>
              <a:rPr lang="ca-ES" dirty="0"/>
              <a:t> </a:t>
            </a:r>
            <a:r>
              <a:rPr lang="ca-ES" dirty="0" err="1"/>
              <a:t>potente</a:t>
            </a:r>
            <a:r>
              <a:rPr lang="ca-ES" dirty="0"/>
              <a:t> </a:t>
            </a:r>
            <a:r>
              <a:rPr lang="ca-ES" dirty="0" err="1"/>
              <a:t>canagliflozina</a:t>
            </a:r>
            <a:r>
              <a:rPr lang="ca-ES" dirty="0"/>
              <a:t> 300 mg). En </a:t>
            </a:r>
            <a:r>
              <a:rPr lang="ca-ES" dirty="0" err="1"/>
              <a:t>cuanto</a:t>
            </a:r>
            <a:r>
              <a:rPr lang="ca-ES" dirty="0"/>
              <a:t> a los </a:t>
            </a:r>
            <a:r>
              <a:rPr lang="ca-ES" dirty="0" err="1"/>
              <a:t>efectos</a:t>
            </a:r>
            <a:r>
              <a:rPr lang="ca-ES" dirty="0"/>
              <a:t> adversos </a:t>
            </a:r>
            <a:r>
              <a:rPr lang="ca-ES" dirty="0" err="1"/>
              <a:t>principales</a:t>
            </a:r>
            <a:r>
              <a:rPr lang="ca-ES" dirty="0"/>
              <a:t> como son el incremento de peso, </a:t>
            </a:r>
            <a:r>
              <a:rPr lang="ca-ES" dirty="0" err="1"/>
              <a:t>fue</a:t>
            </a:r>
            <a:r>
              <a:rPr lang="ca-ES" dirty="0"/>
              <a:t> de </a:t>
            </a:r>
            <a:r>
              <a:rPr lang="ca-ES" dirty="0" err="1"/>
              <a:t>hasta</a:t>
            </a:r>
            <a:r>
              <a:rPr lang="ca-ES" dirty="0"/>
              <a:t> 2,8 kg con las SU </a:t>
            </a:r>
            <a:r>
              <a:rPr lang="ca-ES" dirty="0" err="1"/>
              <a:t>frente</a:t>
            </a:r>
            <a:r>
              <a:rPr lang="ca-ES" dirty="0"/>
              <a:t> a una </a:t>
            </a:r>
            <a:r>
              <a:rPr lang="ca-ES" dirty="0" err="1"/>
              <a:t>pérdida</a:t>
            </a:r>
            <a:r>
              <a:rPr lang="ca-ES" dirty="0"/>
              <a:t> de 3,8 kg con el arGLP1 </a:t>
            </a:r>
            <a:r>
              <a:rPr lang="ca-ES" dirty="0" err="1"/>
              <a:t>más</a:t>
            </a:r>
            <a:r>
              <a:rPr lang="ca-ES" dirty="0"/>
              <a:t> </a:t>
            </a:r>
            <a:r>
              <a:rPr lang="ca-ES" dirty="0" err="1"/>
              <a:t>potente</a:t>
            </a:r>
            <a:r>
              <a:rPr lang="ca-ES" dirty="0"/>
              <a:t> (</a:t>
            </a:r>
            <a:r>
              <a:rPr lang="ca-ES" dirty="0" err="1"/>
              <a:t>Semaglutida</a:t>
            </a:r>
            <a:r>
              <a:rPr lang="ca-ES" dirty="0"/>
              <a:t>). El </a:t>
            </a:r>
            <a:r>
              <a:rPr lang="ca-ES" dirty="0" err="1"/>
              <a:t>riesgo</a:t>
            </a:r>
            <a:r>
              <a:rPr lang="ca-ES" dirty="0"/>
              <a:t> </a:t>
            </a:r>
            <a:r>
              <a:rPr lang="ca-ES" dirty="0" err="1"/>
              <a:t>relativo</a:t>
            </a:r>
            <a:r>
              <a:rPr lang="ca-ES" dirty="0"/>
              <a:t> de hipoglucèmia con las SU </a:t>
            </a:r>
            <a:r>
              <a:rPr lang="ca-ES" dirty="0" err="1"/>
              <a:t>fue</a:t>
            </a:r>
            <a:r>
              <a:rPr lang="ca-ES" dirty="0"/>
              <a:t> </a:t>
            </a:r>
            <a:r>
              <a:rPr lang="ca-ES" dirty="0" err="1"/>
              <a:t>hasta</a:t>
            </a:r>
            <a:r>
              <a:rPr lang="ca-ES" dirty="0"/>
              <a:t> 13,9 veces </a:t>
            </a:r>
            <a:r>
              <a:rPr lang="ca-ES" dirty="0" err="1"/>
              <a:t>mayor</a:t>
            </a:r>
            <a:r>
              <a:rPr lang="ca-ES" dirty="0"/>
              <a:t> que el del placebo, </a:t>
            </a:r>
            <a:r>
              <a:rPr lang="ca-ES" dirty="0" err="1"/>
              <a:t>aunque</a:t>
            </a:r>
            <a:r>
              <a:rPr lang="ca-ES" dirty="0"/>
              <a:t> con gliclazida </a:t>
            </a:r>
            <a:r>
              <a:rPr lang="ca-ES" dirty="0" err="1"/>
              <a:t>fue</a:t>
            </a:r>
            <a:r>
              <a:rPr lang="ca-ES" dirty="0"/>
              <a:t> el </a:t>
            </a:r>
            <a:r>
              <a:rPr lang="ca-ES" dirty="0" err="1"/>
              <a:t>menos</a:t>
            </a:r>
            <a:r>
              <a:rPr lang="ca-ES" dirty="0"/>
              <a:t> </a:t>
            </a:r>
            <a:r>
              <a:rPr lang="ca-ES" dirty="0" err="1"/>
              <a:t>elevado</a:t>
            </a:r>
            <a:r>
              <a:rPr lang="ca-ES" dirty="0"/>
              <a:t> de este </a:t>
            </a:r>
            <a:r>
              <a:rPr lang="ca-ES" dirty="0" err="1"/>
              <a:t>grupo</a:t>
            </a:r>
            <a:r>
              <a:rPr lang="ca-ES" dirty="0"/>
              <a:t>, con un RR 3,6.</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15</a:t>
            </a:fld>
            <a:endParaRPr lang="es-ES"/>
          </a:p>
        </p:txBody>
      </p:sp>
    </p:spTree>
    <p:extLst>
      <p:ext uri="{BB962C8B-B14F-4D97-AF65-F5344CB8AC3E}">
        <p14:creationId xmlns:p14="http://schemas.microsoft.com/office/powerpoint/2010/main" val="427541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El estudio CAROLINA </a:t>
            </a:r>
            <a:r>
              <a:rPr lang="ca-ES" dirty="0" err="1"/>
              <a:t>demostró</a:t>
            </a:r>
            <a:r>
              <a:rPr lang="ca-ES" dirty="0"/>
              <a:t> que no </a:t>
            </a:r>
            <a:r>
              <a:rPr lang="ca-ES" dirty="0" err="1"/>
              <a:t>había</a:t>
            </a:r>
            <a:r>
              <a:rPr lang="ca-ES" dirty="0"/>
              <a:t> </a:t>
            </a:r>
            <a:r>
              <a:rPr lang="ca-ES" dirty="0" err="1"/>
              <a:t>diferencias</a:t>
            </a:r>
            <a:r>
              <a:rPr lang="ca-ES" dirty="0"/>
              <a:t> en </a:t>
            </a:r>
            <a:r>
              <a:rPr lang="ca-ES" dirty="0" err="1"/>
              <a:t>cuanto</a:t>
            </a:r>
            <a:r>
              <a:rPr lang="ca-ES" dirty="0"/>
              <a:t> a Seguridad cardiovascular entre linagliptina 5 mg </a:t>
            </a:r>
            <a:r>
              <a:rPr lang="ca-ES" dirty="0" err="1"/>
              <a:t>y</a:t>
            </a:r>
            <a:r>
              <a:rPr lang="ca-ES" dirty="0"/>
              <a:t> </a:t>
            </a:r>
            <a:r>
              <a:rPr lang="ca-ES" dirty="0" err="1"/>
              <a:t>glimepirida</a:t>
            </a:r>
            <a:r>
              <a:rPr lang="ca-ES" dirty="0"/>
              <a:t> 1-4 mg </a:t>
            </a:r>
            <a:r>
              <a:rPr lang="ca-ES" sz="1200" kern="1200" dirty="0">
                <a:solidFill>
                  <a:schemeClr val="tx1"/>
                </a:solidFill>
                <a:latin typeface="+mn-lt"/>
                <a:ea typeface="+mn-ea"/>
                <a:cs typeface="+mn-cs"/>
              </a:rPr>
              <a:t>(MACE </a:t>
            </a:r>
            <a:r>
              <a:rPr lang="es-ES" sz="1200" kern="1200" dirty="0">
                <a:solidFill>
                  <a:schemeClr val="tx1"/>
                </a:solidFill>
                <a:latin typeface="+mn-lt"/>
                <a:ea typeface="+mn-ea"/>
                <a:cs typeface="+mn-cs"/>
              </a:rPr>
              <a:t>HR 0,98 -IC95% 0,84-1,14-).</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Sin embargo, l</a:t>
            </a:r>
            <a:r>
              <a:rPr lang="es-ES" b="0" dirty="0"/>
              <a:t>a incidencia de eventos de hipoglucemia fue menor con LINA frente a la SU en todas las categorías de severidad de hipoglucemia predefinidas. Las tasas de hipoglucemia fueron de 2,3 eventos por 100 pacientes-año en el grupo de LINA y 11,1 por 100 pacientes-año en el SU (HR, 0,23 [ 0,21-0,26]; p &lt; 0,001); tasas de hipoglucemia moderada ( glucemia inferior o igual a 70 mg ) o grave los eventos fueron 1,4 por 100 pacientes-año en el grupo LINA y 8,4 por 100 pacientes-año en el de la SU (HR, 0,18 [0,15-0,21]; p &lt; 0,001).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Especial interés tiene e</a:t>
            </a:r>
            <a:r>
              <a:rPr lang="es-ES" b="0" dirty="0"/>
              <a:t>l NNT para prevenir un episodio de hipoglucemia, que fue de 3 para cualquier hipoglucemia, de 4 para las graves o con glucemia&lt;70 mg/dl; y de 45 si únicamente tenemos en cuenta las graves.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principal conclusión de este estudio es que la principal diferencia entre estos dos grupos de fármacos es básicamente el riesgo de hipoglucemia, ya que no hubo diferencias en eventos cardiovasculares.</a:t>
            </a:r>
          </a:p>
          <a:p>
            <a:endParaRPr lang="ca-ES" sz="1200" kern="1200" dirty="0">
              <a:solidFill>
                <a:schemeClr val="tx1"/>
              </a:solidFill>
              <a:latin typeface="+mn-lt"/>
              <a:ea typeface="+mn-ea"/>
              <a:cs typeface="+mn-cs"/>
            </a:endParaRP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16</a:t>
            </a:fld>
            <a:endParaRPr lang="es-ES"/>
          </a:p>
        </p:txBody>
      </p:sp>
    </p:spTree>
    <p:extLst>
      <p:ext uri="{BB962C8B-B14F-4D97-AF65-F5344CB8AC3E}">
        <p14:creationId xmlns:p14="http://schemas.microsoft.com/office/powerpoint/2010/main" val="191869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ca-ES" dirty="0" err="1"/>
              <a:t>También</a:t>
            </a:r>
            <a:r>
              <a:rPr lang="ca-ES" dirty="0"/>
              <a:t> </a:t>
            </a:r>
            <a:r>
              <a:rPr lang="ca-ES" dirty="0" err="1"/>
              <a:t>debemos</a:t>
            </a:r>
            <a:r>
              <a:rPr lang="ca-ES" dirty="0"/>
              <a:t> </a:t>
            </a:r>
            <a:r>
              <a:rPr lang="ca-ES" dirty="0" err="1"/>
              <a:t>tener</a:t>
            </a:r>
            <a:r>
              <a:rPr lang="ca-ES" dirty="0"/>
              <a:t> en </a:t>
            </a:r>
            <a:r>
              <a:rPr lang="ca-ES" dirty="0" err="1"/>
              <a:t>cuenta</a:t>
            </a:r>
            <a:r>
              <a:rPr lang="ca-ES" dirty="0"/>
              <a:t> que las </a:t>
            </a:r>
            <a:r>
              <a:rPr lang="ca-ES" dirty="0" err="1"/>
              <a:t>hipoglucemias</a:t>
            </a:r>
            <a:r>
              <a:rPr lang="ca-ES" dirty="0"/>
              <a:t>, sobre </a:t>
            </a:r>
            <a:r>
              <a:rPr lang="ca-ES" dirty="0" err="1"/>
              <a:t>todo</a:t>
            </a:r>
            <a:r>
              <a:rPr lang="ca-ES" dirty="0"/>
              <a:t> las graves,  se </a:t>
            </a:r>
            <a:r>
              <a:rPr lang="ca-ES" dirty="0" err="1"/>
              <a:t>asocian</a:t>
            </a:r>
            <a:r>
              <a:rPr lang="ca-ES" dirty="0"/>
              <a:t> a un incremento de los costes </a:t>
            </a:r>
            <a:r>
              <a:rPr lang="ca-ES" dirty="0" err="1"/>
              <a:t>totales</a:t>
            </a:r>
            <a:r>
              <a:rPr lang="ca-ES" dirty="0"/>
              <a:t> de la </a:t>
            </a:r>
            <a:r>
              <a:rPr lang="ca-ES" dirty="0" err="1"/>
              <a:t>atención</a:t>
            </a:r>
            <a:r>
              <a:rPr lang="ca-ES" dirty="0"/>
              <a:t> de la DM2 </a:t>
            </a:r>
          </a:p>
          <a:p>
            <a:pPr marL="0" marR="0" lvl="0" indent="0" algn="l" defTabSz="685800" rtl="0" eaLnBrk="1" fontAlgn="auto" latinLnBrk="0" hangingPunct="1">
              <a:lnSpc>
                <a:spcPct val="100000"/>
              </a:lnSpc>
              <a:spcBef>
                <a:spcPts val="0"/>
              </a:spcBef>
              <a:spcAft>
                <a:spcPts val="0"/>
              </a:spcAft>
              <a:buClrTx/>
              <a:buSzTx/>
              <a:buFontTx/>
              <a:buNone/>
              <a:tabLst/>
              <a:defRPr/>
            </a:pPr>
            <a:r>
              <a:rPr lang="ca-ES" dirty="0" err="1"/>
              <a:t>Así</a:t>
            </a:r>
            <a:r>
              <a:rPr lang="ca-ES" dirty="0"/>
              <a:t>, en un estudio en EEUU con </a:t>
            </a:r>
            <a:r>
              <a:rPr lang="ca-ES" dirty="0" err="1"/>
              <a:t>datos</a:t>
            </a:r>
            <a:r>
              <a:rPr lang="ca-ES" dirty="0"/>
              <a:t> de 2012, </a:t>
            </a:r>
            <a:r>
              <a:rPr kumimoji="0" lang="es-ES" sz="1200" b="0" i="0" u="none" strike="noStrike" kern="1200" cap="none" spc="0" normalizeH="0" baseline="0" noProof="0" dirty="0">
                <a:ln>
                  <a:noFill/>
                </a:ln>
                <a:effectLst/>
                <a:uLnTx/>
                <a:uFillTx/>
                <a:latin typeface="+mn-lt"/>
                <a:ea typeface="+mn-ea"/>
                <a:cs typeface="+mn-cs"/>
              </a:rPr>
              <a:t>los pacientes que experimentaron alguna hipoglucemia tuvieron  una mayor utilización de recursos (OR 3,0 emergencias y 3,8 ingresos)  y un coste anual tres veces mayor que los que no la tuvieron (6.884 $ vs 2.392 $, p&lt;0,001.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effectLst/>
                <a:uLnTx/>
                <a:uFillTx/>
                <a:latin typeface="+mn-lt"/>
                <a:ea typeface="+mn-ea"/>
                <a:cs typeface="+mn-cs"/>
              </a:rPr>
              <a:t>También en un estudio realizado en el País Vasco, con datos de 2011, se encontró que en los pacientes DM2 con alguna hipoglucemia grave,  se observó un incremento de los costes directos anuales de 2.509 € (País Vasco, 2011) </a:t>
            </a:r>
            <a:endParaRPr lang="es-ES"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effectLst/>
                <a:uLnTx/>
                <a:uFillTx/>
              </a:rPr>
              <a:t>En resumen, podemos decir que la hipoglucemia grave, aunque poco frecuente, se asocia a un incremento muy importante de costes por la elevada utilización de recursos que implica.</a:t>
            </a:r>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17</a:t>
            </a:fld>
            <a:endParaRPr lang="es-ES" dirty="0"/>
          </a:p>
        </p:txBody>
      </p:sp>
    </p:spTree>
    <p:extLst>
      <p:ext uri="{BB962C8B-B14F-4D97-AF65-F5344CB8AC3E}">
        <p14:creationId xmlns:p14="http://schemas.microsoft.com/office/powerpoint/2010/main" val="92274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err="1"/>
              <a:t>Finalmente</a:t>
            </a:r>
            <a:r>
              <a:rPr lang="ca-ES" dirty="0"/>
              <a:t>, en </a:t>
            </a:r>
            <a:r>
              <a:rPr lang="ca-ES" dirty="0" err="1"/>
              <a:t>cuanto</a:t>
            </a:r>
            <a:r>
              <a:rPr lang="ca-ES" dirty="0"/>
              <a:t> al </a:t>
            </a:r>
            <a:r>
              <a:rPr lang="ca-ES" dirty="0" err="1"/>
              <a:t>coste</a:t>
            </a:r>
            <a:r>
              <a:rPr lang="ca-ES" dirty="0"/>
              <a:t> </a:t>
            </a:r>
            <a:r>
              <a:rPr lang="ca-ES" dirty="0" err="1"/>
              <a:t>efectividad</a:t>
            </a:r>
            <a:r>
              <a:rPr lang="ca-ES" dirty="0"/>
              <a:t> de los </a:t>
            </a:r>
            <a:r>
              <a:rPr lang="ca-ES" dirty="0" err="1"/>
              <a:t>antidiabéticos</a:t>
            </a:r>
            <a:r>
              <a:rPr lang="ca-ES" dirty="0"/>
              <a:t>, en una </a:t>
            </a:r>
            <a:r>
              <a:rPr lang="ca-ES" dirty="0" err="1"/>
              <a:t>revisión</a:t>
            </a:r>
            <a:r>
              <a:rPr lang="ca-ES" dirty="0"/>
              <a:t> de </a:t>
            </a:r>
            <a:r>
              <a:rPr lang="ca-ES" dirty="0" err="1"/>
              <a:t>estudios</a:t>
            </a:r>
            <a:r>
              <a:rPr lang="ca-ES" dirty="0"/>
              <a:t> </a:t>
            </a:r>
            <a:r>
              <a:rPr lang="ca-ES" dirty="0" err="1"/>
              <a:t>farmacoeconómicos</a:t>
            </a:r>
            <a:r>
              <a:rPr lang="ca-ES" dirty="0"/>
              <a:t> se </a:t>
            </a:r>
            <a:r>
              <a:rPr lang="ca-ES" dirty="0" err="1"/>
              <a:t>concluye</a:t>
            </a:r>
            <a:r>
              <a:rPr lang="ca-ES" dirty="0"/>
              <a:t> que:</a:t>
            </a:r>
          </a:p>
          <a:p>
            <a:r>
              <a:rPr lang="ca-ES" dirty="0"/>
              <a:t>Entre los 85 </a:t>
            </a:r>
            <a:r>
              <a:rPr lang="ca-ES" dirty="0" err="1"/>
              <a:t>estudios</a:t>
            </a:r>
            <a:r>
              <a:rPr lang="ca-ES" dirty="0"/>
              <a:t> </a:t>
            </a:r>
            <a:r>
              <a:rPr lang="ca-ES" dirty="0" err="1"/>
              <a:t>seleccionados</a:t>
            </a:r>
            <a:r>
              <a:rPr lang="ca-ES" dirty="0"/>
              <a:t>, 82 </a:t>
            </a:r>
            <a:r>
              <a:rPr lang="ca-ES" dirty="0" err="1"/>
              <a:t>indicaron</a:t>
            </a:r>
            <a:r>
              <a:rPr lang="ca-ES" dirty="0"/>
              <a:t> </a:t>
            </a:r>
            <a:r>
              <a:rPr lang="ca-ES" dirty="0" err="1"/>
              <a:t>claramente</a:t>
            </a:r>
            <a:r>
              <a:rPr lang="ca-ES" dirty="0"/>
              <a:t> los </a:t>
            </a:r>
            <a:r>
              <a:rPr lang="ca-ES" dirty="0" err="1"/>
              <a:t>tipos</a:t>
            </a:r>
            <a:r>
              <a:rPr lang="ca-ES" dirty="0"/>
              <a:t> de modelo de </a:t>
            </a:r>
            <a:r>
              <a:rPr lang="ca-ES" dirty="0" err="1"/>
              <a:t>diabetes</a:t>
            </a:r>
            <a:r>
              <a:rPr lang="ca-ES" dirty="0"/>
              <a:t> </a:t>
            </a:r>
            <a:r>
              <a:rPr lang="ca-ES" dirty="0" err="1"/>
              <a:t>utilizados</a:t>
            </a:r>
            <a:r>
              <a:rPr lang="ca-ES" dirty="0"/>
              <a:t> (por </a:t>
            </a:r>
            <a:r>
              <a:rPr lang="ca-ES" dirty="0" err="1"/>
              <a:t>ejemplo</a:t>
            </a:r>
            <a:r>
              <a:rPr lang="ca-ES" dirty="0"/>
              <a:t>, el modelo CORE) </a:t>
            </a:r>
            <a:r>
              <a:rPr lang="ca-ES" dirty="0" err="1"/>
              <a:t>y</a:t>
            </a:r>
            <a:r>
              <a:rPr lang="ca-ES" dirty="0"/>
              <a:t> 70 </a:t>
            </a:r>
            <a:r>
              <a:rPr lang="ca-ES" dirty="0" err="1"/>
              <a:t>estudiaron</a:t>
            </a:r>
            <a:r>
              <a:rPr lang="ca-ES" dirty="0"/>
              <a:t> </a:t>
            </a:r>
            <a:r>
              <a:rPr lang="ca-ES" dirty="0" err="1"/>
              <a:t>modelos</a:t>
            </a:r>
            <a:r>
              <a:rPr lang="ca-ES" dirty="0"/>
              <a:t> de </a:t>
            </a:r>
            <a:r>
              <a:rPr lang="ca-ES" dirty="0" err="1"/>
              <a:t>diabetes</a:t>
            </a:r>
            <a:r>
              <a:rPr lang="ca-ES" dirty="0"/>
              <a:t> </a:t>
            </a:r>
            <a:r>
              <a:rPr lang="ca-ES" dirty="0" err="1"/>
              <a:t>validados</a:t>
            </a:r>
            <a:r>
              <a:rPr lang="ca-ES" dirty="0"/>
              <a:t>. Los  </a:t>
            </a:r>
            <a:r>
              <a:rPr lang="ca-ES" dirty="0" err="1"/>
              <a:t>antidiabéticos</a:t>
            </a:r>
            <a:r>
              <a:rPr lang="ca-ES" dirty="0"/>
              <a:t> </a:t>
            </a:r>
            <a:r>
              <a:rPr lang="ca-ES" dirty="0" err="1"/>
              <a:t>más</a:t>
            </a:r>
            <a:r>
              <a:rPr lang="ca-ES" dirty="0"/>
              <a:t> </a:t>
            </a:r>
            <a:r>
              <a:rPr lang="ca-ES" dirty="0" err="1"/>
              <a:t>recientes</a:t>
            </a:r>
            <a:r>
              <a:rPr lang="ca-ES" dirty="0"/>
              <a:t> (iDPP4, iSGLT2 y arGLP1)  son </a:t>
            </a:r>
            <a:r>
              <a:rPr lang="ca-ES" dirty="0" err="1"/>
              <a:t>coste-efectivos</a:t>
            </a:r>
            <a:r>
              <a:rPr lang="ca-ES" dirty="0"/>
              <a:t> en 26 de 30 (87%) </a:t>
            </a:r>
            <a:r>
              <a:rPr lang="ca-ES" dirty="0" err="1"/>
              <a:t>estudios</a:t>
            </a:r>
            <a:r>
              <a:rPr lang="ca-ES" dirty="0"/>
              <a:t> en </a:t>
            </a:r>
            <a:r>
              <a:rPr lang="ca-ES" dirty="0" err="1"/>
              <a:t>comparación</a:t>
            </a:r>
            <a:r>
              <a:rPr lang="ca-ES" dirty="0"/>
              <a:t> con la insulina, y 13 de 15 (87%) </a:t>
            </a:r>
            <a:r>
              <a:rPr lang="ca-ES" dirty="0" err="1"/>
              <a:t>estudios</a:t>
            </a:r>
            <a:r>
              <a:rPr lang="ca-ES" dirty="0"/>
              <a:t> en </a:t>
            </a:r>
            <a:r>
              <a:rPr lang="ca-ES" dirty="0" err="1"/>
              <a:t>comparación</a:t>
            </a:r>
            <a:r>
              <a:rPr lang="ca-ES" dirty="0"/>
              <a:t> con </a:t>
            </a:r>
            <a:r>
              <a:rPr lang="ca-ES" dirty="0" err="1"/>
              <a:t>sulfonilureas</a:t>
            </a:r>
            <a:r>
              <a:rPr lang="ca-ES" dirty="0"/>
              <a:t>.</a:t>
            </a:r>
          </a:p>
          <a:p>
            <a:r>
              <a:rPr lang="ca-ES" dirty="0" err="1"/>
              <a:t>Así</a:t>
            </a:r>
            <a:r>
              <a:rPr lang="ca-ES" dirty="0"/>
              <a:t> pues, en la </a:t>
            </a:r>
            <a:r>
              <a:rPr lang="ca-ES" dirty="0" err="1"/>
              <a:t>selección</a:t>
            </a:r>
            <a:r>
              <a:rPr lang="ca-ES" dirty="0"/>
              <a:t> de los </a:t>
            </a:r>
            <a:r>
              <a:rPr lang="ca-ES" dirty="0" err="1"/>
              <a:t>antidiabéticos</a:t>
            </a:r>
            <a:r>
              <a:rPr lang="ca-ES" dirty="0"/>
              <a:t> no </a:t>
            </a:r>
            <a:r>
              <a:rPr lang="ca-ES" dirty="0" err="1"/>
              <a:t>deberíamos</a:t>
            </a:r>
            <a:r>
              <a:rPr lang="ca-ES" dirty="0"/>
              <a:t> </a:t>
            </a:r>
            <a:r>
              <a:rPr lang="ca-ES" dirty="0" err="1"/>
              <a:t>tener</a:t>
            </a:r>
            <a:r>
              <a:rPr lang="ca-ES" dirty="0"/>
              <a:t> en </a:t>
            </a:r>
            <a:r>
              <a:rPr lang="ca-ES" dirty="0" err="1"/>
              <a:t>cuenta</a:t>
            </a:r>
            <a:r>
              <a:rPr lang="ca-ES" dirty="0"/>
              <a:t> </a:t>
            </a:r>
            <a:r>
              <a:rPr lang="ca-ES" dirty="0" err="1"/>
              <a:t>únicamente</a:t>
            </a:r>
            <a:r>
              <a:rPr lang="ca-ES" dirty="0"/>
              <a:t> el </a:t>
            </a:r>
            <a:r>
              <a:rPr lang="ca-ES" dirty="0" err="1"/>
              <a:t>coste</a:t>
            </a:r>
            <a:r>
              <a:rPr lang="ca-ES" dirty="0"/>
              <a:t> de los </a:t>
            </a:r>
            <a:r>
              <a:rPr lang="ca-ES" dirty="0" err="1"/>
              <a:t>fármacos</a:t>
            </a:r>
            <a:r>
              <a:rPr lang="ca-ES" dirty="0"/>
              <a:t> si no </a:t>
            </a:r>
            <a:r>
              <a:rPr lang="ca-ES" dirty="0" err="1"/>
              <a:t>también</a:t>
            </a:r>
            <a:r>
              <a:rPr lang="ca-ES" dirty="0"/>
              <a:t> las </a:t>
            </a:r>
            <a:r>
              <a:rPr lang="ca-ES" dirty="0" err="1"/>
              <a:t>consecuencias</a:t>
            </a:r>
            <a:r>
              <a:rPr lang="ca-ES" dirty="0"/>
              <a:t> de </a:t>
            </a:r>
            <a:r>
              <a:rPr lang="ca-ES" dirty="0" err="1"/>
              <a:t>su</a:t>
            </a:r>
            <a:r>
              <a:rPr lang="ca-ES" dirty="0"/>
              <a:t> uso, </a:t>
            </a:r>
            <a:r>
              <a:rPr lang="ca-ES" dirty="0" err="1"/>
              <a:t>tanto</a:t>
            </a:r>
            <a:r>
              <a:rPr lang="ca-ES" dirty="0"/>
              <a:t> en </a:t>
            </a:r>
            <a:r>
              <a:rPr lang="ca-ES" dirty="0" err="1"/>
              <a:t>efectos</a:t>
            </a:r>
            <a:r>
              <a:rPr lang="ca-ES" dirty="0"/>
              <a:t> adversos como en </a:t>
            </a:r>
            <a:r>
              <a:rPr lang="ca-ES" dirty="0" err="1"/>
              <a:t>beneficios</a:t>
            </a:r>
            <a:r>
              <a:rPr lang="ca-ES" dirty="0"/>
              <a:t> a largo </a:t>
            </a:r>
            <a:r>
              <a:rPr lang="ca-ES" dirty="0" err="1"/>
              <a:t>plazo</a:t>
            </a:r>
            <a:r>
              <a:rPr lang="ca-ES" dirty="0"/>
              <a:t>. </a:t>
            </a:r>
            <a:r>
              <a:rPr lang="ca-ES" dirty="0" err="1"/>
              <a:t>Sin</a:t>
            </a:r>
            <a:r>
              <a:rPr lang="ca-ES" dirty="0"/>
              <a:t> embargo, </a:t>
            </a:r>
            <a:r>
              <a:rPr lang="ca-ES" dirty="0" err="1"/>
              <a:t>cuando</a:t>
            </a:r>
            <a:r>
              <a:rPr lang="ca-ES" dirty="0"/>
              <a:t> el </a:t>
            </a:r>
            <a:r>
              <a:rPr lang="ca-ES" dirty="0" err="1"/>
              <a:t>coste</a:t>
            </a:r>
            <a:r>
              <a:rPr lang="ca-ES" dirty="0"/>
              <a:t> es un problema, </a:t>
            </a:r>
            <a:r>
              <a:rPr lang="ca-ES" dirty="0" err="1"/>
              <a:t>fármacos</a:t>
            </a:r>
            <a:r>
              <a:rPr lang="ca-ES" dirty="0"/>
              <a:t> como las sulfonilureas o la pioglitazona, son </a:t>
            </a:r>
            <a:r>
              <a:rPr lang="ca-ES" dirty="0" err="1"/>
              <a:t>alternativas</a:t>
            </a:r>
            <a:r>
              <a:rPr lang="ca-ES" dirty="0"/>
              <a:t> </a:t>
            </a:r>
            <a:r>
              <a:rPr lang="ca-ES" dirty="0" err="1"/>
              <a:t>válidas</a:t>
            </a:r>
            <a:r>
              <a:rPr lang="ca-ES" dirty="0"/>
              <a:t> tal como </a:t>
            </a:r>
            <a:r>
              <a:rPr lang="ca-ES" dirty="0" err="1"/>
              <a:t>propone</a:t>
            </a:r>
            <a:r>
              <a:rPr lang="ca-ES" dirty="0"/>
              <a:t> la  </a:t>
            </a:r>
            <a:r>
              <a:rPr lang="ca-ES" dirty="0" err="1"/>
              <a:t>guía</a:t>
            </a:r>
            <a:r>
              <a:rPr lang="ca-ES" dirty="0"/>
              <a:t> la ADA/EASD </a:t>
            </a:r>
            <a:r>
              <a:rPr lang="ca-ES" dirty="0" err="1"/>
              <a:t>desde</a:t>
            </a:r>
            <a:r>
              <a:rPr lang="ca-ES" dirty="0"/>
              <a:t> 2018.</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18</a:t>
            </a:fld>
            <a:endParaRPr lang="es-ES"/>
          </a:p>
        </p:txBody>
      </p:sp>
    </p:spTree>
    <p:extLst>
      <p:ext uri="{BB962C8B-B14F-4D97-AF65-F5344CB8AC3E}">
        <p14:creationId xmlns:p14="http://schemas.microsoft.com/office/powerpoint/2010/main" val="825513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b="1" kern="1200" dirty="0">
                <a:solidFill>
                  <a:schemeClr val="tx1"/>
                </a:solidFill>
                <a:effectLst/>
                <a:latin typeface="+mn-lt"/>
                <a:ea typeface="+mn-ea"/>
                <a:cs typeface="+mn-cs"/>
              </a:rPr>
              <a:t>Pacientes con Enfermedad Cardiovascular establecida</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Actualmente la mayoría de las guías consideran que esta es la primera pregunta a hacerse antes de iniciar el tratamiento farmacológico. Así, en personas tratadas con metformina que han padecido un ECV o de alto riesgo cardiovascular se re­comienda añadir un antidiabético que haya demostrado disminución de eventos cardiovasculares pudiéndose escoger entre un iSGLT2 o un arGLP1.</a:t>
            </a:r>
          </a:p>
          <a:p>
            <a:r>
              <a:rPr lang="es-ES" sz="1200" kern="1200" dirty="0">
                <a:solidFill>
                  <a:schemeClr val="tx1"/>
                </a:solidFill>
                <a:effectLst/>
                <a:latin typeface="+mn-lt"/>
                <a:ea typeface="+mn-ea"/>
                <a:cs typeface="+mn-cs"/>
              </a:rPr>
              <a:t>En el algoritmo RedGDPS se ha optado en primer lugar por el iSLGT2 por la preferencia de la vía oral y el menor coste, aunque cabría la posibilidad de intercambiarlo según la tolerancia o incluso su uso combinado, si bien no se dispone de evidencias que lo avalen. </a:t>
            </a:r>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19</a:t>
            </a:fld>
            <a:endParaRPr lang="es-ES"/>
          </a:p>
        </p:txBody>
      </p:sp>
    </p:spTree>
    <p:extLst>
      <p:ext uri="{BB962C8B-B14F-4D97-AF65-F5344CB8AC3E}">
        <p14:creationId xmlns:p14="http://schemas.microsoft.com/office/powerpoint/2010/main" val="81259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514350" lvl="1" indent="-171450" defTabSz="685800">
              <a:spcBef>
                <a:spcPts val="600"/>
              </a:spcBef>
              <a:spcAft>
                <a:spcPts val="600"/>
              </a:spcAft>
              <a:buFont typeface="Arial" panose="020B0604020202020204" pitchFamily="34" charset="0"/>
              <a:buChar char="•"/>
              <a:defRPr/>
            </a:pPr>
            <a:r>
              <a:rPr lang="ca-ES" altLang="es-ES" dirty="0">
                <a:solidFill>
                  <a:srgbClr val="0070C0"/>
                </a:solidFill>
                <a:latin typeface="+mn-lt"/>
              </a:rPr>
              <a:t>Les Pautes d’harmonització en el tractament de la DM2</a:t>
            </a:r>
            <a:r>
              <a:rPr lang="ca-ES" altLang="es-ES" baseline="0" dirty="0">
                <a:solidFill>
                  <a:srgbClr val="0070C0"/>
                </a:solidFill>
                <a:latin typeface="+mn-lt"/>
              </a:rPr>
              <a:t> </a:t>
            </a:r>
            <a:r>
              <a:rPr lang="ca-ES" altLang="es-ES" dirty="0">
                <a:solidFill>
                  <a:srgbClr val="0070C0"/>
                </a:solidFill>
                <a:latin typeface="+mn-lt"/>
              </a:rPr>
              <a:t>és un document</a:t>
            </a:r>
            <a:r>
              <a:rPr lang="ca-ES" altLang="es-ES" baseline="0" dirty="0">
                <a:solidFill>
                  <a:srgbClr val="0070C0"/>
                </a:solidFill>
                <a:latin typeface="+mn-lt"/>
              </a:rPr>
              <a:t> del 2017</a:t>
            </a:r>
            <a:r>
              <a:rPr lang="ca-ES" altLang="es-ES" dirty="0">
                <a:solidFill>
                  <a:srgbClr val="0070C0"/>
                </a:solidFill>
                <a:latin typeface="+mn-lt"/>
              </a:rPr>
              <a:t> que</a:t>
            </a:r>
            <a:r>
              <a:rPr lang="ca-ES" altLang="es-ES" baseline="0" dirty="0">
                <a:solidFill>
                  <a:srgbClr val="0070C0"/>
                </a:solidFill>
                <a:latin typeface="+mn-lt"/>
              </a:rPr>
              <a:t> busca el consens </a:t>
            </a:r>
            <a:r>
              <a:rPr lang="ca-ES" altLang="es-ES" dirty="0">
                <a:solidFill>
                  <a:srgbClr val="0070C0"/>
                </a:solidFill>
                <a:latin typeface="+mn-lt"/>
              </a:rPr>
              <a:t>integral i </a:t>
            </a:r>
            <a:r>
              <a:rPr lang="ca-ES" altLang="es-ES" dirty="0" err="1">
                <a:solidFill>
                  <a:srgbClr val="0070C0"/>
                </a:solidFill>
                <a:latin typeface="+mn-lt"/>
              </a:rPr>
              <a:t>multidisciplinar</a:t>
            </a:r>
            <a:r>
              <a:rPr lang="ca-ES" altLang="es-ES" baseline="0" dirty="0">
                <a:solidFill>
                  <a:srgbClr val="0070C0"/>
                </a:solidFill>
                <a:latin typeface="+mn-lt"/>
              </a:rPr>
              <a:t> anant de les  recomanacions generals al tractament individualitzat. I tot això </a:t>
            </a:r>
            <a:r>
              <a:rPr lang="ca-ES" altLang="es-ES" dirty="0">
                <a:solidFill>
                  <a:srgbClr val="0070C0"/>
                </a:solidFill>
                <a:latin typeface="+mn-lt"/>
              </a:rPr>
              <a:t>basant-se en les dades d’eficàcia i seguretat dels assaigs clínics realitzats en pacients amb DM2.</a:t>
            </a:r>
          </a:p>
          <a:p>
            <a:pPr marL="514350" lvl="1" indent="-171450" defTabSz="685800">
              <a:spcBef>
                <a:spcPts val="600"/>
              </a:spcBef>
              <a:spcAft>
                <a:spcPts val="600"/>
              </a:spcAft>
              <a:buFont typeface="Arial" panose="020B0604020202020204" pitchFamily="34" charset="0"/>
              <a:buChar char="•"/>
              <a:defRPr/>
            </a:pPr>
            <a:r>
              <a:rPr lang="ca-ES" altLang="es-ES" dirty="0">
                <a:solidFill>
                  <a:srgbClr val="0070C0"/>
                </a:solidFill>
                <a:latin typeface="+mn-lt"/>
              </a:rPr>
              <a:t>Un equilibri de pros i</a:t>
            </a:r>
            <a:r>
              <a:rPr lang="ca-ES" altLang="es-ES" baseline="0" dirty="0">
                <a:solidFill>
                  <a:srgbClr val="0070C0"/>
                </a:solidFill>
                <a:latin typeface="+mn-lt"/>
              </a:rPr>
              <a:t> contres que busquen el </a:t>
            </a:r>
            <a:r>
              <a:rPr lang="ca-ES" altLang="es-ES" dirty="0">
                <a:solidFill>
                  <a:srgbClr val="0070C0"/>
                </a:solidFill>
                <a:latin typeface="+mn-lt"/>
              </a:rPr>
              <a:t>millor abordatge,</a:t>
            </a:r>
            <a:r>
              <a:rPr lang="ca-ES" altLang="es-ES" baseline="0" dirty="0">
                <a:solidFill>
                  <a:srgbClr val="0070C0"/>
                </a:solidFill>
                <a:latin typeface="+mn-lt"/>
              </a:rPr>
              <a:t> el millor </a:t>
            </a:r>
            <a:r>
              <a:rPr lang="ca-ES" altLang="es-ES" dirty="0">
                <a:solidFill>
                  <a:srgbClr val="0070C0"/>
                </a:solidFill>
                <a:latin typeface="+mn-lt"/>
              </a:rPr>
              <a:t> maneig i els millors</a:t>
            </a:r>
            <a:r>
              <a:rPr lang="ca-ES" altLang="es-ES" baseline="0" dirty="0">
                <a:solidFill>
                  <a:srgbClr val="0070C0"/>
                </a:solidFill>
                <a:latin typeface="+mn-lt"/>
              </a:rPr>
              <a:t> </a:t>
            </a:r>
            <a:r>
              <a:rPr lang="ca-ES" altLang="es-ES" dirty="0">
                <a:solidFill>
                  <a:srgbClr val="0070C0"/>
                </a:solidFill>
                <a:latin typeface="+mn-lt"/>
              </a:rPr>
              <a:t>resultats en salut dels pacients amb DM2</a:t>
            </a:r>
          </a:p>
          <a:p>
            <a:pPr marL="514350" lvl="1" indent="-171450" defTabSz="685800">
              <a:spcBef>
                <a:spcPts val="600"/>
              </a:spcBef>
              <a:spcAft>
                <a:spcPts val="600"/>
              </a:spcAft>
              <a:buFont typeface="Arial" panose="020B0604020202020204" pitchFamily="34" charset="0"/>
              <a:buChar char="•"/>
              <a:defRPr/>
            </a:pPr>
            <a:r>
              <a:rPr lang="ca-ES" altLang="es-ES" dirty="0">
                <a:solidFill>
                  <a:srgbClr val="0070C0"/>
                </a:solidFill>
                <a:latin typeface="+mn-lt"/>
              </a:rPr>
              <a:t>Pretenen</a:t>
            </a:r>
            <a:r>
              <a:rPr lang="ca-ES" altLang="es-ES" baseline="0" dirty="0">
                <a:solidFill>
                  <a:srgbClr val="0070C0"/>
                </a:solidFill>
                <a:latin typeface="+mn-lt"/>
              </a:rPr>
              <a:t> també p</a:t>
            </a:r>
            <a:r>
              <a:rPr lang="ca-ES" altLang="es-ES" dirty="0">
                <a:solidFill>
                  <a:srgbClr val="0070C0"/>
                </a:solidFill>
                <a:latin typeface="+mn-lt"/>
              </a:rPr>
              <a:t>osicionar els fàrmacs en situacions clíniques com la no resposta, la insuficiència renal, cardíaca, hepàtica, la malaltia cardiovascular i la fragilitat.</a:t>
            </a:r>
          </a:p>
          <a:p>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2</a:t>
            </a:fld>
            <a:endParaRPr lang="es-ES"/>
          </a:p>
        </p:txBody>
      </p:sp>
    </p:spTree>
    <p:extLst>
      <p:ext uri="{BB962C8B-B14F-4D97-AF65-F5344CB8AC3E}">
        <p14:creationId xmlns:p14="http://schemas.microsoft.com/office/powerpoint/2010/main" val="3340211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En los dos metanálisis que se </a:t>
            </a:r>
            <a:r>
              <a:rPr lang="ca-ES" dirty="0" err="1"/>
              <a:t>muestran</a:t>
            </a:r>
            <a:r>
              <a:rPr lang="ca-ES" dirty="0"/>
              <a:t>, se </a:t>
            </a:r>
            <a:r>
              <a:rPr lang="ca-ES" dirty="0" err="1"/>
              <a:t>puede</a:t>
            </a:r>
            <a:r>
              <a:rPr lang="ca-ES" dirty="0"/>
              <a:t> ver como en </a:t>
            </a:r>
            <a:r>
              <a:rPr lang="ca-ES" dirty="0" err="1"/>
              <a:t>prevención</a:t>
            </a:r>
            <a:r>
              <a:rPr lang="ca-ES" dirty="0"/>
              <a:t> </a:t>
            </a:r>
            <a:r>
              <a:rPr lang="ca-ES" dirty="0" err="1"/>
              <a:t>primaria</a:t>
            </a:r>
            <a:r>
              <a:rPr lang="ca-ES" dirty="0"/>
              <a:t> no </a:t>
            </a:r>
            <a:r>
              <a:rPr lang="ca-ES" dirty="0" err="1"/>
              <a:t>hay</a:t>
            </a:r>
            <a:r>
              <a:rPr lang="ca-ES" dirty="0"/>
              <a:t> </a:t>
            </a:r>
            <a:r>
              <a:rPr lang="ca-ES" dirty="0" err="1"/>
              <a:t>reducciones</a:t>
            </a:r>
            <a:r>
              <a:rPr lang="ca-ES" dirty="0"/>
              <a:t> de </a:t>
            </a:r>
            <a:r>
              <a:rPr lang="ca-ES" dirty="0" err="1"/>
              <a:t>eventos</a:t>
            </a:r>
            <a:r>
              <a:rPr lang="ca-ES" dirty="0"/>
              <a:t> </a:t>
            </a:r>
            <a:r>
              <a:rPr lang="ca-ES" dirty="0" err="1"/>
              <a:t>cardiovasculares</a:t>
            </a:r>
            <a:r>
              <a:rPr lang="ca-ES" dirty="0"/>
              <a:t> </a:t>
            </a:r>
            <a:r>
              <a:rPr lang="ca-ES" dirty="0" err="1"/>
              <a:t>mayores</a:t>
            </a:r>
            <a:r>
              <a:rPr lang="ca-ES" dirty="0"/>
              <a:t> (MACE)  ni con arGLP1 ni con iSGLT2 </a:t>
            </a:r>
            <a:r>
              <a:rPr lang="ca-ES" dirty="0" err="1"/>
              <a:t>mientras</a:t>
            </a:r>
            <a:r>
              <a:rPr lang="ca-ES" dirty="0"/>
              <a:t> que en </a:t>
            </a:r>
            <a:r>
              <a:rPr lang="ca-ES" dirty="0" err="1"/>
              <a:t>prevención</a:t>
            </a:r>
            <a:r>
              <a:rPr lang="ca-ES" dirty="0"/>
              <a:t> secundaria las reduccions del MACE; </a:t>
            </a:r>
            <a:r>
              <a:rPr lang="ca-ES" dirty="0" err="1"/>
              <a:t>aunque</a:t>
            </a:r>
            <a:r>
              <a:rPr lang="ca-ES" dirty="0"/>
              <a:t> </a:t>
            </a:r>
            <a:r>
              <a:rPr lang="ca-ES" dirty="0" err="1"/>
              <a:t>modestas</a:t>
            </a:r>
            <a:r>
              <a:rPr lang="ca-ES" dirty="0"/>
              <a:t> (14% arGLp1 y 11% iSGLT2), son </a:t>
            </a:r>
            <a:r>
              <a:rPr lang="ca-ES" dirty="0" err="1"/>
              <a:t>estadísticamente</a:t>
            </a:r>
            <a:r>
              <a:rPr lang="ca-ES" dirty="0"/>
              <a:t> </a:t>
            </a:r>
            <a:r>
              <a:rPr lang="es-ES" dirty="0"/>
              <a:t>significativas</a:t>
            </a:r>
            <a:r>
              <a:rPr lang="ca-ES" dirty="0"/>
              <a:t> y </a:t>
            </a:r>
            <a:r>
              <a:rPr lang="ca-ES" dirty="0" err="1"/>
              <a:t>tendrían</a:t>
            </a:r>
            <a:r>
              <a:rPr lang="ca-ES" dirty="0"/>
              <a:t> gran impacto a </a:t>
            </a:r>
            <a:r>
              <a:rPr lang="ca-ES" dirty="0" err="1"/>
              <a:t>nivel</a:t>
            </a:r>
            <a:r>
              <a:rPr lang="ca-ES" dirty="0"/>
              <a:t> poblacional.</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20</a:t>
            </a:fld>
            <a:endParaRPr lang="es-ES"/>
          </a:p>
        </p:txBody>
      </p:sp>
    </p:spTree>
    <p:extLst>
      <p:ext uri="{BB962C8B-B14F-4D97-AF65-F5344CB8AC3E}">
        <p14:creationId xmlns:p14="http://schemas.microsoft.com/office/powerpoint/2010/main" val="195309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En el metanálisis de </a:t>
            </a:r>
            <a:r>
              <a:rPr lang="ca-ES" dirty="0" err="1"/>
              <a:t>Tsapas</a:t>
            </a:r>
            <a:r>
              <a:rPr lang="ca-ES" dirty="0"/>
              <a:t> se </a:t>
            </a:r>
            <a:r>
              <a:rPr lang="ca-ES" dirty="0" err="1"/>
              <a:t>incluyeron</a:t>
            </a:r>
            <a:r>
              <a:rPr lang="ca-ES" dirty="0"/>
              <a:t> 453 </a:t>
            </a:r>
            <a:r>
              <a:rPr lang="ca-ES" dirty="0" err="1"/>
              <a:t>ensayos</a:t>
            </a:r>
            <a:r>
              <a:rPr lang="ca-ES" dirty="0"/>
              <a:t> que </a:t>
            </a:r>
            <a:r>
              <a:rPr lang="ca-ES" dirty="0" err="1"/>
              <a:t>evaluaron</a:t>
            </a:r>
            <a:r>
              <a:rPr lang="ca-ES" dirty="0"/>
              <a:t> 21 </a:t>
            </a:r>
            <a:r>
              <a:rPr lang="ca-ES" dirty="0" err="1"/>
              <a:t>intervenciones</a:t>
            </a:r>
            <a:r>
              <a:rPr lang="ca-ES" dirty="0"/>
              <a:t> con 9 </a:t>
            </a:r>
            <a:r>
              <a:rPr lang="ca-ES" dirty="0" err="1"/>
              <a:t>clases</a:t>
            </a:r>
            <a:r>
              <a:rPr lang="ca-ES" dirty="0"/>
              <a:t> de </a:t>
            </a:r>
            <a:r>
              <a:rPr lang="ca-ES" dirty="0" err="1"/>
              <a:t>fármacos</a:t>
            </a:r>
            <a:r>
              <a:rPr lang="ca-ES" dirty="0"/>
              <a:t> </a:t>
            </a:r>
            <a:r>
              <a:rPr lang="ca-ES" dirty="0" err="1"/>
              <a:t>antidiabéticos</a:t>
            </a:r>
            <a:r>
              <a:rPr lang="ca-ES" dirty="0"/>
              <a:t>. Las </a:t>
            </a:r>
            <a:r>
              <a:rPr lang="ca-ES" dirty="0" err="1"/>
              <a:t>intervenciones</a:t>
            </a:r>
            <a:r>
              <a:rPr lang="ca-ES" dirty="0"/>
              <a:t> </a:t>
            </a:r>
            <a:r>
              <a:rPr lang="ca-ES" dirty="0" err="1"/>
              <a:t>incluyeron</a:t>
            </a:r>
            <a:r>
              <a:rPr lang="ca-ES" dirty="0"/>
              <a:t>: </a:t>
            </a:r>
            <a:r>
              <a:rPr lang="ca-ES" dirty="0" err="1"/>
              <a:t>monoterapia</a:t>
            </a:r>
            <a:r>
              <a:rPr lang="ca-ES" dirty="0"/>
              <a:t> (134 </a:t>
            </a:r>
            <a:r>
              <a:rPr lang="ca-ES" dirty="0" err="1"/>
              <a:t>ensayos</a:t>
            </a:r>
            <a:r>
              <a:rPr lang="ca-ES" dirty="0"/>
              <a:t>), </a:t>
            </a:r>
            <a:r>
              <a:rPr lang="ca-ES" dirty="0" err="1"/>
              <a:t>terapias</a:t>
            </a:r>
            <a:r>
              <a:rPr lang="ca-ES" dirty="0"/>
              <a:t> </a:t>
            </a:r>
            <a:r>
              <a:rPr lang="ca-ES" dirty="0" err="1"/>
              <a:t>añadidas</a:t>
            </a:r>
            <a:r>
              <a:rPr lang="ca-ES" dirty="0"/>
              <a:t> a metformina (296 </a:t>
            </a:r>
            <a:r>
              <a:rPr lang="ca-ES" dirty="0" err="1"/>
              <a:t>ensayos</a:t>
            </a:r>
            <a:r>
              <a:rPr lang="ca-ES" dirty="0"/>
              <a:t>) y </a:t>
            </a:r>
            <a:r>
              <a:rPr lang="ca-ES" dirty="0" err="1"/>
              <a:t>monoterapia</a:t>
            </a:r>
            <a:r>
              <a:rPr lang="ca-ES" dirty="0"/>
              <a:t> versus </a:t>
            </a:r>
            <a:r>
              <a:rPr lang="ca-ES" dirty="0" err="1"/>
              <a:t>terapias</a:t>
            </a:r>
            <a:r>
              <a:rPr lang="ca-ES" dirty="0"/>
              <a:t> </a:t>
            </a:r>
            <a:r>
              <a:rPr lang="ca-ES" dirty="0" err="1"/>
              <a:t>añadidas</a:t>
            </a:r>
            <a:r>
              <a:rPr lang="ca-ES" dirty="0"/>
              <a:t> a metformina (23 </a:t>
            </a:r>
            <a:r>
              <a:rPr lang="ca-ES" dirty="0" err="1"/>
              <a:t>ensayos</a:t>
            </a:r>
            <a:r>
              <a:rPr lang="ca-ES" dirty="0"/>
              <a:t>).</a:t>
            </a:r>
          </a:p>
          <a:p>
            <a:r>
              <a:rPr lang="ca-ES" dirty="0"/>
              <a:t>Las </a:t>
            </a:r>
            <a:r>
              <a:rPr lang="ca-ES" dirty="0" err="1"/>
              <a:t>tratamientos</a:t>
            </a:r>
            <a:r>
              <a:rPr lang="ca-ES" dirty="0"/>
              <a:t> con insulina y </a:t>
            </a:r>
            <a:r>
              <a:rPr lang="ca-ES" dirty="0" err="1"/>
              <a:t>algunos</a:t>
            </a:r>
            <a:r>
              <a:rPr lang="ca-ES" dirty="0"/>
              <a:t> arGLP-1 </a:t>
            </a:r>
            <a:r>
              <a:rPr lang="ca-ES" dirty="0" err="1"/>
              <a:t>añadidos</a:t>
            </a:r>
            <a:r>
              <a:rPr lang="ca-ES" dirty="0"/>
              <a:t> a metformina </a:t>
            </a:r>
            <a:r>
              <a:rPr lang="ca-ES" dirty="0" err="1"/>
              <a:t>produjeron</a:t>
            </a:r>
            <a:r>
              <a:rPr lang="ca-ES" dirty="0"/>
              <a:t> las </a:t>
            </a:r>
            <a:r>
              <a:rPr lang="ca-ES" dirty="0" err="1"/>
              <a:t>mayores</a:t>
            </a:r>
            <a:r>
              <a:rPr lang="ca-ES" dirty="0"/>
              <a:t> </a:t>
            </a:r>
            <a:r>
              <a:rPr lang="ca-ES" dirty="0" err="1"/>
              <a:t>reducciones</a:t>
            </a:r>
            <a:r>
              <a:rPr lang="ca-ES" dirty="0"/>
              <a:t> en el </a:t>
            </a:r>
            <a:r>
              <a:rPr lang="ca-ES" dirty="0" err="1"/>
              <a:t>nivel</a:t>
            </a:r>
            <a:r>
              <a:rPr lang="ca-ES" dirty="0"/>
              <a:t> de HbA1c lo que avalaria </a:t>
            </a:r>
            <a:r>
              <a:rPr lang="ca-ES" dirty="0" err="1"/>
              <a:t>su</a:t>
            </a:r>
            <a:r>
              <a:rPr lang="ca-ES" dirty="0"/>
              <a:t> uso </a:t>
            </a:r>
            <a:r>
              <a:rPr lang="ca-ES" dirty="0" err="1"/>
              <a:t>desde</a:t>
            </a:r>
            <a:r>
              <a:rPr lang="ca-ES" dirty="0"/>
              <a:t> el punto de vista de la </a:t>
            </a:r>
            <a:r>
              <a:rPr lang="es-ES" dirty="0"/>
              <a:t>eficacia</a:t>
            </a:r>
            <a:r>
              <a:rPr lang="ca-ES" dirty="0"/>
              <a:t>. </a:t>
            </a:r>
            <a:r>
              <a:rPr lang="ca-ES" dirty="0" err="1"/>
              <a:t>Sin</a:t>
            </a:r>
            <a:r>
              <a:rPr lang="ca-ES" dirty="0"/>
              <a:t> embargo, como </a:t>
            </a:r>
            <a:r>
              <a:rPr lang="ca-ES" dirty="0" err="1"/>
              <a:t>veremos</a:t>
            </a:r>
            <a:r>
              <a:rPr lang="ca-ES" dirty="0"/>
              <a:t> en la </a:t>
            </a:r>
            <a:r>
              <a:rPr lang="ca-ES" dirty="0" err="1"/>
              <a:t>siguiente</a:t>
            </a:r>
            <a:r>
              <a:rPr lang="ca-ES" dirty="0"/>
              <a:t> figura, el impacto en la </a:t>
            </a:r>
            <a:r>
              <a:rPr lang="ca-ES" dirty="0" err="1"/>
              <a:t>mortalidad</a:t>
            </a:r>
            <a:r>
              <a:rPr lang="ca-ES" dirty="0"/>
              <a:t> es </a:t>
            </a:r>
            <a:r>
              <a:rPr lang="ca-ES" dirty="0" err="1"/>
              <a:t>diferente</a:t>
            </a:r>
            <a:r>
              <a:rPr lang="ca-ES" dirty="0"/>
              <a:t>.</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21</a:t>
            </a:fld>
            <a:endParaRPr lang="es-ES"/>
          </a:p>
        </p:txBody>
      </p:sp>
    </p:spTree>
    <p:extLst>
      <p:ext uri="{BB962C8B-B14F-4D97-AF65-F5344CB8AC3E}">
        <p14:creationId xmlns:p14="http://schemas.microsoft.com/office/powerpoint/2010/main" val="382856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err="1"/>
              <a:t>Teniendo</a:t>
            </a:r>
            <a:r>
              <a:rPr lang="ca-ES" dirty="0"/>
              <a:t> en </a:t>
            </a:r>
            <a:r>
              <a:rPr lang="ca-ES" dirty="0" err="1"/>
              <a:t>cuenta</a:t>
            </a:r>
            <a:r>
              <a:rPr lang="ca-ES" dirty="0"/>
              <a:t> el impacto en la </a:t>
            </a:r>
            <a:r>
              <a:rPr lang="ca-ES" dirty="0" err="1"/>
              <a:t>enfermedad</a:t>
            </a:r>
            <a:r>
              <a:rPr lang="ca-ES" dirty="0"/>
              <a:t> cardiovascular y la </a:t>
            </a:r>
            <a:r>
              <a:rPr lang="ca-ES" dirty="0" err="1"/>
              <a:t>mortalidad</a:t>
            </a:r>
            <a:r>
              <a:rPr lang="ca-ES" dirty="0"/>
              <a:t> por </a:t>
            </a:r>
            <a:r>
              <a:rPr lang="ca-ES" dirty="0" err="1"/>
              <a:t>todas</a:t>
            </a:r>
            <a:r>
              <a:rPr lang="ca-ES" dirty="0"/>
              <a:t> las </a:t>
            </a:r>
            <a:r>
              <a:rPr lang="ca-ES" dirty="0" err="1"/>
              <a:t>causas</a:t>
            </a:r>
            <a:r>
              <a:rPr lang="ca-ES" dirty="0"/>
              <a:t>, en la </a:t>
            </a:r>
            <a:r>
              <a:rPr lang="ca-ES" dirty="0" err="1"/>
              <a:t>revisión</a:t>
            </a:r>
            <a:r>
              <a:rPr lang="ca-ES" dirty="0"/>
              <a:t> de </a:t>
            </a:r>
            <a:r>
              <a:rPr lang="ca-ES" dirty="0" err="1"/>
              <a:t>Tsapas</a:t>
            </a:r>
            <a:r>
              <a:rPr lang="ca-ES" dirty="0"/>
              <a:t> se </a:t>
            </a:r>
            <a:r>
              <a:rPr lang="ca-ES" dirty="0" err="1"/>
              <a:t>concluye</a:t>
            </a:r>
            <a:r>
              <a:rPr lang="ca-ES" dirty="0"/>
              <a:t> que:</a:t>
            </a:r>
          </a:p>
          <a:p>
            <a:r>
              <a:rPr lang="ca-ES" dirty="0"/>
              <a:t>- En </a:t>
            </a:r>
            <a:r>
              <a:rPr lang="ca-ES" dirty="0" err="1"/>
              <a:t>pacientes</a:t>
            </a:r>
            <a:r>
              <a:rPr lang="ca-ES" dirty="0"/>
              <a:t> con </a:t>
            </a:r>
            <a:r>
              <a:rPr lang="ca-ES" dirty="0" err="1"/>
              <a:t>elevado</a:t>
            </a:r>
            <a:r>
              <a:rPr lang="ca-ES" dirty="0"/>
              <a:t> </a:t>
            </a:r>
            <a:r>
              <a:rPr lang="ca-ES" dirty="0" err="1"/>
              <a:t>riesgo</a:t>
            </a:r>
            <a:r>
              <a:rPr lang="ca-ES" dirty="0"/>
              <a:t> cardiovascular </a:t>
            </a:r>
            <a:r>
              <a:rPr lang="ca-ES" dirty="0" err="1"/>
              <a:t>tratados</a:t>
            </a:r>
            <a:r>
              <a:rPr lang="ca-ES" dirty="0"/>
              <a:t> </a:t>
            </a:r>
            <a:r>
              <a:rPr lang="ca-ES" dirty="0" err="1"/>
              <a:t>previamente</a:t>
            </a:r>
            <a:r>
              <a:rPr lang="ca-ES" dirty="0"/>
              <a:t> con metformina, </a:t>
            </a:r>
            <a:r>
              <a:rPr lang="ca-ES" dirty="0" err="1"/>
              <a:t>algunos</a:t>
            </a:r>
            <a:r>
              <a:rPr lang="ca-ES" dirty="0"/>
              <a:t> arGLP-1 e iSGLT-2 </a:t>
            </a:r>
            <a:r>
              <a:rPr lang="ca-ES" dirty="0" err="1"/>
              <a:t>tienen</a:t>
            </a:r>
            <a:r>
              <a:rPr lang="ca-ES" dirty="0"/>
              <a:t> un </a:t>
            </a:r>
            <a:r>
              <a:rPr lang="ca-ES" dirty="0" err="1"/>
              <a:t>efecto</a:t>
            </a:r>
            <a:r>
              <a:rPr lang="ca-ES" dirty="0"/>
              <a:t> favorable </a:t>
            </a:r>
            <a:r>
              <a:rPr lang="ca-ES" dirty="0" err="1"/>
              <a:t>cardiovasculares</a:t>
            </a:r>
            <a:r>
              <a:rPr lang="ca-ES" dirty="0"/>
              <a:t> y </a:t>
            </a:r>
            <a:r>
              <a:rPr lang="ca-ES" dirty="0" err="1"/>
              <a:t>también</a:t>
            </a:r>
            <a:r>
              <a:rPr lang="ca-ES" dirty="0"/>
              <a:t> en la </a:t>
            </a:r>
            <a:r>
              <a:rPr lang="ca-ES" dirty="0" err="1"/>
              <a:t>mortalidad</a:t>
            </a:r>
            <a:r>
              <a:rPr lang="ca-ES" dirty="0"/>
              <a:t> por </a:t>
            </a:r>
            <a:r>
              <a:rPr lang="ca-ES" dirty="0" err="1"/>
              <a:t>todas</a:t>
            </a:r>
            <a:r>
              <a:rPr lang="ca-ES" dirty="0"/>
              <a:t> las </a:t>
            </a:r>
            <a:r>
              <a:rPr lang="ca-ES" dirty="0" err="1"/>
              <a:t>causas</a:t>
            </a:r>
            <a:r>
              <a:rPr lang="ca-ES" dirty="0"/>
              <a:t> ,como se </a:t>
            </a:r>
            <a:r>
              <a:rPr lang="ca-ES" dirty="0" err="1"/>
              <a:t>puede</a:t>
            </a:r>
            <a:r>
              <a:rPr lang="ca-ES" dirty="0"/>
              <a:t> ver en la gràfica de la </a:t>
            </a:r>
            <a:r>
              <a:rPr lang="ca-ES" dirty="0" err="1"/>
              <a:t>izquierda</a:t>
            </a:r>
            <a:r>
              <a:rPr lang="ca-E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ca-ES" dirty="0"/>
              <a:t>- En </a:t>
            </a:r>
            <a:r>
              <a:rPr lang="ca-ES" dirty="0" err="1"/>
              <a:t>pacientes</a:t>
            </a:r>
            <a:r>
              <a:rPr lang="ca-ES" dirty="0"/>
              <a:t> con </a:t>
            </a:r>
            <a:r>
              <a:rPr lang="ca-ES" dirty="0" err="1"/>
              <a:t>bajo</a:t>
            </a:r>
            <a:r>
              <a:rPr lang="ca-ES" dirty="0"/>
              <a:t> </a:t>
            </a:r>
            <a:r>
              <a:rPr lang="ca-ES" dirty="0" err="1"/>
              <a:t>riesgo</a:t>
            </a:r>
            <a:r>
              <a:rPr lang="ca-ES" dirty="0"/>
              <a:t> cardiovascular (</a:t>
            </a:r>
            <a:r>
              <a:rPr lang="ca-ES" dirty="0" err="1"/>
              <a:t>sin</a:t>
            </a:r>
            <a:r>
              <a:rPr lang="ca-ES" dirty="0"/>
              <a:t> ECV) , </a:t>
            </a:r>
            <a:r>
              <a:rPr lang="ca-ES" dirty="0" err="1"/>
              <a:t>ningún</a:t>
            </a:r>
            <a:r>
              <a:rPr lang="ca-ES" dirty="0"/>
              <a:t> </a:t>
            </a:r>
            <a:r>
              <a:rPr lang="ca-ES" dirty="0" err="1"/>
              <a:t>tratamiento</a:t>
            </a:r>
            <a:r>
              <a:rPr lang="ca-ES" dirty="0"/>
              <a:t> </a:t>
            </a:r>
            <a:r>
              <a:rPr lang="ca-ES" dirty="0" err="1"/>
              <a:t>difiere</a:t>
            </a:r>
            <a:r>
              <a:rPr lang="ca-ES" dirty="0"/>
              <a:t> del placebo en </a:t>
            </a:r>
            <a:r>
              <a:rPr lang="ca-ES" dirty="0" err="1"/>
              <a:t>cuanto</a:t>
            </a:r>
            <a:r>
              <a:rPr lang="ca-ES" dirty="0"/>
              <a:t> a  </a:t>
            </a:r>
            <a:r>
              <a:rPr lang="ca-ES" dirty="0" err="1"/>
              <a:t>resultados</a:t>
            </a:r>
            <a:r>
              <a:rPr lang="ca-ES" dirty="0"/>
              <a:t> </a:t>
            </a:r>
            <a:r>
              <a:rPr lang="ca-ES" dirty="0" err="1"/>
              <a:t>cardiovasculares</a:t>
            </a:r>
            <a:r>
              <a:rPr lang="ca-ES" dirty="0"/>
              <a:t>. En el caso de la </a:t>
            </a:r>
            <a:r>
              <a:rPr lang="ca-ES" dirty="0" err="1"/>
              <a:t>mortalidad</a:t>
            </a:r>
            <a:r>
              <a:rPr lang="ca-ES" dirty="0"/>
              <a:t> por </a:t>
            </a:r>
            <a:r>
              <a:rPr lang="ca-ES" dirty="0" err="1"/>
              <a:t>todas</a:t>
            </a:r>
            <a:r>
              <a:rPr lang="ca-ES" dirty="0"/>
              <a:t> las </a:t>
            </a:r>
            <a:r>
              <a:rPr lang="ca-ES" dirty="0" err="1"/>
              <a:t>causas</a:t>
            </a:r>
            <a:r>
              <a:rPr lang="ca-ES" dirty="0"/>
              <a:t> (</a:t>
            </a:r>
            <a:r>
              <a:rPr lang="ca-ES" dirty="0" err="1"/>
              <a:t>gráfica</a:t>
            </a:r>
            <a:r>
              <a:rPr lang="ca-ES" dirty="0"/>
              <a:t> de la </a:t>
            </a:r>
            <a:r>
              <a:rPr lang="ca-ES" dirty="0" err="1"/>
              <a:t>derecha</a:t>
            </a:r>
            <a:r>
              <a:rPr lang="ca-ES" dirty="0"/>
              <a:t>), </a:t>
            </a:r>
            <a:r>
              <a:rPr lang="ca-ES" dirty="0" err="1"/>
              <a:t>aunque</a:t>
            </a:r>
            <a:r>
              <a:rPr lang="ca-ES" dirty="0"/>
              <a:t> se </a:t>
            </a:r>
            <a:r>
              <a:rPr lang="ca-ES" dirty="0" err="1"/>
              <a:t>replican</a:t>
            </a:r>
            <a:r>
              <a:rPr lang="ca-ES" dirty="0"/>
              <a:t> las </a:t>
            </a:r>
            <a:r>
              <a:rPr lang="ca-ES" dirty="0" err="1"/>
              <a:t>tendencias</a:t>
            </a:r>
            <a:r>
              <a:rPr lang="ca-ES" dirty="0"/>
              <a:t> </a:t>
            </a:r>
            <a:r>
              <a:rPr lang="ca-ES" dirty="0" err="1"/>
              <a:t>vistas</a:t>
            </a:r>
            <a:r>
              <a:rPr lang="ca-ES" dirty="0"/>
              <a:t> en </a:t>
            </a:r>
            <a:r>
              <a:rPr lang="ca-ES" dirty="0" err="1"/>
              <a:t>prevención</a:t>
            </a:r>
            <a:r>
              <a:rPr lang="ca-ES" dirty="0"/>
              <a:t> secundaria, las </a:t>
            </a:r>
            <a:r>
              <a:rPr lang="ca-ES" dirty="0" err="1"/>
              <a:t>diferencias</a:t>
            </a:r>
            <a:r>
              <a:rPr lang="ca-ES" dirty="0"/>
              <a:t> no son significatives dada la </a:t>
            </a:r>
            <a:r>
              <a:rPr lang="ca-ES" dirty="0" err="1"/>
              <a:t>escasa</a:t>
            </a:r>
            <a:r>
              <a:rPr lang="ca-ES" dirty="0"/>
              <a:t> </a:t>
            </a:r>
            <a:r>
              <a:rPr lang="ca-ES" dirty="0" err="1"/>
              <a:t>representación</a:t>
            </a:r>
            <a:r>
              <a:rPr lang="ca-ES" dirty="0"/>
              <a:t> de estos </a:t>
            </a:r>
            <a:r>
              <a:rPr lang="ca-ES" dirty="0" err="1"/>
              <a:t>pacientes</a:t>
            </a:r>
            <a:r>
              <a:rPr lang="ca-ES" dirty="0"/>
              <a:t> en los </a:t>
            </a:r>
            <a:r>
              <a:rPr lang="ca-ES" dirty="0" err="1"/>
              <a:t>ensayos</a:t>
            </a:r>
            <a:r>
              <a:rPr lang="ca-ES" dirty="0"/>
              <a:t> </a:t>
            </a:r>
            <a:r>
              <a:rPr lang="ca-ES" dirty="0" err="1"/>
              <a:t>clínicos</a:t>
            </a:r>
            <a:r>
              <a:rPr lang="ca-ES" dirty="0"/>
              <a:t> </a:t>
            </a:r>
            <a:r>
              <a:rPr lang="ca-ES" dirty="0" err="1"/>
              <a:t>analizados</a:t>
            </a:r>
            <a:r>
              <a:rPr lang="ca-ES" dirty="0"/>
              <a:t>, lo que resta potencia estadística para que </a:t>
            </a:r>
            <a:r>
              <a:rPr lang="ca-ES" dirty="0" err="1"/>
              <a:t>sean</a:t>
            </a:r>
            <a:r>
              <a:rPr lang="ca-ES" dirty="0"/>
              <a:t> </a:t>
            </a:r>
            <a:r>
              <a:rPr lang="ca-ES" dirty="0" err="1"/>
              <a:t>significativas</a:t>
            </a:r>
            <a:r>
              <a:rPr lang="ca-ES" dirty="0"/>
              <a:t>.</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22</a:t>
            </a:fld>
            <a:endParaRPr lang="es-ES" dirty="0"/>
          </a:p>
        </p:txBody>
      </p:sp>
    </p:spTree>
    <p:extLst>
      <p:ext uri="{BB962C8B-B14F-4D97-AF65-F5344CB8AC3E}">
        <p14:creationId xmlns:p14="http://schemas.microsoft.com/office/powerpoint/2010/main" val="3288135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SIDIAP participó con datos de Catalunya en un gran estudio de mundo real (CVD real 2) en el que se hizo un análisis de datos clínicos en 12 países, con más de 350.000 pacientes que iniciaban un iSGLT2 u otros ADNIS (entre ellos los iDPP4). Catalunya contribuyó con más de 10.000 pacientes que fueron emparejados que iniciaban un iDPP4 o un isGLT2 por numerosas variables clínicas.</a:t>
            </a:r>
          </a:p>
          <a:p>
            <a:r>
              <a:rPr lang="es-ES" dirty="0"/>
              <a:t>Como principales conclusiones de los datos de nuestro entorno podemos concluir que: </a:t>
            </a:r>
          </a:p>
          <a:p>
            <a:r>
              <a:rPr lang="es-ES" dirty="0"/>
              <a:t>• El inicio de SGLT-2i se asoció con un riesgo significativamente menor de Hospitalización por insuficiencia cardiaca (47% menor) muerte por cualquier causa (43%)  y de MACE modificado* (32%) en comparación con el inicio con un iDPP-4</a:t>
            </a:r>
          </a:p>
          <a:p>
            <a:r>
              <a:rPr lang="es-ES" dirty="0"/>
              <a:t>• Estos hallazgos son complementarios a los ensayos clínicos aleatorizados, en los que no existen comparaciones directas de iSGLT-2 con otros agentes hipoglucemiantes. Mientras no se disponga de ensayos clínicos comparativos no se puede saber si estas asociaciones son debidas al efecto del fármaco o al sesgo de prescripción, que nunca llega a poder controlarse en estudios retrospectivos.</a:t>
            </a:r>
          </a:p>
          <a:p>
            <a:r>
              <a:rPr lang="es-ES" dirty="0"/>
              <a:t>* IAM, AVC y mortalidad total (en vez de la cardiovascular, que sería el MACE clásico)</a:t>
            </a:r>
          </a:p>
        </p:txBody>
      </p:sp>
      <p:sp>
        <p:nvSpPr>
          <p:cNvPr id="4" name="Marcador de encabezado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8C95017-6977-B443-8F8B-D4EDB897FEC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42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b="1" kern="1200" dirty="0">
                <a:solidFill>
                  <a:schemeClr val="tx1"/>
                </a:solidFill>
                <a:effectLst/>
                <a:latin typeface="+mn-lt"/>
                <a:ea typeface="+mn-ea"/>
                <a:cs typeface="+mn-cs"/>
              </a:rPr>
              <a:t>Pacientes con Insuficiencia cardiaca</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Un efecto único de los iSGLT2 que se ha observado de manera consistente en todos los estudios de seguridad cardiovascular es la reducción de las hospitalizaciones por insuficiencia cardiaca atribuible a sus efectos hemodinámicos. Por eso en el algoritmo RedGDPS y otras guías se considera como el fármaco de elección para añadir a metformina en estos pacientes.</a:t>
            </a:r>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24</a:t>
            </a:fld>
            <a:endParaRPr lang="es-ES"/>
          </a:p>
        </p:txBody>
      </p:sp>
    </p:spTree>
    <p:extLst>
      <p:ext uri="{BB962C8B-B14F-4D97-AF65-F5344CB8AC3E}">
        <p14:creationId xmlns:p14="http://schemas.microsoft.com/office/powerpoint/2010/main" val="1033398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gráfica de la izquierda podemos ver como en un metanálisis de los ensayos de seguridad cardiovascular indica que los iSGLT2 reducen en un 32% el riesgo de hospitalización por insuficiencia cardiaca (IC)  con los ISGLT2.  En este mismo metanálisis, este efecto no se observó con los arGLP1, por lo que constituye un efecto específico, y de clase de los iSGLT2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gráfica derecha podemos ver como esta reducción es independiente de que el paciente tenga o no ECV previa (prevención secundaria o primaria).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Aunque no se muestra en la figura, este beneficio se produce en paciente con antecedentes de IC previa o sin ella.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25</a:t>
            </a:fld>
            <a:endParaRPr lang="es-ES"/>
          </a:p>
        </p:txBody>
      </p:sp>
    </p:spTree>
    <p:extLst>
      <p:ext uri="{BB962C8B-B14F-4D97-AF65-F5344CB8AC3E}">
        <p14:creationId xmlns:p14="http://schemas.microsoft.com/office/powerpoint/2010/main" val="213425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dirty="0">
                <a:effectLst/>
              </a:rPr>
              <a:t>Los resultados sobre IC se han confirmado más recientemente en estudios específicamente diseñados con pacientes con IC, con fracción de eyección reducida, </a:t>
            </a:r>
            <a:r>
              <a:rPr lang="es-ES" dirty="0"/>
              <a:t>tuvieran diabetes o no, como </a:t>
            </a:r>
            <a:r>
              <a:rPr lang="es-ES" dirty="0">
                <a:effectLst/>
              </a:rPr>
              <a:t>el DAPA-HF (1) y el EMPEROR </a:t>
            </a:r>
            <a:r>
              <a:rPr lang="es-ES" dirty="0" err="1">
                <a:effectLst/>
              </a:rPr>
              <a:t>reduced</a:t>
            </a:r>
            <a:r>
              <a:rPr lang="es-ES" dirty="0">
                <a:effectLst/>
              </a:rPr>
              <a:t> (2) en los que la variable principal era un combinado de hospitalización por insuficiencia cardiaca y mortalidad cardiovascular. Tal como se puede ver en la figura, en el metanálisis de ambos estudios (</a:t>
            </a:r>
            <a:r>
              <a:rPr lang="es-ES" dirty="0" err="1">
                <a:effectLst/>
              </a:rPr>
              <a:t>Zannad</a:t>
            </a:r>
            <a:r>
              <a:rPr lang="es-ES" dirty="0">
                <a:effectLst/>
              </a:rPr>
              <a:t> et al), la reducción de mortalidad cardiovascular y por cualquier causa (14% y 13% respectivamente), junto con las reducción del 26% de la variable combinada de mortalidad y hospitalización por IC son similares a las observadas en estudios de seguridad CV previamente comentados. Además la reducción del 38% de la variable renal combinada refuerza los beneficios renales de este grupo de antidiabéticos.</a:t>
            </a:r>
          </a:p>
          <a:p>
            <a:endParaRPr lang="es-ES" dirty="0">
              <a:effectLst/>
            </a:endParaRPr>
          </a:p>
          <a:p>
            <a:pPr lvl="0"/>
            <a:r>
              <a:rPr lang="es-ES" sz="1200" i="1" kern="1200" dirty="0">
                <a:solidFill>
                  <a:schemeClr val="tx1"/>
                </a:solidFill>
                <a:effectLst/>
              </a:rPr>
              <a:t>1. DAPA-HF </a:t>
            </a:r>
            <a:r>
              <a:rPr lang="es-ES" sz="1200" i="1" kern="1200" dirty="0" err="1">
                <a:solidFill>
                  <a:schemeClr val="tx1"/>
                </a:solidFill>
                <a:effectLst/>
              </a:rPr>
              <a:t>McMurray</a:t>
            </a:r>
            <a:r>
              <a:rPr lang="es-ES" sz="1200" i="1" kern="1200" dirty="0">
                <a:solidFill>
                  <a:schemeClr val="tx1"/>
                </a:solidFill>
                <a:effectLst/>
              </a:rPr>
              <a:t> JJV, Solomon SD, </a:t>
            </a:r>
            <a:r>
              <a:rPr lang="es-ES" sz="1200" i="1" kern="1200" dirty="0" err="1">
                <a:solidFill>
                  <a:schemeClr val="tx1"/>
                </a:solidFill>
                <a:effectLst/>
              </a:rPr>
              <a:t>Inzucchi</a:t>
            </a:r>
            <a:r>
              <a:rPr lang="es-ES" sz="1200" i="1" kern="1200" dirty="0">
                <a:solidFill>
                  <a:schemeClr val="tx1"/>
                </a:solidFill>
                <a:effectLst/>
              </a:rPr>
              <a:t> SE, et al. </a:t>
            </a:r>
            <a:r>
              <a:rPr lang="en-US" sz="1200" i="1" kern="1200" dirty="0">
                <a:solidFill>
                  <a:schemeClr val="tx1"/>
                </a:solidFill>
                <a:effectLst/>
              </a:rPr>
              <a:t>Dapagliflozin in patients with heart failure and reduced ejection fraction. N </a:t>
            </a:r>
            <a:r>
              <a:rPr lang="en-US" sz="1200" i="1" kern="1200" dirty="0" err="1">
                <a:solidFill>
                  <a:schemeClr val="tx1"/>
                </a:solidFill>
                <a:effectLst/>
              </a:rPr>
              <a:t>Engl</a:t>
            </a:r>
            <a:r>
              <a:rPr lang="en-US" sz="1200" i="1" kern="1200" dirty="0">
                <a:solidFill>
                  <a:schemeClr val="tx1"/>
                </a:solidFill>
                <a:effectLst/>
              </a:rPr>
              <a:t> J Med 2019; 381: 1995–2008. </a:t>
            </a:r>
            <a:endParaRPr lang="es-ES" sz="1200" i="1" kern="1200" dirty="0">
              <a:solidFill>
                <a:schemeClr val="tx1"/>
              </a:solidFill>
              <a:effectLst/>
            </a:endParaRPr>
          </a:p>
          <a:p>
            <a:r>
              <a:rPr lang="en-US" sz="1200" i="1" kern="1200" dirty="0">
                <a:solidFill>
                  <a:schemeClr val="tx1"/>
                </a:solidFill>
                <a:effectLst/>
              </a:rPr>
              <a:t>2. Packer M, Anker SD, Butler J, </a:t>
            </a:r>
            <a:r>
              <a:rPr lang="en-US" sz="1200" i="1" kern="1200" dirty="0" err="1">
                <a:solidFill>
                  <a:schemeClr val="tx1"/>
                </a:solidFill>
                <a:effectLst/>
              </a:rPr>
              <a:t>Filippatos</a:t>
            </a:r>
            <a:r>
              <a:rPr lang="en-US" sz="1200" i="1" kern="1200" dirty="0">
                <a:solidFill>
                  <a:schemeClr val="tx1"/>
                </a:solidFill>
                <a:effectLst/>
              </a:rPr>
              <a:t> G, Pocock SJ, Carson P et al. Cardiac and renal outcomes with empagliflozin in heart failure with a reduced ejection fraction. N </a:t>
            </a:r>
            <a:r>
              <a:rPr lang="en-US" sz="1200" i="1" kern="1200" dirty="0" err="1">
                <a:solidFill>
                  <a:schemeClr val="tx1"/>
                </a:solidFill>
                <a:effectLst/>
              </a:rPr>
              <a:t>Engl</a:t>
            </a:r>
            <a:r>
              <a:rPr lang="en-US" sz="1200" i="1" kern="1200" dirty="0">
                <a:solidFill>
                  <a:schemeClr val="tx1"/>
                </a:solidFill>
                <a:effectLst/>
              </a:rPr>
              <a:t> J Med. 2020 Oct 8;383(15):1413-1424. </a:t>
            </a:r>
            <a:r>
              <a:rPr lang="en-US" sz="1200" i="1" kern="1200" dirty="0" err="1">
                <a:solidFill>
                  <a:schemeClr val="tx1"/>
                </a:solidFill>
                <a:effectLst/>
              </a:rPr>
              <a:t>doi</a:t>
            </a:r>
            <a:r>
              <a:rPr lang="en-US" sz="1200" i="1" kern="1200" dirty="0">
                <a:solidFill>
                  <a:schemeClr val="tx1"/>
                </a:solidFill>
                <a:effectLst/>
              </a:rPr>
              <a:t>: 10.1056/NEJMoa2022190. </a:t>
            </a:r>
            <a:r>
              <a:rPr lang="en-US" sz="1200" i="1" kern="1200" dirty="0" err="1">
                <a:solidFill>
                  <a:schemeClr val="tx1"/>
                </a:solidFill>
                <a:effectLst/>
              </a:rPr>
              <a:t>Epub</a:t>
            </a:r>
            <a:r>
              <a:rPr lang="en-US" sz="1200" i="1" kern="1200" dirty="0">
                <a:solidFill>
                  <a:schemeClr val="tx1"/>
                </a:solidFill>
                <a:effectLst/>
              </a:rPr>
              <a:t> 2020 Aug 28</a:t>
            </a:r>
            <a:r>
              <a:rPr lang="es-ES" i="1" dirty="0">
                <a:effectLst/>
              </a:rPr>
              <a:t> </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26</a:t>
            </a:fld>
            <a:endParaRPr lang="es-ES"/>
          </a:p>
        </p:txBody>
      </p:sp>
    </p:spTree>
    <p:extLst>
      <p:ext uri="{BB962C8B-B14F-4D97-AF65-F5344CB8AC3E}">
        <p14:creationId xmlns:p14="http://schemas.microsoft.com/office/powerpoint/2010/main" val="2257091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914400" y="3300412"/>
            <a:ext cx="7315200" cy="3213498"/>
          </a:xfrm>
        </p:spPr>
        <p:txBody>
          <a:bodyPr/>
          <a:lstStyle/>
          <a:p>
            <a:r>
              <a:rPr lang="es-ES" sz="1200" b="1" kern="1200" dirty="0">
                <a:solidFill>
                  <a:schemeClr val="tx1"/>
                </a:solidFill>
                <a:effectLst/>
                <a:latin typeface="+mn-lt"/>
                <a:ea typeface="+mn-ea"/>
                <a:cs typeface="+mn-cs"/>
              </a:rPr>
              <a:t>Pacientes con Enfermedad renal crónica (FG 30-59 ml/min o albuminuria &gt;30 mg/g)</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 definición de enfermedad renal crónica incluye pacientes con albuminuria (Cociente Albúmina Creatinina&gt;30 mg/g y/o FG&lt;60 ml/min) y en estos pacientes se ha dividido el algoritmo en dos subgrupos: a) los pacientes que tienen un FG entre 30 y 59 ml/min (con o sin albuminuria) y b) los que tienen insuficiencia renal grave (FG&lt;30), básicamente porque en los segundos hay numerosas limitaciones en la prescripción de antidiabéticos no </a:t>
            </a:r>
            <a:r>
              <a:rPr lang="es-ES" sz="1200" kern="1200" dirty="0" err="1">
                <a:solidFill>
                  <a:schemeClr val="tx1"/>
                </a:solidFill>
                <a:effectLst/>
                <a:latin typeface="+mn-lt"/>
                <a:ea typeface="+mn-ea"/>
                <a:cs typeface="+mn-cs"/>
              </a:rPr>
              <a:t>insulínicos</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En los casos de insuficiencia renal moderada (FG 30-59 ml/min), el algoritmo recomienda la prescripción de un iSGLT2 o un arGLP1, lo que podría inicialmente generar confusión por las limitaciones a la prescripción de los glucosúricos en pacientes con FG&lt;30 ml/min. Esta limitación se debe a que el efecto hipoglucemiante de los iSGLT2 requiere de una función renal relativamente preservada (FG&gt;45 ml/min). De hecho, en el momento de publicarse nuestro algoritmo según ficha técnica no debería iniciarse con valores de FG&lt;60 ml/min y deberían suspenderse si el FG desciende por debajo de 45 ml/min. Sin embargo, sus efectos favorables sobre eventos cardiovasculares y renales)aparecen independientemente de su efecto hipoglucemiante, por lo que en el futuro se reconsiderará el límite del FG. De forma directa, presentan efectos hemodinámicos a nivel renal que se traduce en un retardo en la progresión de la enfermedad renal crónica. </a:t>
            </a:r>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27</a:t>
            </a:fld>
            <a:endParaRPr lang="es-ES"/>
          </a:p>
        </p:txBody>
      </p:sp>
    </p:spTree>
    <p:extLst>
      <p:ext uri="{BB962C8B-B14F-4D97-AF65-F5344CB8AC3E}">
        <p14:creationId xmlns:p14="http://schemas.microsoft.com/office/powerpoint/2010/main" val="622883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448733" y="3258077"/>
            <a:ext cx="7780867" cy="3684588"/>
          </a:xfrm>
        </p:spPr>
        <p:txBody>
          <a:bodyPr/>
          <a:lstStyle/>
          <a:p>
            <a:r>
              <a:rPr lang="es-ES" sz="1200" kern="1200" dirty="0">
                <a:solidFill>
                  <a:schemeClr val="tx1"/>
                </a:solidFill>
                <a:effectLst/>
                <a:latin typeface="+mn-lt"/>
                <a:ea typeface="+mn-ea"/>
                <a:cs typeface="+mn-cs"/>
              </a:rPr>
              <a:t>En un metanálisis de los ensayos de seguridad cardiovascular se observa a que los iSGLT2 reducen la variable combinado de eventos renales: diálisis, trasplante renal y/o muerte de causa renal (1); y ya se dispone de un estudio específicamente realizado en pacientes con enfermedad renal crónica con Canagliflozina. En el estudio CREDENCE canagliflozina mostró beneficios en eventos CV incluso en el subgrupo de pacientes con múltiples factores de riesgo cardiovascular (prevención primaria) además del beneficio en la variable combinada renal principal (reducción del 30%) (2). </a:t>
            </a:r>
          </a:p>
          <a:p>
            <a:r>
              <a:rPr lang="es-ES" sz="1200" kern="1200" dirty="0">
                <a:solidFill>
                  <a:schemeClr val="tx1"/>
                </a:solidFill>
                <a:effectLst/>
                <a:latin typeface="+mn-lt"/>
                <a:ea typeface="+mn-ea"/>
                <a:cs typeface="+mn-cs"/>
              </a:rPr>
              <a:t>Los arGLP1en, un metanálisis reciente,  han mostrado reducción de la variable combinada de eventos renales, especialmente por la importante reducción de la aparición de macroalbuminuria (3), y pueden prescribirse en pacientes con FG reducido.  En el caso de </a:t>
            </a:r>
            <a:r>
              <a:rPr lang="es-ES" sz="1200" kern="1200" dirty="0" err="1">
                <a:solidFill>
                  <a:schemeClr val="tx1"/>
                </a:solidFill>
                <a:effectLst/>
                <a:latin typeface="+mn-lt"/>
                <a:ea typeface="+mn-ea"/>
                <a:cs typeface="+mn-cs"/>
              </a:rPr>
              <a:t>dulaglutida</a:t>
            </a:r>
            <a:r>
              <a:rPr lang="es-ES" sz="1200" kern="1200" dirty="0">
                <a:solidFill>
                  <a:schemeClr val="tx1"/>
                </a:solidFill>
                <a:effectLst/>
                <a:latin typeface="+mn-lt"/>
                <a:ea typeface="+mn-ea"/>
                <a:cs typeface="+mn-cs"/>
              </a:rPr>
              <a:t>, liraglutida y </a:t>
            </a:r>
            <a:r>
              <a:rPr lang="es-ES" sz="1200" kern="1200" dirty="0" err="1">
                <a:solidFill>
                  <a:schemeClr val="tx1"/>
                </a:solidFill>
                <a:effectLst/>
                <a:latin typeface="+mn-lt"/>
                <a:ea typeface="+mn-ea"/>
                <a:cs typeface="+mn-cs"/>
              </a:rPr>
              <a:t>semaglutida</a:t>
            </a:r>
            <a:r>
              <a:rPr lang="es-ES" sz="1200" kern="1200" dirty="0">
                <a:solidFill>
                  <a:schemeClr val="tx1"/>
                </a:solidFill>
                <a:effectLst/>
                <a:latin typeface="+mn-lt"/>
                <a:ea typeface="+mn-ea"/>
                <a:cs typeface="+mn-cs"/>
              </a:rPr>
              <a:t> con FG&gt;15 ml/min. Por tanto, de momento, en pacientes con FG entre 30 y 59 por las limitaciones de la ficha técnica de los iSGLT2, debería optarse por un arGLP1. Teniendo en cuenta que próximamente se esperan cambios en las fichas técnicas de algunos de ellos, y que ambos grupos terapéuticos han mostrado beneficios renales, es por lo que, ante la preferencia por la vía oral y su menor coste, en el algoritmo se ha situado en primer lugar un iSGLT2.</a:t>
            </a:r>
          </a:p>
          <a:p>
            <a:endParaRPr lang="es-ES" dirty="0"/>
          </a:p>
          <a:p>
            <a:pPr lvl="0"/>
            <a:r>
              <a:rPr lang="en-US" sz="1000" i="1" dirty="0"/>
              <a:t>1. </a:t>
            </a:r>
            <a:r>
              <a:rPr lang="en-US" sz="1000" i="1" dirty="0" err="1"/>
              <a:t>Zelniker</a:t>
            </a:r>
            <a:r>
              <a:rPr lang="en-US" sz="1000" i="1" dirty="0"/>
              <a:t> TA, et al. Comparison of the Effects of Glucagon-Like Peptide Receptor Agonists and Sodium-Glucose Cotransporter 2 Inhibitors for Prevention of Major Adverse Cardiovascular and Renal Outcomes in Type 2 Diabetes Mellitus. Circulation 2019.139(17):2022-2031. </a:t>
            </a:r>
            <a:endParaRPr lang="es-ES" sz="1000" i="1" dirty="0"/>
          </a:p>
          <a:p>
            <a:r>
              <a:rPr lang="en-US" sz="1000" i="1" dirty="0"/>
              <a:t> </a:t>
            </a:r>
            <a:r>
              <a:rPr lang="es-ES" sz="1000" i="1" dirty="0"/>
              <a:t>2. </a:t>
            </a:r>
            <a:r>
              <a:rPr lang="es-ES" sz="1000" i="1" dirty="0" err="1"/>
              <a:t>Zhu</a:t>
            </a:r>
            <a:r>
              <a:rPr lang="es-ES" sz="1000" i="1" dirty="0"/>
              <a:t> J, et al. </a:t>
            </a:r>
            <a:r>
              <a:rPr lang="en-US" sz="1000" i="1" dirty="0"/>
              <a:t>Association of glucose-lowering medications with cardiovascular outcomes: an umbrella review and evidence map. Lancet Diabetes Endocrinol. 2020;8(3):192‐205.</a:t>
            </a:r>
            <a:endParaRPr lang="es-ES" sz="1000" i="1" dirty="0"/>
          </a:p>
          <a:p>
            <a:pPr lvl="0"/>
            <a:r>
              <a:rPr lang="en-US" sz="1000" i="1" dirty="0"/>
              <a:t>3. </a:t>
            </a:r>
            <a:r>
              <a:rPr lang="en-US" sz="1000" i="1" dirty="0" err="1"/>
              <a:t>Giugliano</a:t>
            </a:r>
            <a:r>
              <a:rPr lang="en-US" sz="1000" i="1" dirty="0"/>
              <a:t> D, et al. GLP-1 receptor agonists for prevention of cardiorenal outcomes in type 2 diabetes: An updated meta-analysis including the REWIND and PIONEER 6 trials. Diabetes </a:t>
            </a:r>
            <a:r>
              <a:rPr lang="en-US" sz="1000" i="1" dirty="0" err="1"/>
              <a:t>Obes</a:t>
            </a:r>
            <a:r>
              <a:rPr lang="en-US" sz="1000" i="1" dirty="0"/>
              <a:t> </a:t>
            </a:r>
            <a:r>
              <a:rPr lang="en-US" sz="1000" i="1" dirty="0" err="1"/>
              <a:t>Metab</a:t>
            </a:r>
            <a:r>
              <a:rPr lang="en-US" sz="1000" i="1" dirty="0"/>
              <a:t>. 2019;21:2576–2580. </a:t>
            </a:r>
            <a:endParaRPr lang="es-ES" sz="1000" i="1" dirty="0"/>
          </a:p>
          <a:p>
            <a:endParaRPr lang="es-ES" sz="1200" kern="1200" dirty="0">
              <a:solidFill>
                <a:schemeClr val="tx1"/>
              </a:solidFill>
              <a:effectLst/>
              <a:latin typeface="+mn-lt"/>
              <a:ea typeface="+mn-ea"/>
              <a:cs typeface="+mn-cs"/>
            </a:endParaRPr>
          </a:p>
          <a:p>
            <a:endParaRPr lang="ca-ES" dirty="0"/>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28</a:t>
            </a:fld>
            <a:endParaRPr lang="es-ES" dirty="0"/>
          </a:p>
        </p:txBody>
      </p:sp>
    </p:spTree>
    <p:extLst>
      <p:ext uri="{BB962C8B-B14F-4D97-AF65-F5344CB8AC3E}">
        <p14:creationId xmlns:p14="http://schemas.microsoft.com/office/powerpoint/2010/main" val="220153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kern="1200" dirty="0">
                <a:solidFill>
                  <a:schemeClr val="tx1"/>
                </a:solidFill>
                <a:effectLst/>
                <a:latin typeface="+mn-lt"/>
                <a:ea typeface="+mn-ea"/>
                <a:cs typeface="+mn-cs"/>
              </a:rPr>
              <a:t>Los beneficios renales  se han confirmado más recientemente en un estudio específicamente diseñado en pacientes con enfermedad renal crónica, con o sin diabetes:  el estudio DAPA-CKD, en el que la variable principal era un combinado de variables renales y mortalidad cardiovascular. </a:t>
            </a:r>
            <a:endParaRPr lang="es-ES" dirty="0"/>
          </a:p>
          <a:p>
            <a:r>
              <a:rPr lang="es-ES" sz="1200" kern="1200" dirty="0">
                <a:solidFill>
                  <a:schemeClr val="tx1"/>
                </a:solidFill>
                <a:effectLst/>
                <a:latin typeface="+mn-lt"/>
                <a:ea typeface="+mn-ea"/>
                <a:cs typeface="+mn-cs"/>
              </a:rPr>
              <a:t>Como se muestra en la figura,  se incluyeron incluso pacientes sin DM, confirmándose en ambos grupo se pacientes unos beneficios espectaculares en mortalidad por todas las causas (31%), mortalidad cardiovascular o hospitalización por IC (29%) y de las variables principales combinadas renales incluyendo mortalidad cardiovascular (39%) o no (44%)</a:t>
            </a:r>
          </a:p>
          <a:p>
            <a:r>
              <a:rPr lang="es-ES" sz="1200" kern="1200" dirty="0">
                <a:solidFill>
                  <a:schemeClr val="tx1"/>
                </a:solidFill>
                <a:effectLst/>
                <a:latin typeface="+mn-lt"/>
                <a:ea typeface="+mn-ea"/>
                <a:cs typeface="+mn-cs"/>
              </a:rPr>
              <a:t>Como ya hemos dicho previamente, en un futuro próximo probablemente se modificarán las fichas técnicas para que los iSGLT2 puedan utilizarse con FG&gt;30 ml/min. Canagliflozina ya ha sido aprobada para su uso en pacientes con FG 30-60 con la dosis de 100 mg/día</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29</a:t>
            </a:fld>
            <a:endParaRPr lang="es-ES"/>
          </a:p>
        </p:txBody>
      </p:sp>
    </p:spTree>
    <p:extLst>
      <p:ext uri="{BB962C8B-B14F-4D97-AF65-F5344CB8AC3E}">
        <p14:creationId xmlns:p14="http://schemas.microsoft.com/office/powerpoint/2010/main" val="330421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Hi ha molts components que es tenen en compte en les pautes d’harmonització del</a:t>
            </a:r>
            <a:r>
              <a:rPr lang="ca-ES" baseline="0" dirty="0"/>
              <a:t> tractament farmacològic de la DM2. Si bé els principals son l’eficàcia, la seguretat i tolerabilitat, l’experiència d’ús, les evidències en determinats tipus de pacients, la pauta terapèutica i el cost, en aquest ordre, també tenen en compte les comorbiditats del pacient, les necessitats d’intensificació del tractament i la qualitat de l’evidència científica. </a:t>
            </a:r>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3</a:t>
            </a:fld>
            <a:endParaRPr lang="es-ES"/>
          </a:p>
        </p:txBody>
      </p:sp>
    </p:spTree>
    <p:extLst>
      <p:ext uri="{BB962C8B-B14F-4D97-AF65-F5344CB8AC3E}">
        <p14:creationId xmlns:p14="http://schemas.microsoft.com/office/powerpoint/2010/main" val="2237456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914400" y="3291946"/>
            <a:ext cx="7315200" cy="2700338"/>
          </a:xfrm>
        </p:spPr>
        <p:txBody>
          <a:bodyPr/>
          <a:lstStyle/>
          <a:p>
            <a:r>
              <a:rPr lang="ca-ES" dirty="0"/>
              <a:t>En este </a:t>
            </a:r>
            <a:r>
              <a:rPr lang="ca-ES" dirty="0" err="1"/>
              <a:t>mismo</a:t>
            </a:r>
            <a:r>
              <a:rPr lang="ca-ES" dirty="0"/>
              <a:t> </a:t>
            </a:r>
            <a:r>
              <a:rPr lang="ca-ES" dirty="0" err="1"/>
              <a:t>sentido</a:t>
            </a:r>
            <a:r>
              <a:rPr lang="ca-ES" dirty="0"/>
              <a:t>, en las </a:t>
            </a:r>
            <a:r>
              <a:rPr lang="ca-ES" dirty="0" err="1"/>
              <a:t>guías</a:t>
            </a:r>
            <a:r>
              <a:rPr lang="ca-ES" dirty="0"/>
              <a:t> KDIGO 2020 sobre el manejo de la </a:t>
            </a:r>
            <a:r>
              <a:rPr lang="ca-ES" dirty="0" err="1"/>
              <a:t>enfermedad</a:t>
            </a:r>
            <a:r>
              <a:rPr lang="ca-ES" dirty="0"/>
              <a:t> renal crònica se </a:t>
            </a:r>
            <a:r>
              <a:rPr lang="ca-ES" dirty="0" err="1"/>
              <a:t>propone</a:t>
            </a:r>
            <a:r>
              <a:rPr lang="ca-ES" dirty="0"/>
              <a:t> </a:t>
            </a:r>
            <a:r>
              <a:rPr lang="ca-ES" dirty="0" err="1"/>
              <a:t>tratar</a:t>
            </a:r>
            <a:r>
              <a:rPr lang="ca-ES" dirty="0"/>
              <a:t> con iSGLT2 </a:t>
            </a:r>
            <a:r>
              <a:rPr lang="ca-ES" dirty="0" err="1"/>
              <a:t>siempre</a:t>
            </a:r>
            <a:r>
              <a:rPr lang="ca-ES" dirty="0"/>
              <a:t> </a:t>
            </a:r>
            <a:r>
              <a:rPr lang="ca-ES" dirty="0" err="1"/>
              <a:t>y</a:t>
            </a:r>
            <a:r>
              <a:rPr lang="ca-ES" dirty="0"/>
              <a:t> </a:t>
            </a:r>
            <a:r>
              <a:rPr lang="ca-ES" dirty="0" err="1"/>
              <a:t>cuando</a:t>
            </a:r>
            <a:r>
              <a:rPr lang="ca-ES" dirty="0"/>
              <a:t> el FG </a:t>
            </a:r>
            <a:r>
              <a:rPr lang="ca-ES" dirty="0" err="1"/>
              <a:t>sea</a:t>
            </a:r>
            <a:r>
              <a:rPr lang="ca-ES" dirty="0"/>
              <a:t> </a:t>
            </a:r>
            <a:r>
              <a:rPr lang="ca-ES" dirty="0" err="1"/>
              <a:t>mayor</a:t>
            </a:r>
            <a:r>
              <a:rPr lang="ca-ES" dirty="0"/>
              <a:t> de 30 (al igual que metformina) </a:t>
            </a:r>
            <a:r>
              <a:rPr lang="ca-ES" dirty="0" err="1"/>
              <a:t>y</a:t>
            </a:r>
            <a:r>
              <a:rPr lang="ca-ES" dirty="0"/>
              <a:t> </a:t>
            </a:r>
            <a:r>
              <a:rPr lang="ca-ES" dirty="0" err="1"/>
              <a:t>utilizar</a:t>
            </a:r>
            <a:r>
              <a:rPr lang="ca-ES" dirty="0"/>
              <a:t> en el tercer </a:t>
            </a:r>
            <a:r>
              <a:rPr lang="ca-ES" dirty="0" err="1"/>
              <a:t>escalón</a:t>
            </a:r>
            <a:r>
              <a:rPr lang="ca-ES" dirty="0"/>
              <a:t> un arGLP1. </a:t>
            </a:r>
            <a:r>
              <a:rPr lang="ca-ES" dirty="0" err="1"/>
              <a:t>Sus</a:t>
            </a:r>
            <a:r>
              <a:rPr lang="ca-ES" dirty="0"/>
              <a:t> </a:t>
            </a:r>
            <a:r>
              <a:rPr lang="ca-ES" dirty="0" err="1"/>
              <a:t>principales</a:t>
            </a:r>
            <a:r>
              <a:rPr lang="ca-ES" dirty="0"/>
              <a:t> </a:t>
            </a:r>
            <a:r>
              <a:rPr lang="ca-ES" dirty="0" err="1"/>
              <a:t>recomendaciones</a:t>
            </a:r>
            <a:r>
              <a:rPr lang="ca-ES" dirty="0"/>
              <a:t> (con </a:t>
            </a:r>
            <a:r>
              <a:rPr lang="ca-ES" dirty="0" err="1"/>
              <a:t>niveles</a:t>
            </a:r>
            <a:r>
              <a:rPr lang="ca-ES" dirty="0"/>
              <a:t> de evidencia entre parèntesis) son:</a:t>
            </a:r>
          </a:p>
          <a:p>
            <a:pPr marL="171450" indent="-171450">
              <a:buFont typeface="Arial" panose="020B0604020202020204" pitchFamily="34" charset="0"/>
              <a:buChar char="•"/>
            </a:pPr>
            <a:r>
              <a:rPr lang="ca-ES" dirty="0"/>
              <a:t>El manejo de la </a:t>
            </a:r>
            <a:r>
              <a:rPr lang="ca-ES" dirty="0" err="1"/>
              <a:t>glucemia</a:t>
            </a:r>
            <a:r>
              <a:rPr lang="ca-ES" dirty="0"/>
              <a:t> para </a:t>
            </a:r>
            <a:r>
              <a:rPr lang="ca-ES" dirty="0" err="1"/>
              <a:t>pacientes</a:t>
            </a:r>
            <a:r>
              <a:rPr lang="ca-ES" dirty="0"/>
              <a:t> con DM2 </a:t>
            </a:r>
            <a:r>
              <a:rPr lang="ca-ES" dirty="0" err="1"/>
              <a:t>y</a:t>
            </a:r>
            <a:r>
              <a:rPr lang="ca-ES" dirty="0"/>
              <a:t> ERC </a:t>
            </a:r>
            <a:r>
              <a:rPr lang="ca-ES" dirty="0" err="1"/>
              <a:t>debe</a:t>
            </a:r>
            <a:r>
              <a:rPr lang="ca-ES" dirty="0"/>
              <a:t> </a:t>
            </a:r>
            <a:r>
              <a:rPr lang="ca-ES" dirty="0" err="1"/>
              <a:t>incluir</a:t>
            </a:r>
            <a:r>
              <a:rPr lang="ca-ES" dirty="0"/>
              <a:t> </a:t>
            </a:r>
            <a:r>
              <a:rPr lang="ca-ES" dirty="0" err="1"/>
              <a:t>terapia</a:t>
            </a:r>
            <a:r>
              <a:rPr lang="ca-ES" dirty="0"/>
              <a:t> de estilo de vida, </a:t>
            </a:r>
            <a:r>
              <a:rPr lang="ca-ES" dirty="0" err="1"/>
              <a:t>tratamiento</a:t>
            </a:r>
            <a:r>
              <a:rPr lang="ca-ES" dirty="0"/>
              <a:t> de primera línea con metformina </a:t>
            </a:r>
            <a:r>
              <a:rPr lang="ca-ES" dirty="0" err="1"/>
              <a:t>y</a:t>
            </a:r>
            <a:r>
              <a:rPr lang="ca-ES" dirty="0"/>
              <a:t> un inhibidor del cotransportador-2 de sodio-glucosa (iSGLT2i, </a:t>
            </a:r>
            <a:r>
              <a:rPr lang="ca-ES" dirty="0" err="1"/>
              <a:t>y</a:t>
            </a:r>
            <a:r>
              <a:rPr lang="ca-ES" dirty="0"/>
              <a:t> </a:t>
            </a:r>
            <a:r>
              <a:rPr lang="ca-ES" dirty="0" err="1"/>
              <a:t>terapia</a:t>
            </a:r>
            <a:r>
              <a:rPr lang="ca-ES" dirty="0"/>
              <a:t> </a:t>
            </a:r>
            <a:r>
              <a:rPr lang="ca-ES" dirty="0" err="1"/>
              <a:t>farmacológica</a:t>
            </a:r>
            <a:r>
              <a:rPr lang="ca-ES" dirty="0"/>
              <a:t> </a:t>
            </a:r>
            <a:r>
              <a:rPr lang="ca-ES" dirty="0" err="1"/>
              <a:t>adicional</a:t>
            </a:r>
            <a:r>
              <a:rPr lang="ca-ES" dirty="0"/>
              <a:t> </a:t>
            </a:r>
            <a:r>
              <a:rPr lang="ca-ES" dirty="0" err="1"/>
              <a:t>según</a:t>
            </a:r>
            <a:r>
              <a:rPr lang="ca-ES" dirty="0"/>
              <a:t> </a:t>
            </a:r>
            <a:r>
              <a:rPr lang="ca-ES" dirty="0" err="1"/>
              <a:t>sea</a:t>
            </a:r>
            <a:r>
              <a:rPr lang="ca-ES" dirty="0"/>
              <a:t> </a:t>
            </a:r>
            <a:r>
              <a:rPr lang="ca-ES" dirty="0" err="1"/>
              <a:t>necesario</a:t>
            </a:r>
            <a:r>
              <a:rPr lang="ca-ES" dirty="0"/>
              <a:t> para el control </a:t>
            </a:r>
            <a:r>
              <a:rPr lang="ca-ES" dirty="0" err="1"/>
              <a:t>glucémico</a:t>
            </a:r>
            <a:endParaRPr lang="ca-ES" dirty="0"/>
          </a:p>
          <a:p>
            <a:pPr marL="171450" indent="-171450">
              <a:buFont typeface="Arial" panose="020B0604020202020204" pitchFamily="34" charset="0"/>
              <a:buChar char="•"/>
            </a:pPr>
            <a:r>
              <a:rPr lang="ca-ES" dirty="0" err="1"/>
              <a:t>Recomendamos</a:t>
            </a:r>
            <a:r>
              <a:rPr lang="ca-ES" dirty="0"/>
              <a:t> </a:t>
            </a:r>
            <a:r>
              <a:rPr lang="ca-ES" dirty="0" err="1"/>
              <a:t>tratar</a:t>
            </a:r>
            <a:r>
              <a:rPr lang="ca-ES" dirty="0"/>
              <a:t> a los </a:t>
            </a:r>
            <a:r>
              <a:rPr lang="ca-ES" dirty="0" err="1"/>
              <a:t>pacientes</a:t>
            </a:r>
            <a:r>
              <a:rPr lang="ca-ES" dirty="0"/>
              <a:t> con DM2, ERC </a:t>
            </a:r>
            <a:r>
              <a:rPr lang="ca-ES" dirty="0" err="1"/>
              <a:t>y</a:t>
            </a:r>
            <a:r>
              <a:rPr lang="ca-ES" dirty="0"/>
              <a:t> un </a:t>
            </a:r>
            <a:r>
              <a:rPr lang="ca-ES" dirty="0" err="1"/>
              <a:t>FGe</a:t>
            </a:r>
            <a:r>
              <a:rPr lang="ca-ES" dirty="0"/>
              <a:t> ≥ 30 ml / min por 1,73 m2 con metformina (1B).</a:t>
            </a:r>
          </a:p>
          <a:p>
            <a:pPr marL="171450" indent="-171450">
              <a:buFont typeface="Arial" panose="020B0604020202020204" pitchFamily="34" charset="0"/>
              <a:buChar char="•"/>
            </a:pPr>
            <a:r>
              <a:rPr lang="ca-ES" dirty="0" err="1"/>
              <a:t>Recomendamos</a:t>
            </a:r>
            <a:r>
              <a:rPr lang="ca-ES" dirty="0"/>
              <a:t> </a:t>
            </a:r>
            <a:r>
              <a:rPr lang="ca-ES" dirty="0" err="1"/>
              <a:t>tratar</a:t>
            </a:r>
            <a:r>
              <a:rPr lang="ca-ES" dirty="0"/>
              <a:t> a los </a:t>
            </a:r>
            <a:r>
              <a:rPr lang="ca-ES" dirty="0" err="1"/>
              <a:t>pacientes</a:t>
            </a:r>
            <a:r>
              <a:rPr lang="ca-ES" dirty="0"/>
              <a:t> con DM2, ERC </a:t>
            </a:r>
            <a:r>
              <a:rPr lang="ca-ES" dirty="0" err="1"/>
              <a:t>y</a:t>
            </a:r>
            <a:r>
              <a:rPr lang="ca-ES" dirty="0"/>
              <a:t> un </a:t>
            </a:r>
            <a:r>
              <a:rPr lang="ca-ES" dirty="0" err="1"/>
              <a:t>FGe</a:t>
            </a:r>
            <a:r>
              <a:rPr lang="ca-ES" dirty="0"/>
              <a:t> ≥30 ml / min por 1,73 m2 con un SGLT2i (1A).</a:t>
            </a:r>
          </a:p>
          <a:p>
            <a:pPr marL="171450" indent="-171450">
              <a:buFont typeface="Arial" panose="020B0604020202020204" pitchFamily="34" charset="0"/>
              <a:buChar char="•"/>
            </a:pPr>
            <a:r>
              <a:rPr lang="ca-ES" dirty="0"/>
              <a:t>En </a:t>
            </a:r>
            <a:r>
              <a:rPr lang="ca-ES" dirty="0" err="1"/>
              <a:t>pacientes</a:t>
            </a:r>
            <a:r>
              <a:rPr lang="ca-ES" dirty="0"/>
              <a:t> con DM2 </a:t>
            </a:r>
            <a:r>
              <a:rPr lang="ca-ES" dirty="0" err="1"/>
              <a:t>y</a:t>
            </a:r>
            <a:r>
              <a:rPr lang="ca-ES" dirty="0"/>
              <a:t> ERC que no han </a:t>
            </a:r>
            <a:r>
              <a:rPr lang="ca-ES" dirty="0" err="1"/>
              <a:t>alcanzado</a:t>
            </a:r>
            <a:r>
              <a:rPr lang="ca-ES" dirty="0"/>
              <a:t> </a:t>
            </a:r>
            <a:r>
              <a:rPr lang="ca-ES" dirty="0" err="1"/>
              <a:t>objetivos</a:t>
            </a:r>
            <a:r>
              <a:rPr lang="ca-ES" dirty="0"/>
              <a:t> </a:t>
            </a:r>
            <a:r>
              <a:rPr lang="ca-ES" dirty="0" err="1"/>
              <a:t>glucémicos</a:t>
            </a:r>
            <a:r>
              <a:rPr lang="ca-ES" dirty="0"/>
              <a:t> </a:t>
            </a:r>
            <a:r>
              <a:rPr lang="ca-ES" dirty="0" err="1"/>
              <a:t>individualizados</a:t>
            </a:r>
            <a:r>
              <a:rPr lang="ca-ES" dirty="0"/>
              <a:t> a pesar del uso de metformina e iSGLT2, o que no </a:t>
            </a:r>
            <a:r>
              <a:rPr lang="ca-ES" dirty="0" err="1"/>
              <a:t>pueden</a:t>
            </a:r>
            <a:r>
              <a:rPr lang="ca-ES" dirty="0"/>
              <a:t> usar </a:t>
            </a:r>
            <a:r>
              <a:rPr lang="ca-ES" dirty="0" err="1"/>
              <a:t>esos</a:t>
            </a:r>
            <a:r>
              <a:rPr lang="ca-ES" dirty="0"/>
              <a:t> </a:t>
            </a:r>
            <a:r>
              <a:rPr lang="ca-ES" dirty="0" err="1"/>
              <a:t>medicamentos</a:t>
            </a:r>
            <a:r>
              <a:rPr lang="ca-ES" dirty="0"/>
              <a:t>, </a:t>
            </a:r>
            <a:r>
              <a:rPr lang="ca-ES" dirty="0" err="1"/>
              <a:t>recomendamos</a:t>
            </a:r>
            <a:r>
              <a:rPr lang="ca-ES" dirty="0"/>
              <a:t> un agonista del receptor del </a:t>
            </a:r>
            <a:r>
              <a:rPr lang="ca-ES" dirty="0" err="1"/>
              <a:t>péptido</a:t>
            </a:r>
            <a:r>
              <a:rPr lang="ca-ES" dirty="0"/>
              <a:t> 1 similar al </a:t>
            </a:r>
            <a:r>
              <a:rPr lang="ca-ES" dirty="0" err="1"/>
              <a:t>glucagón</a:t>
            </a:r>
            <a:r>
              <a:rPr lang="ca-ES" dirty="0"/>
              <a:t> de </a:t>
            </a:r>
            <a:r>
              <a:rPr lang="ca-ES" dirty="0" err="1"/>
              <a:t>acción</a:t>
            </a:r>
            <a:r>
              <a:rPr lang="ca-ES" dirty="0"/>
              <a:t> prolongada (</a:t>
            </a:r>
            <a:r>
              <a:rPr lang="ca-ES" dirty="0" err="1"/>
              <a:t>ar</a:t>
            </a:r>
            <a:r>
              <a:rPr lang="ca-ES" dirty="0"/>
              <a:t> GLP-1) ( 1B).</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30</a:t>
            </a:fld>
            <a:endParaRPr lang="es-ES"/>
          </a:p>
        </p:txBody>
      </p:sp>
    </p:spTree>
    <p:extLst>
      <p:ext uri="{BB962C8B-B14F-4D97-AF65-F5344CB8AC3E}">
        <p14:creationId xmlns:p14="http://schemas.microsoft.com/office/powerpoint/2010/main" val="1353040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247649" y="3300412"/>
            <a:ext cx="8658225" cy="3557588"/>
          </a:xfrm>
        </p:spPr>
        <p:txBody>
          <a:bodyPr/>
          <a:lstStyle/>
          <a:p>
            <a:r>
              <a:rPr lang="es-ES" sz="1200" b="1" kern="1200" dirty="0">
                <a:solidFill>
                  <a:schemeClr val="tx1"/>
                </a:solidFill>
                <a:effectLst/>
              </a:rPr>
              <a:t>Pacientes con Insuficiencia renal con FG &lt;30 ml/min</a:t>
            </a:r>
            <a:endParaRPr lang="es-ES" sz="1200" kern="1200" dirty="0">
              <a:solidFill>
                <a:schemeClr val="tx1"/>
              </a:solidFill>
              <a:effectLst/>
            </a:endParaRPr>
          </a:p>
          <a:p>
            <a:r>
              <a:rPr lang="es-ES" sz="1200" kern="1200" dirty="0">
                <a:solidFill>
                  <a:schemeClr val="tx1"/>
                </a:solidFill>
                <a:effectLst/>
              </a:rPr>
              <a:t> </a:t>
            </a:r>
          </a:p>
          <a:p>
            <a:r>
              <a:rPr lang="es-ES" sz="1200" kern="1200" dirty="0">
                <a:solidFill>
                  <a:schemeClr val="tx1"/>
                </a:solidFill>
                <a:effectLst/>
              </a:rPr>
              <a:t>En estos pacientes, evitar las crisis hipoglucémicas constituye un objetivo prioritario, puesto que la insuficiencia renal es el principal factor de riesgo cuando se utilizan sulfonilureas o insulina. Se recomienda no iniciar las sulfonilureas con valores de FG por debajo de 45 ml/min y suspenderlos por debajo de 30. En los pacientes con FG &lt;30 ml/min también está contraindicado el uso de la metformina. Así pues, en estos casos, la primera opción de tratamiento farmacológico oral son los inhibidores de la Dipeptidil Peptidasa 4 (iDPP4). Según sus fichas técnicas, sitagliptina, </a:t>
            </a:r>
            <a:r>
              <a:rPr lang="es-ES" sz="1200" kern="1200" dirty="0" err="1">
                <a:solidFill>
                  <a:schemeClr val="tx1"/>
                </a:solidFill>
                <a:effectLst/>
              </a:rPr>
              <a:t>vildagliptina</a:t>
            </a:r>
            <a:r>
              <a:rPr lang="es-ES" sz="1200" kern="1200" dirty="0">
                <a:solidFill>
                  <a:schemeClr val="tx1"/>
                </a:solidFill>
                <a:effectLst/>
              </a:rPr>
              <a:t>, </a:t>
            </a:r>
            <a:r>
              <a:rPr lang="es-ES" sz="1200" kern="1200" dirty="0" err="1">
                <a:solidFill>
                  <a:schemeClr val="tx1"/>
                </a:solidFill>
                <a:effectLst/>
              </a:rPr>
              <a:t>saxagliptina</a:t>
            </a:r>
            <a:r>
              <a:rPr lang="es-ES" sz="1200" kern="1200" dirty="0">
                <a:solidFill>
                  <a:schemeClr val="tx1"/>
                </a:solidFill>
                <a:effectLst/>
              </a:rPr>
              <a:t> y </a:t>
            </a:r>
            <a:r>
              <a:rPr lang="es-ES" sz="1200" kern="1200" dirty="0" err="1">
                <a:solidFill>
                  <a:schemeClr val="tx1"/>
                </a:solidFill>
                <a:effectLst/>
              </a:rPr>
              <a:t>alogliptina</a:t>
            </a:r>
            <a:r>
              <a:rPr lang="es-ES" sz="1200" kern="1200" dirty="0">
                <a:solidFill>
                  <a:schemeClr val="tx1"/>
                </a:solidFill>
                <a:effectLst/>
              </a:rPr>
              <a:t> pueden utilizarse con una reducción de la dosis al 50 % cuando el filtrado glomerular (FG) sea de 50-30 ml/min/1,73 m</a:t>
            </a:r>
            <a:r>
              <a:rPr lang="es-ES" sz="1200" kern="1200" baseline="30000" dirty="0">
                <a:solidFill>
                  <a:schemeClr val="tx1"/>
                </a:solidFill>
                <a:effectLst/>
              </a:rPr>
              <a:t>2</a:t>
            </a:r>
            <a:r>
              <a:rPr lang="es-ES" sz="1200" kern="1200" dirty="0">
                <a:solidFill>
                  <a:schemeClr val="tx1"/>
                </a:solidFill>
                <a:effectLst/>
              </a:rPr>
              <a:t>. La </a:t>
            </a:r>
            <a:r>
              <a:rPr lang="es-ES" sz="1200" kern="1200" dirty="0" err="1">
                <a:solidFill>
                  <a:schemeClr val="tx1"/>
                </a:solidFill>
                <a:effectLst/>
              </a:rPr>
              <a:t>linagliptina</a:t>
            </a:r>
            <a:r>
              <a:rPr lang="es-ES" sz="1200" kern="1200" dirty="0">
                <a:solidFill>
                  <a:schemeClr val="tx1"/>
                </a:solidFill>
                <a:effectLst/>
              </a:rPr>
              <a:t>, sitagliptina y </a:t>
            </a:r>
            <a:r>
              <a:rPr lang="es-ES" sz="1200" kern="1200" dirty="0" err="1">
                <a:solidFill>
                  <a:schemeClr val="tx1"/>
                </a:solidFill>
                <a:effectLst/>
              </a:rPr>
              <a:t>alogliptina</a:t>
            </a:r>
            <a:r>
              <a:rPr lang="es-ES" sz="1200" kern="1200" dirty="0">
                <a:solidFill>
                  <a:schemeClr val="tx1"/>
                </a:solidFill>
                <a:effectLst/>
              </a:rPr>
              <a:t> pueden emplearse en cualquier grado de enfermedad renal crónica, incluso en pacientes en diálisis. Linagliptina, por su vía de eliminación </a:t>
            </a:r>
            <a:r>
              <a:rPr lang="es-ES" sz="1200" kern="1200" dirty="0" err="1">
                <a:solidFill>
                  <a:schemeClr val="tx1"/>
                </a:solidFill>
                <a:effectLst/>
              </a:rPr>
              <a:t>hepatobiliar</a:t>
            </a:r>
            <a:r>
              <a:rPr lang="es-ES" sz="1200" kern="1200" dirty="0">
                <a:solidFill>
                  <a:schemeClr val="tx1"/>
                </a:solidFill>
                <a:effectLst/>
              </a:rPr>
              <a:t>, es la única que no requiere ajuste de dosis.</a:t>
            </a:r>
          </a:p>
          <a:p>
            <a:r>
              <a:rPr lang="es-ES" sz="1200" kern="1200" dirty="0">
                <a:solidFill>
                  <a:schemeClr val="tx1"/>
                </a:solidFill>
                <a:effectLst/>
              </a:rPr>
              <a:t>En pacientes obesos con insuficiencia renal grave también se podría considerar un arGLP1 diario como liraglutida, o semanal como </a:t>
            </a:r>
            <a:r>
              <a:rPr lang="es-ES" sz="1200" kern="1200" dirty="0" err="1">
                <a:solidFill>
                  <a:schemeClr val="tx1"/>
                </a:solidFill>
                <a:effectLst/>
              </a:rPr>
              <a:t>dulaglutida</a:t>
            </a:r>
            <a:r>
              <a:rPr lang="es-ES" sz="1200" kern="1200" dirty="0">
                <a:solidFill>
                  <a:schemeClr val="tx1"/>
                </a:solidFill>
                <a:effectLst/>
              </a:rPr>
              <a:t> o </a:t>
            </a:r>
            <a:r>
              <a:rPr lang="es-ES" sz="1200" kern="1200" dirty="0" err="1">
                <a:solidFill>
                  <a:schemeClr val="tx1"/>
                </a:solidFill>
                <a:effectLst/>
              </a:rPr>
              <a:t>semaglutida</a:t>
            </a:r>
            <a:r>
              <a:rPr lang="es-ES" sz="1200" kern="1200" dirty="0">
                <a:solidFill>
                  <a:schemeClr val="tx1"/>
                </a:solidFill>
                <a:effectLst/>
              </a:rPr>
              <a:t>, que pueden prescribirse hasta filtrados de 15 ml/min. Sin embargo, se debe atender a las condiciones de prescripción y financiación por el sistema nacional de salud. Los tres están autorizados (con visado) únicamente en pacientes con IMC&gt;30 kg/m</a:t>
            </a:r>
            <a:r>
              <a:rPr lang="es-ES" sz="1200" kern="1200" baseline="30000" dirty="0">
                <a:solidFill>
                  <a:schemeClr val="tx1"/>
                </a:solidFill>
                <a:effectLst/>
              </a:rPr>
              <a:t>2</a:t>
            </a:r>
            <a:r>
              <a:rPr lang="es-ES" sz="1200" kern="1200" dirty="0">
                <a:solidFill>
                  <a:schemeClr val="tx1"/>
                </a:solidFill>
                <a:effectLst/>
              </a:rPr>
              <a:t> en asociación con otros antidiabéticos, aunque también en monoterapia cuando metformina está contraindicada. El resto de arGLP1 no están autorizados en monoterapia ni con FG&lt;30 ml/min.</a:t>
            </a:r>
          </a:p>
          <a:p>
            <a:r>
              <a:rPr lang="es-ES" sz="1200" kern="1200" dirty="0">
                <a:solidFill>
                  <a:schemeClr val="tx1"/>
                </a:solidFill>
                <a:effectLst/>
              </a:rPr>
              <a:t>Si la monoterapia con iDPP4 o arGLP1 es insuficiente, se puede añadir </a:t>
            </a:r>
            <a:r>
              <a:rPr lang="es-ES" sz="1200" kern="1200" dirty="0" err="1">
                <a:solidFill>
                  <a:schemeClr val="tx1"/>
                </a:solidFill>
                <a:effectLst/>
              </a:rPr>
              <a:t>repaglinida</a:t>
            </a:r>
            <a:r>
              <a:rPr lang="es-ES" sz="1200" kern="1200" dirty="0">
                <a:solidFill>
                  <a:schemeClr val="tx1"/>
                </a:solidFill>
                <a:effectLst/>
              </a:rPr>
              <a:t> o pioglitazona. Sin embargo, esta última, a pesar de sus beneficios demostrados en prevención secundaria (reducción de ECV mayores del 16%)  se debe utilizar con precaución por el riesgo de retención hidrosalina. Finalmente, si aún así no se consigue un control adecuado, se puede valorar las ventajas e inconvenientes de la triple terapia no </a:t>
            </a:r>
            <a:r>
              <a:rPr lang="es-ES" sz="1200" kern="1200" dirty="0" err="1">
                <a:solidFill>
                  <a:schemeClr val="tx1"/>
                </a:solidFill>
                <a:effectLst/>
              </a:rPr>
              <a:t>insulínica</a:t>
            </a:r>
            <a:r>
              <a:rPr lang="es-ES" sz="1200" kern="1200" dirty="0">
                <a:solidFill>
                  <a:schemeClr val="tx1"/>
                </a:solidFill>
                <a:effectLst/>
              </a:rPr>
              <a:t> o la adición de una dosis de insulina basal.</a:t>
            </a:r>
          </a:p>
          <a:p>
            <a:endParaRPr lang="ca-ES" sz="1100"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31</a:t>
            </a:fld>
            <a:endParaRPr lang="es-ES" dirty="0"/>
          </a:p>
        </p:txBody>
      </p:sp>
    </p:spTree>
    <p:extLst>
      <p:ext uri="{BB962C8B-B14F-4D97-AF65-F5344CB8AC3E}">
        <p14:creationId xmlns:p14="http://schemas.microsoft.com/office/powerpoint/2010/main" val="4279104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Como se </a:t>
            </a:r>
            <a:r>
              <a:rPr lang="ca-ES" dirty="0" err="1"/>
              <a:t>puede</a:t>
            </a:r>
            <a:r>
              <a:rPr lang="ca-ES" dirty="0"/>
              <a:t> ver en la figura, Pioglitazona se </a:t>
            </a:r>
            <a:r>
              <a:rPr lang="ca-ES" dirty="0" err="1"/>
              <a:t>puede</a:t>
            </a:r>
            <a:r>
              <a:rPr lang="ca-ES" dirty="0"/>
              <a:t> usar en la IR </a:t>
            </a:r>
            <a:r>
              <a:rPr lang="ca-ES" dirty="0" err="1"/>
              <a:t>grave</a:t>
            </a:r>
            <a:r>
              <a:rPr lang="ca-ES" dirty="0"/>
              <a:t> (con </a:t>
            </a:r>
            <a:r>
              <a:rPr lang="ca-ES" dirty="0" err="1"/>
              <a:t>precaución</a:t>
            </a:r>
            <a:r>
              <a:rPr lang="ca-ES" dirty="0"/>
              <a:t> por el </a:t>
            </a:r>
            <a:r>
              <a:rPr lang="ca-ES" dirty="0" err="1"/>
              <a:t>riesgo</a:t>
            </a:r>
            <a:r>
              <a:rPr lang="ca-ES" dirty="0"/>
              <a:t> de </a:t>
            </a:r>
            <a:r>
              <a:rPr lang="ca-ES" dirty="0" err="1"/>
              <a:t>retención</a:t>
            </a:r>
            <a:r>
              <a:rPr lang="ca-ES" dirty="0"/>
              <a:t> hidrosalina). </a:t>
            </a:r>
            <a:r>
              <a:rPr lang="ca-ES" dirty="0" err="1"/>
              <a:t>También</a:t>
            </a:r>
            <a:r>
              <a:rPr lang="ca-ES" dirty="0"/>
              <a:t> </a:t>
            </a:r>
            <a:r>
              <a:rPr lang="ca-ES" dirty="0" err="1"/>
              <a:t>algunos</a:t>
            </a:r>
            <a:r>
              <a:rPr lang="ca-ES" dirty="0"/>
              <a:t> arGLP1 como Liraglutida, Dulaglutida </a:t>
            </a:r>
            <a:r>
              <a:rPr lang="ca-ES" dirty="0" err="1"/>
              <a:t>y</a:t>
            </a:r>
            <a:r>
              <a:rPr lang="ca-ES" dirty="0"/>
              <a:t> Semaglutida, se </a:t>
            </a:r>
            <a:r>
              <a:rPr lang="ca-ES" dirty="0" err="1"/>
              <a:t>pueden</a:t>
            </a:r>
            <a:r>
              <a:rPr lang="ca-ES" dirty="0"/>
              <a:t> </a:t>
            </a:r>
            <a:r>
              <a:rPr lang="ca-ES" dirty="0" err="1"/>
              <a:t>utilizar</a:t>
            </a:r>
            <a:r>
              <a:rPr lang="ca-ES" dirty="0"/>
              <a:t> con FG&gt;15 ml/min</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32</a:t>
            </a:fld>
            <a:endParaRPr lang="es-ES"/>
          </a:p>
        </p:txBody>
      </p:sp>
    </p:spTree>
    <p:extLst>
      <p:ext uri="{BB962C8B-B14F-4D97-AF65-F5344CB8AC3E}">
        <p14:creationId xmlns:p14="http://schemas.microsoft.com/office/powerpoint/2010/main" val="1573757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660400" y="3300411"/>
            <a:ext cx="7569200" cy="3439055"/>
          </a:xfrm>
        </p:spPr>
        <p:txBody>
          <a:bodyPr/>
          <a:lstStyle/>
          <a:p>
            <a:r>
              <a:rPr lang="es-ES" sz="1200" b="1" kern="1200" dirty="0">
                <a:solidFill>
                  <a:schemeClr val="tx1"/>
                </a:solidFill>
                <a:effectLst/>
                <a:latin typeface="+mn-lt"/>
                <a:ea typeface="+mn-ea"/>
                <a:cs typeface="+mn-cs"/>
              </a:rPr>
              <a:t>Pacientes con edad superior a 75 años de edad o fragilidad:</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En pacientes ancianos o con fragilidad se debe priorizar fármacos con escasos efectos adversos e interacciones y constituye una prioridad evitar las hipoglucemias, tanto sintomáticas como asintomáticas. La estrategia terapéutica aquí planteada es extensible a otros pacientes con alto riesgo de hipoglucemias: pacientes con deterioro cognitivo o limitaciones sensoriales que dificultan la identificación o la respuesta a la hipoglucemia. Además, se ha de tener presente la limitada información clínica que en general se tiene de la mayor parte de antidiabéticos en este grupo de población, especialmente en mayores de 80 años.</a:t>
            </a:r>
          </a:p>
          <a:p>
            <a:r>
              <a:rPr lang="es-ES" sz="1200" kern="1200" dirty="0">
                <a:solidFill>
                  <a:schemeClr val="tx1"/>
                </a:solidFill>
                <a:effectLst/>
                <a:latin typeface="+mn-lt"/>
                <a:ea typeface="+mn-ea"/>
                <a:cs typeface="+mn-cs"/>
              </a:rPr>
              <a:t>La metformina continúa siendo de elección en el primer escalón, aunque requiere una valoración y monitorización periódica de la función renal. En los casos en que la monoterapia con metformina fracasa, o no se tolera, se añadirá un iDPP4.  Cuando la biterapia oral es insuficiente y persiste inaceptablemente elevada la HbA1c se podrá valorar la triple terapia no </a:t>
            </a:r>
            <a:r>
              <a:rPr lang="es-ES" sz="1200" kern="1200" dirty="0" err="1">
                <a:solidFill>
                  <a:schemeClr val="tx1"/>
                </a:solidFill>
                <a:effectLst/>
                <a:latin typeface="+mn-lt"/>
                <a:ea typeface="+mn-ea"/>
                <a:cs typeface="+mn-cs"/>
              </a:rPr>
              <a:t>insulínica</a:t>
            </a:r>
            <a:r>
              <a:rPr lang="es-ES" sz="1200" kern="1200" dirty="0">
                <a:solidFill>
                  <a:schemeClr val="tx1"/>
                </a:solidFill>
                <a:effectLst/>
                <a:latin typeface="+mn-lt"/>
                <a:ea typeface="+mn-ea"/>
                <a:cs typeface="+mn-cs"/>
              </a:rPr>
              <a:t>, o la adición de una dosis de insulina basal. En todos los casos se debe valorar el soporte familiar o social que requieren estas terapias, puesto que el riesgo puede superar el escaso beneficio a largo plazo que cabe esperar de la mejora del control glucémico en estos pacientes con una esperanza de vida limitada.  </a:t>
            </a:r>
          </a:p>
          <a:p>
            <a:r>
              <a:rPr lang="es-ES" sz="1200" kern="1200" dirty="0">
                <a:solidFill>
                  <a:schemeClr val="tx1"/>
                </a:solidFill>
                <a:effectLst/>
                <a:latin typeface="+mn-lt"/>
                <a:ea typeface="+mn-ea"/>
                <a:cs typeface="+mn-cs"/>
              </a:rPr>
              <a:t>Se recomienda desintensificar o simplificar los regímenes terapéuticos complejos para reducir el riego de hipoglucemias, especialmente en pacientes tratados con insulina o sulfonilureas con HbA1c&lt; 6,5%.</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33</a:t>
            </a:fld>
            <a:endParaRPr lang="es-ES"/>
          </a:p>
        </p:txBody>
      </p:sp>
    </p:spTree>
    <p:extLst>
      <p:ext uri="{BB962C8B-B14F-4D97-AF65-F5344CB8AC3E}">
        <p14:creationId xmlns:p14="http://schemas.microsoft.com/office/powerpoint/2010/main" val="534976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bwMode="auto">
          <a:xfrm>
            <a:off x="2238375" y="447675"/>
            <a:ext cx="3390900" cy="1906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mn-lt"/>
              </a:rPr>
              <a:t>El riesgo de hipoglucemia es muy elevado en ancianos especialmente cuando se utilizan sulfonilureas e insulina y coexiste insuficiencia renal. En el estudio SIDIAP de 2016 más del 50% de pacientes mayores de 75 años presentaban algún grado de insuficiencia renal. </a:t>
            </a:r>
            <a:endParaRPr kumimoji="0" lang="es-E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mn-lt"/>
                <a:ea typeface="+mn-ea"/>
                <a:cs typeface="+mn-cs"/>
              </a:rPr>
              <a:t>Los ancianos y personas con discapacidad intelectual o cognitiva son particularmente vulnerables  debido a su menor capacidad para reconocer los síntomas y comunicar sus necesidades. La hipoglucemia se asocia a un aumento de mortalidad, enfermedad cardiovascular, riesgo de caídas/fracturas y demencia en los ancianos.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mn-lt"/>
                <a:ea typeface="+mn-ea"/>
                <a:cs typeface="+mn-cs"/>
              </a:rPr>
              <a:t>Además el impacto en la calidad de vida, el aumento de costes por hospitalización o el incremento de peso por el aumento de la ingesta para prevenirlas.</a:t>
            </a:r>
            <a:endParaRPr kumimoji="0" lang="ca-ES" sz="1200" b="0" i="0" u="none" strike="noStrike" kern="1200" cap="none" spc="0" normalizeH="0" baseline="0" noProof="0" dirty="0">
              <a:ln>
                <a:noFill/>
              </a:ln>
              <a:solidFill>
                <a:prstClr val="black"/>
              </a:solidFill>
              <a:effectLst/>
              <a:uLnTx/>
              <a:uFillTx/>
              <a:latin typeface="+mn-lt"/>
              <a:ea typeface="+mn-ea"/>
              <a:cs typeface="+mn-cs"/>
            </a:endParaRPr>
          </a:p>
          <a:p>
            <a:pPr eaLnBrk="1" hangingPunct="1">
              <a:spcBef>
                <a:spcPct val="0"/>
              </a:spcBef>
            </a:pPr>
            <a:endParaRPr lang="en-GB" altLang="es-ES" dirty="0">
              <a:latin typeface="Arial" panose="020B0604020202020204" pitchFamily="34" charset="0"/>
            </a:endParaRPr>
          </a:p>
        </p:txBody>
      </p:sp>
      <p:sp>
        <p:nvSpPr>
          <p:cNvPr id="198660" name="Slide Number Placeholder 3"/>
          <p:cNvSpPr txBox="1">
            <a:spLocks noGrp="1"/>
          </p:cNvSpPr>
          <p:nvPr/>
        </p:nvSpPr>
        <p:spPr bwMode="auto">
          <a:xfrm>
            <a:off x="7381375" y="4827550"/>
            <a:ext cx="5644581" cy="25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ＭＳ Ｐゴシック" pitchFamily="34" charset="-128"/>
              </a:defRPr>
            </a:lvl1pPr>
            <a:lvl2pPr marL="742950" indent="-285750">
              <a:defRPr>
                <a:solidFill>
                  <a:schemeClr val="tx1"/>
                </a:solidFill>
                <a:latin typeface="Calibri" panose="020F0502020204030204" pitchFamily="34" charset="0"/>
                <a:ea typeface="ＭＳ Ｐゴシック" pitchFamily="34" charset="-128"/>
              </a:defRPr>
            </a:lvl2pPr>
            <a:lvl3pPr marL="1143000" indent="-228600">
              <a:defRPr>
                <a:solidFill>
                  <a:schemeClr val="tx1"/>
                </a:solidFill>
                <a:latin typeface="Calibri" panose="020F0502020204030204" pitchFamily="34" charset="0"/>
                <a:ea typeface="ＭＳ Ｐゴシック" pitchFamily="34" charset="-128"/>
              </a:defRPr>
            </a:lvl3pPr>
            <a:lvl4pPr marL="1600200" indent="-228600">
              <a:defRPr>
                <a:solidFill>
                  <a:schemeClr val="tx1"/>
                </a:solidFill>
                <a:latin typeface="Calibri" panose="020F0502020204030204" pitchFamily="34" charset="0"/>
                <a:ea typeface="ＭＳ Ｐゴシック" pitchFamily="34" charset="-128"/>
              </a:defRPr>
            </a:lvl4pPr>
            <a:lvl5pPr marL="2057400" indent="-228600">
              <a:defRPr>
                <a:solidFill>
                  <a:schemeClr val="tx1"/>
                </a:solidFill>
                <a:latin typeface="Calibri" panose="020F050202020403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7C4CC-0993-4A6D-BE87-992CD16920D6}" type="slidenum">
              <a:rPr kumimoji="0" lang="en-US" altLang="es-E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s-E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2832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 </a:t>
            </a:r>
          </a:p>
          <a:p>
            <a:r>
              <a:rPr lang="es-ES" sz="1200" b="1" kern="1200" dirty="0">
                <a:solidFill>
                  <a:schemeClr val="tx1"/>
                </a:solidFill>
                <a:effectLst/>
                <a:latin typeface="+mn-lt"/>
                <a:ea typeface="+mn-ea"/>
                <a:cs typeface="+mn-cs"/>
              </a:rPr>
              <a:t>Pacientes con obesidad:</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En presencia de obesidad los iSLGT2 y arGLP1 son preferibles por la pérdida de peso que comportan. En caso de obesidad grado 2 (IMC&gt;35 kg/m</a:t>
            </a:r>
            <a:r>
              <a:rPr lang="es-ES" sz="1200" kern="1200" baseline="30000" dirty="0">
                <a:solidFill>
                  <a:schemeClr val="tx1"/>
                </a:solidFill>
                <a:effectLst/>
                <a:latin typeface="+mn-lt"/>
                <a:ea typeface="+mn-ea"/>
                <a:cs typeface="+mn-cs"/>
              </a:rPr>
              <a:t>2</a:t>
            </a:r>
            <a:r>
              <a:rPr lang="es-ES" sz="1200" kern="1200" dirty="0">
                <a:solidFill>
                  <a:schemeClr val="tx1"/>
                </a:solidFill>
                <a:effectLst/>
                <a:latin typeface="+mn-lt"/>
                <a:ea typeface="+mn-ea"/>
                <a:cs typeface="+mn-cs"/>
              </a:rPr>
              <a:t>) sería preferible un arGLP1 ya que contribuye a controlar el apetito y al mismo tiempo se debe considerar seriamente la posibilidad de cirugía </a:t>
            </a:r>
            <a:r>
              <a:rPr lang="es-ES" sz="1200" kern="1200" dirty="0" err="1">
                <a:solidFill>
                  <a:schemeClr val="tx1"/>
                </a:solidFill>
                <a:effectLst/>
                <a:latin typeface="+mn-lt"/>
                <a:ea typeface="+mn-ea"/>
                <a:cs typeface="+mn-cs"/>
              </a:rPr>
              <a:t>bariátrica</a:t>
            </a:r>
            <a:r>
              <a:rPr lang="es-ES" sz="1200" kern="1200" dirty="0">
                <a:solidFill>
                  <a:schemeClr val="tx1"/>
                </a:solidFill>
                <a:effectLst/>
                <a:latin typeface="+mn-lt"/>
                <a:ea typeface="+mn-ea"/>
                <a:cs typeface="+mn-cs"/>
              </a:rPr>
              <a:t>. En general no son aconsejables los fármacos que incrementan el peso corporal (SU, </a:t>
            </a:r>
            <a:r>
              <a:rPr lang="es-ES" sz="1200" kern="1200" dirty="0" err="1">
                <a:solidFill>
                  <a:schemeClr val="tx1"/>
                </a:solidFill>
                <a:effectLst/>
                <a:latin typeface="+mn-lt"/>
                <a:ea typeface="+mn-ea"/>
                <a:cs typeface="+mn-cs"/>
              </a:rPr>
              <a:t>repaglinida</a:t>
            </a:r>
            <a:r>
              <a:rPr lang="es-ES" sz="1200" kern="1200" dirty="0">
                <a:solidFill>
                  <a:schemeClr val="tx1"/>
                </a:solidFill>
                <a:effectLst/>
                <a:latin typeface="+mn-lt"/>
                <a:ea typeface="+mn-ea"/>
                <a:cs typeface="+mn-cs"/>
              </a:rPr>
              <a:t>, pioglitazona e insulina) aunque suelen ser frecuentemente necesarios para conseguir un buen control glucémico con triple o cuádruple terapia.  La </a:t>
            </a:r>
            <a:r>
              <a:rPr lang="es-ES" sz="1200" kern="1200" dirty="0" err="1">
                <a:solidFill>
                  <a:schemeClr val="tx1"/>
                </a:solidFill>
                <a:effectLst/>
                <a:latin typeface="+mn-lt"/>
                <a:ea typeface="+mn-ea"/>
                <a:cs typeface="+mn-cs"/>
              </a:rPr>
              <a:t>meformina</a:t>
            </a:r>
            <a:r>
              <a:rPr lang="es-ES" sz="1200" kern="1200" dirty="0">
                <a:solidFill>
                  <a:schemeClr val="tx1"/>
                </a:solidFill>
                <a:effectLst/>
                <a:latin typeface="+mn-lt"/>
                <a:ea typeface="+mn-ea"/>
                <a:cs typeface="+mn-cs"/>
              </a:rPr>
              <a:t> y los iDPP4 tienen un efecto neutro en el peso.</a:t>
            </a:r>
          </a:p>
          <a:p>
            <a:r>
              <a:rPr lang="es-ES" sz="1200" kern="1200" dirty="0">
                <a:solidFill>
                  <a:schemeClr val="tx1"/>
                </a:solidFill>
                <a:effectLst/>
                <a:latin typeface="+mn-lt"/>
                <a:ea typeface="+mn-ea"/>
                <a:cs typeface="+mn-cs"/>
              </a:rPr>
              <a:t>La metformina sigue siendo el fármaco de elección en el primer escalón farmacológico. En el segundo escalón se ha optado por un iSGLT2 o un arGLP1 porque ambos se asocian a pérdidas de peso similares en los ensayos clínicos comparativos (10). Los arGLP1, especialmente semanales pueden ayudar a mejorar el cumplimiento y son más eficaces en cuanto a reducción de HbA1c y peso por su efecto sobre el vaciamiento gástrico y el apetito, pero tienen una peor tolerancia y su precio es notablemente mayor.  Por tanto, esta decisión se debería individualizar según el perfil y las preferencias del paciente: preferencia por la terapia oral, la necesidad de una gran reducción de peso, la presencia de un apetito excesivo y/o episodios de atracones, la tolerancia etc.  </a:t>
            </a:r>
          </a:p>
          <a:p>
            <a:endParaRPr lang="es-ES" sz="1200" kern="1200" dirty="0">
              <a:solidFill>
                <a:schemeClr val="tx1"/>
              </a:solidFill>
              <a:effectLst/>
              <a:latin typeface="+mn-lt"/>
              <a:ea typeface="+mn-ea"/>
              <a:cs typeface="+mn-cs"/>
            </a:endParaRPr>
          </a:p>
          <a:p>
            <a:pPr marL="171450" indent="-171450">
              <a:buFontTx/>
              <a:buChar char="-"/>
            </a:pPr>
            <a:endParaRPr lang="es-ES" sz="1200" kern="1200" dirty="0">
              <a:solidFill>
                <a:schemeClr val="tx1"/>
              </a:solidFill>
              <a:effectLst/>
              <a:latin typeface="+mn-lt"/>
              <a:ea typeface="+mn-ea"/>
              <a:cs typeface="+mn-cs"/>
            </a:endParaRPr>
          </a:p>
          <a:p>
            <a:pPr marL="171450" indent="-171450">
              <a:buFontTx/>
              <a:buChar char="-"/>
            </a:pPr>
            <a:endParaRPr lang="es-ES" dirty="0"/>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2B9BAFB-7169-4630-9706-582EF0D3041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85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308">
              <a:buFont typeface="Arial"/>
              <a:buChar char="•"/>
              <a:defRPr/>
            </a:pPr>
            <a:r>
              <a:rPr lang="en-CA" dirty="0"/>
              <a:t>Los arGLP1 son el </a:t>
            </a:r>
            <a:r>
              <a:rPr lang="en-CA" dirty="0" err="1"/>
              <a:t>grupo</a:t>
            </a:r>
            <a:r>
              <a:rPr lang="en-CA" dirty="0"/>
              <a:t> de </a:t>
            </a:r>
            <a:r>
              <a:rPr lang="en-CA" dirty="0" err="1"/>
              <a:t>antidiabéticos</a:t>
            </a:r>
            <a:r>
              <a:rPr lang="en-CA" dirty="0"/>
              <a:t> </a:t>
            </a:r>
            <a:r>
              <a:rPr lang="en-CA" dirty="0" err="1"/>
              <a:t>más</a:t>
            </a:r>
            <a:r>
              <a:rPr lang="en-CA" dirty="0"/>
              <a:t> </a:t>
            </a:r>
            <a:r>
              <a:rPr lang="en-CA" dirty="0" err="1"/>
              <a:t>potente</a:t>
            </a:r>
            <a:r>
              <a:rPr lang="en-CA" dirty="0"/>
              <a:t> y con </a:t>
            </a:r>
            <a:r>
              <a:rPr lang="en-CA" dirty="0" err="1"/>
              <a:t>mayores</a:t>
            </a:r>
            <a:r>
              <a:rPr lang="en-CA" dirty="0"/>
              <a:t> </a:t>
            </a:r>
            <a:r>
              <a:rPr lang="en-CA" dirty="0" err="1"/>
              <a:t>reducciones</a:t>
            </a:r>
            <a:r>
              <a:rPr lang="en-CA" dirty="0"/>
              <a:t> de peso, </a:t>
            </a:r>
            <a:r>
              <a:rPr lang="en-CA" dirty="0" err="1"/>
              <a:t>especialmente</a:t>
            </a:r>
            <a:r>
              <a:rPr lang="en-CA" dirty="0"/>
              <a:t> Semaglutida, </a:t>
            </a:r>
            <a:r>
              <a:rPr lang="en-CA" dirty="0" err="1"/>
              <a:t>tal</a:t>
            </a:r>
            <a:r>
              <a:rPr lang="en-CA" dirty="0"/>
              <a:t> </a:t>
            </a:r>
            <a:r>
              <a:rPr lang="en-CA" dirty="0" err="1"/>
              <a:t>como</a:t>
            </a:r>
            <a:r>
              <a:rPr lang="en-CA" dirty="0"/>
              <a:t> se </a:t>
            </a:r>
            <a:r>
              <a:rPr lang="en-CA" dirty="0" err="1"/>
              <a:t>muestran</a:t>
            </a:r>
            <a:r>
              <a:rPr lang="en-CA" dirty="0"/>
              <a:t> </a:t>
            </a:r>
            <a:r>
              <a:rPr lang="en-CA" dirty="0" err="1"/>
              <a:t>en</a:t>
            </a:r>
            <a:r>
              <a:rPr lang="en-CA" dirty="0"/>
              <a:t> </a:t>
            </a:r>
            <a:r>
              <a:rPr lang="en-CA" dirty="0" err="1"/>
              <a:t>los</a:t>
            </a:r>
            <a:r>
              <a:rPr lang="en-CA" dirty="0"/>
              <a:t> </a:t>
            </a:r>
            <a:r>
              <a:rPr lang="en-CA" dirty="0" err="1"/>
              <a:t>estudios</a:t>
            </a:r>
            <a:r>
              <a:rPr lang="en-CA" dirty="0"/>
              <a:t> </a:t>
            </a:r>
            <a:r>
              <a:rPr lang="en-CA" dirty="0" err="1"/>
              <a:t>comparativos</a:t>
            </a:r>
            <a:r>
              <a:rPr lang="en-CA" dirty="0"/>
              <a:t> con </a:t>
            </a:r>
            <a:r>
              <a:rPr lang="en-CA" dirty="0" err="1"/>
              <a:t>otros</a:t>
            </a:r>
            <a:r>
              <a:rPr lang="en-CA" dirty="0"/>
              <a:t> </a:t>
            </a:r>
            <a:r>
              <a:rPr lang="en-CA" dirty="0" err="1"/>
              <a:t>antidiabéticos</a:t>
            </a:r>
            <a:r>
              <a:rPr lang="en-CA" dirty="0"/>
              <a:t> que se </a:t>
            </a:r>
            <a:r>
              <a:rPr lang="en-CA" dirty="0" err="1"/>
              <a:t>muestran</a:t>
            </a:r>
            <a:r>
              <a:rPr lang="en-CA" dirty="0"/>
              <a:t> </a:t>
            </a:r>
            <a:r>
              <a:rPr lang="en-CA" dirty="0" err="1"/>
              <a:t>en</a:t>
            </a:r>
            <a:r>
              <a:rPr lang="en-CA" dirty="0"/>
              <a:t> el </a:t>
            </a:r>
            <a:r>
              <a:rPr lang="en-CA" dirty="0" err="1"/>
              <a:t>gráfico</a:t>
            </a:r>
            <a:r>
              <a:rPr lang="en-CA" dirty="0"/>
              <a:t>.</a:t>
            </a:r>
          </a:p>
          <a:p>
            <a:pPr marL="171450" indent="-171450" defTabSz="914308">
              <a:buFont typeface="Arial"/>
              <a:buChar char="•"/>
              <a:defRPr/>
            </a:pPr>
            <a:r>
              <a:rPr lang="en-CA" dirty="0"/>
              <a:t>Semaglutida </a:t>
            </a:r>
            <a:r>
              <a:rPr lang="en-CA" dirty="0" err="1"/>
              <a:t>subcutánea</a:t>
            </a:r>
            <a:r>
              <a:rPr lang="en-CA" dirty="0"/>
              <a:t> </a:t>
            </a:r>
            <a:r>
              <a:rPr lang="en-CA" dirty="0" err="1"/>
              <a:t>semanal</a:t>
            </a:r>
            <a:r>
              <a:rPr lang="en-CA" dirty="0"/>
              <a:t> se </a:t>
            </a:r>
            <a:r>
              <a:rPr lang="en-CA" dirty="0" err="1"/>
              <a:t>asoció</a:t>
            </a:r>
            <a:r>
              <a:rPr lang="en-CA" dirty="0"/>
              <a:t> con </a:t>
            </a:r>
            <a:r>
              <a:rPr lang="en-CA" dirty="0" err="1"/>
              <a:t>reducciones</a:t>
            </a:r>
            <a:r>
              <a:rPr lang="en-CA" dirty="0"/>
              <a:t> </a:t>
            </a:r>
            <a:r>
              <a:rPr lang="en-CA" dirty="0" err="1"/>
              <a:t>significativas</a:t>
            </a:r>
            <a:r>
              <a:rPr lang="en-CA" dirty="0"/>
              <a:t> </a:t>
            </a:r>
            <a:r>
              <a:rPr lang="en-CA" dirty="0" err="1"/>
              <a:t>en</a:t>
            </a:r>
            <a:r>
              <a:rPr lang="en-CA" dirty="0"/>
              <a:t> el peso </a:t>
            </a:r>
            <a:r>
              <a:rPr lang="en-CA" dirty="0" err="1"/>
              <a:t>frente</a:t>
            </a:r>
            <a:r>
              <a:rPr lang="en-CA" dirty="0"/>
              <a:t> al </a:t>
            </a:r>
            <a:r>
              <a:rPr lang="en-CA" dirty="0" err="1"/>
              <a:t>comparador</a:t>
            </a:r>
            <a:r>
              <a:rPr lang="en-CA" dirty="0"/>
              <a:t> </a:t>
            </a:r>
            <a:r>
              <a:rPr lang="en-CA" dirty="0" err="1"/>
              <a:t>en</a:t>
            </a:r>
            <a:r>
              <a:rPr lang="en-CA" dirty="0"/>
              <a:t> </a:t>
            </a:r>
            <a:r>
              <a:rPr lang="en-CA" dirty="0" err="1"/>
              <a:t>los</a:t>
            </a:r>
            <a:r>
              <a:rPr lang="en-CA" dirty="0"/>
              <a:t> </a:t>
            </a:r>
            <a:r>
              <a:rPr lang="en-CA" dirty="0" err="1"/>
              <a:t>estudios</a:t>
            </a:r>
            <a:r>
              <a:rPr lang="en-CA" dirty="0"/>
              <a:t> SUSTAIN 1-5 y 7, 9 y 10 (4-11)</a:t>
            </a:r>
          </a:p>
          <a:p>
            <a:pPr marL="171450" indent="-171450" defTabSz="914308">
              <a:buFont typeface="Arial"/>
              <a:buChar char="•"/>
              <a:defRPr/>
            </a:pPr>
            <a:r>
              <a:rPr lang="en-CA" dirty="0" err="1"/>
              <a:t>En</a:t>
            </a:r>
            <a:r>
              <a:rPr lang="en-CA" dirty="0"/>
              <a:t> el </a:t>
            </a:r>
            <a:r>
              <a:rPr lang="en-CA" dirty="0" err="1"/>
              <a:t>caso</a:t>
            </a:r>
            <a:r>
              <a:rPr lang="en-CA" dirty="0"/>
              <a:t> de la </a:t>
            </a:r>
            <a:r>
              <a:rPr lang="en-CA" dirty="0" err="1"/>
              <a:t>dosis</a:t>
            </a:r>
            <a:r>
              <a:rPr lang="en-CA" dirty="0"/>
              <a:t> de </a:t>
            </a:r>
            <a:r>
              <a:rPr lang="en-CA" dirty="0" err="1"/>
              <a:t>semaglutida</a:t>
            </a:r>
            <a:r>
              <a:rPr lang="en-CA" dirty="0"/>
              <a:t> 1.0 mg, el </a:t>
            </a:r>
            <a:r>
              <a:rPr lang="en-CA" dirty="0" err="1"/>
              <a:t>grado</a:t>
            </a:r>
            <a:r>
              <a:rPr lang="en-CA" dirty="0"/>
              <a:t> de </a:t>
            </a:r>
            <a:r>
              <a:rPr lang="en-CA" dirty="0" err="1"/>
              <a:t>pérdida</a:t>
            </a:r>
            <a:r>
              <a:rPr lang="en-CA" dirty="0"/>
              <a:t> de peso </a:t>
            </a:r>
            <a:r>
              <a:rPr lang="en-CA" dirty="0" err="1"/>
              <a:t>fue</a:t>
            </a:r>
            <a:r>
              <a:rPr lang="en-CA" dirty="0"/>
              <a:t> al </a:t>
            </a:r>
            <a:r>
              <a:rPr lang="en-CA" dirty="0" err="1"/>
              <a:t>menos</a:t>
            </a:r>
            <a:r>
              <a:rPr lang="en-CA" dirty="0"/>
              <a:t> dos </a:t>
            </a:r>
            <a:r>
              <a:rPr lang="en-CA" dirty="0" err="1"/>
              <a:t>veces</a:t>
            </a:r>
            <a:r>
              <a:rPr lang="en-CA" dirty="0"/>
              <a:t> mayor que el </a:t>
            </a:r>
            <a:r>
              <a:rPr lang="en-CA" dirty="0" err="1"/>
              <a:t>comparador</a:t>
            </a:r>
            <a:r>
              <a:rPr lang="en-CA" dirty="0"/>
              <a:t> </a:t>
            </a:r>
            <a:r>
              <a:rPr lang="en-CA" dirty="0" err="1"/>
              <a:t>respectivo</a:t>
            </a:r>
            <a:r>
              <a:rPr lang="en-CA" dirty="0"/>
              <a:t> </a:t>
            </a:r>
            <a:r>
              <a:rPr lang="en-CA" dirty="0" err="1"/>
              <a:t>en</a:t>
            </a:r>
            <a:r>
              <a:rPr lang="en-CA" dirty="0"/>
              <a:t> </a:t>
            </a:r>
            <a:r>
              <a:rPr lang="en-CA" dirty="0" err="1"/>
              <a:t>cada</a:t>
            </a:r>
            <a:r>
              <a:rPr lang="en-CA" dirty="0"/>
              <a:t> </a:t>
            </a:r>
            <a:r>
              <a:rPr lang="en-CA" dirty="0" err="1"/>
              <a:t>ensayo</a:t>
            </a:r>
            <a:r>
              <a:rPr lang="en-CA" dirty="0"/>
              <a:t> (4-11).</a:t>
            </a:r>
          </a:p>
          <a:p>
            <a:pPr marL="0" indent="0" defTabSz="914308">
              <a:buFont typeface="Arial"/>
              <a:buNone/>
              <a:defRPr/>
            </a:pPr>
            <a:endParaRPr lang="en-CA" baseline="0" dirty="0"/>
          </a:p>
          <a:p>
            <a:pPr marL="0" marR="0" lvl="0" indent="0" algn="l" defTabSz="914308" rtl="0" eaLnBrk="1" fontAlgn="auto" latinLnBrk="0" hangingPunct="1">
              <a:lnSpc>
                <a:spcPct val="100000"/>
              </a:lnSpc>
              <a:spcBef>
                <a:spcPts val="0"/>
              </a:spcBef>
              <a:spcAft>
                <a:spcPts val="0"/>
              </a:spcAft>
              <a:buClrTx/>
              <a:buSzTx/>
              <a:buFontTx/>
              <a:buNone/>
              <a:tabLst/>
              <a:defRPr/>
            </a:pPr>
            <a:r>
              <a:rPr lang="en-CA" i="1" dirty="0"/>
              <a:t>1. Poirier P et al. Circulation 2006;113:898–918; 2. Hubert HB et al. Circulation 1983;67:968–77; 3. Abdullah A et al. Diabetes Res </a:t>
            </a:r>
            <a:r>
              <a:rPr lang="en-CA" i="1" dirty="0" err="1"/>
              <a:t>Clin</a:t>
            </a:r>
            <a:r>
              <a:rPr lang="en-CA" i="1" dirty="0"/>
              <a:t> </a:t>
            </a:r>
            <a:r>
              <a:rPr lang="en-CA" i="1" dirty="0" err="1"/>
              <a:t>Pract</a:t>
            </a:r>
            <a:r>
              <a:rPr lang="en-CA" i="1" dirty="0"/>
              <a:t> 2010;89:309–19</a:t>
            </a:r>
            <a:r>
              <a:rPr lang="en-GB" i="1" dirty="0"/>
              <a:t>; 4. </a:t>
            </a:r>
            <a:r>
              <a:rPr lang="en-GB" i="1" dirty="0" err="1">
                <a:cs typeface="Verdana"/>
              </a:rPr>
              <a:t>Sorli</a:t>
            </a:r>
            <a:r>
              <a:rPr lang="en-GB" i="1" dirty="0">
                <a:cs typeface="Verdana"/>
              </a:rPr>
              <a:t> C et al. </a:t>
            </a:r>
            <a:r>
              <a:rPr lang="en-US" i="1" dirty="0">
                <a:ea typeface="Calibri"/>
                <a:cs typeface="Verdana"/>
              </a:rPr>
              <a:t>Lancet Diabetes Endocrinol 2017;5:251–60</a:t>
            </a:r>
            <a:r>
              <a:rPr lang="en-GB" i="1" dirty="0"/>
              <a:t>; 5. </a:t>
            </a:r>
            <a:r>
              <a:rPr lang="en-GB" i="1" dirty="0" err="1">
                <a:cs typeface="Verdana"/>
              </a:rPr>
              <a:t>Ahrén</a:t>
            </a:r>
            <a:r>
              <a:rPr lang="en-GB" i="1" dirty="0">
                <a:cs typeface="Verdana"/>
              </a:rPr>
              <a:t> B et al. </a:t>
            </a:r>
            <a:r>
              <a:rPr lang="en-US" i="1" dirty="0">
                <a:ea typeface="Calibri"/>
                <a:cs typeface="Verdana"/>
              </a:rPr>
              <a:t>Lancet Diabetes Endocrinol 2017;5:341–54</a:t>
            </a:r>
            <a:r>
              <a:rPr lang="en-US" i="1" dirty="0">
                <a:cs typeface="Verdana"/>
              </a:rPr>
              <a:t>; </a:t>
            </a:r>
            <a:r>
              <a:rPr lang="en-US" i="1" dirty="0">
                <a:cs typeface="+mn-cs"/>
              </a:rPr>
              <a:t>6</a:t>
            </a:r>
            <a:r>
              <a:rPr lang="en-US" i="1" dirty="0"/>
              <a:t>. </a:t>
            </a:r>
            <a:r>
              <a:rPr lang="fr-FR" i="1" dirty="0" err="1"/>
              <a:t>Ahmann</a:t>
            </a:r>
            <a:r>
              <a:rPr lang="fr-FR" i="1" dirty="0"/>
              <a:t> AJ et al. </a:t>
            </a:r>
            <a:r>
              <a:rPr lang="fr-FR" i="1" dirty="0" err="1"/>
              <a:t>Diabetes</a:t>
            </a:r>
            <a:r>
              <a:rPr lang="fr-FR" i="1" dirty="0"/>
              <a:t> Care 2018</a:t>
            </a:r>
            <a:r>
              <a:rPr lang="en-GB" i="1" dirty="0"/>
              <a:t>;41:258–66; 7.</a:t>
            </a:r>
            <a:r>
              <a:rPr lang="en-GB" i="1" baseline="0" dirty="0"/>
              <a:t> </a:t>
            </a:r>
            <a:r>
              <a:rPr lang="en-US" i="1" dirty="0"/>
              <a:t>Pratley RE et al. </a:t>
            </a:r>
            <a:r>
              <a:rPr lang="en-GB" i="1" dirty="0"/>
              <a:t>Lancet Diabetes Endocrinol </a:t>
            </a:r>
            <a:r>
              <a:rPr lang="en-CA" i="1" dirty="0"/>
              <a:t>2018;6:275–86; </a:t>
            </a:r>
            <a:r>
              <a:rPr lang="en-US" i="1" dirty="0"/>
              <a:t>8. </a:t>
            </a:r>
            <a:r>
              <a:rPr lang="en-US" i="1" dirty="0" err="1"/>
              <a:t>Aroda</a:t>
            </a:r>
            <a:r>
              <a:rPr lang="en-US" i="1" dirty="0"/>
              <a:t> VR et al</a:t>
            </a:r>
            <a:r>
              <a:rPr lang="en-US" i="1" dirty="0">
                <a:cs typeface="Verdana"/>
              </a:rPr>
              <a:t>. </a:t>
            </a:r>
            <a:r>
              <a:rPr lang="en-US" i="1" dirty="0">
                <a:ea typeface="Calibri"/>
                <a:cs typeface="Verdana"/>
              </a:rPr>
              <a:t>Lancet Diabetes Endocrinol 2017;5:355–66</a:t>
            </a:r>
            <a:r>
              <a:rPr lang="en-US" i="1" dirty="0"/>
              <a:t>; 9</a:t>
            </a:r>
            <a:r>
              <a:rPr lang="en-CA" i="1" dirty="0"/>
              <a:t>. </a:t>
            </a:r>
            <a:r>
              <a:rPr lang="en-GB" i="1" dirty="0" err="1"/>
              <a:t>Rodbard</a:t>
            </a:r>
            <a:r>
              <a:rPr lang="en-GB" i="1" dirty="0"/>
              <a:t> HW et al. </a:t>
            </a:r>
            <a:r>
              <a:rPr lang="it-IT" i="1" dirty="0" err="1"/>
              <a:t>J</a:t>
            </a:r>
            <a:r>
              <a:rPr lang="it-IT" i="1" dirty="0"/>
              <a:t> </a:t>
            </a:r>
            <a:r>
              <a:rPr lang="it-IT" i="1" dirty="0" err="1"/>
              <a:t>Clin</a:t>
            </a:r>
            <a:r>
              <a:rPr lang="it-IT" i="1" dirty="0"/>
              <a:t> </a:t>
            </a:r>
            <a:r>
              <a:rPr lang="it-IT" i="1" dirty="0" err="1"/>
              <a:t>Endocrinol</a:t>
            </a:r>
            <a:r>
              <a:rPr lang="it-IT" i="1" dirty="0"/>
              <a:t> </a:t>
            </a:r>
            <a:r>
              <a:rPr lang="it-IT" i="1" dirty="0" err="1"/>
              <a:t>Metab</a:t>
            </a:r>
            <a:r>
              <a:rPr lang="it-IT" i="1" dirty="0"/>
              <a:t> 2018;103:2291–301</a:t>
            </a:r>
            <a:r>
              <a:rPr lang="en-US" i="1" dirty="0"/>
              <a:t>;</a:t>
            </a:r>
            <a:r>
              <a:rPr lang="en-US" i="1" baseline="0" dirty="0"/>
              <a:t> 10. </a:t>
            </a:r>
            <a:r>
              <a:rPr lang="it-IT" i="1" dirty="0" err="1"/>
              <a:t>Zinman</a:t>
            </a:r>
            <a:r>
              <a:rPr lang="it-IT" i="1" dirty="0"/>
              <a:t> B et al. </a:t>
            </a:r>
            <a:r>
              <a:rPr lang="en-US" i="1" dirty="0"/>
              <a:t>Lancet Diabetes Endocrinol 2019 Mar 1. </a:t>
            </a:r>
            <a:r>
              <a:rPr lang="en-US" i="1" dirty="0" err="1"/>
              <a:t>doi</a:t>
            </a:r>
            <a:r>
              <a:rPr lang="en-US" i="1" dirty="0"/>
              <a:t>: 10.1016/S2213-8587(19)30066-X. [</a:t>
            </a:r>
            <a:r>
              <a:rPr lang="en-US" i="1" dirty="0" err="1"/>
              <a:t>Epub</a:t>
            </a:r>
            <a:r>
              <a:rPr lang="en-US" i="1" dirty="0"/>
              <a:t> ahead of print]; 11. </a:t>
            </a:r>
            <a:r>
              <a:rPr lang="en-US" i="1" dirty="0" err="1"/>
              <a:t>Capehorn</a:t>
            </a:r>
            <a:r>
              <a:rPr lang="en-US" i="1" dirty="0"/>
              <a:t> M et al. Presented at DUK 2019, 6–8 March 2019, Liverpool, UK. Poster Number P439.</a:t>
            </a:r>
            <a:endParaRPr lang="en-CA"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442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En este estudio de mundo real, en la base de </a:t>
            </a:r>
            <a:r>
              <a:rPr lang="ca-ES" dirty="0" err="1"/>
              <a:t>datos</a:t>
            </a:r>
            <a:r>
              <a:rPr lang="ca-ES" dirty="0"/>
              <a:t> poblacional SIDIAP se </a:t>
            </a:r>
            <a:r>
              <a:rPr lang="ca-ES" dirty="0" err="1"/>
              <a:t>evaluó</a:t>
            </a:r>
            <a:r>
              <a:rPr lang="ca-ES" dirty="0"/>
              <a:t>  la </a:t>
            </a:r>
            <a:r>
              <a:rPr lang="ca-ES" dirty="0" err="1"/>
              <a:t>respuesta</a:t>
            </a:r>
            <a:r>
              <a:rPr lang="ca-ES" dirty="0"/>
              <a:t> al </a:t>
            </a:r>
            <a:r>
              <a:rPr lang="ca-ES" dirty="0" err="1"/>
              <a:t>tratamiento</a:t>
            </a:r>
            <a:r>
              <a:rPr lang="ca-ES" dirty="0"/>
              <a:t> en </a:t>
            </a:r>
            <a:r>
              <a:rPr lang="ca-ES" dirty="0" err="1"/>
              <a:t>pacientes</a:t>
            </a:r>
            <a:r>
              <a:rPr lang="ca-ES" dirty="0"/>
              <a:t> con DM2 que </a:t>
            </a:r>
            <a:r>
              <a:rPr lang="ca-ES" dirty="0" err="1"/>
              <a:t>inician</a:t>
            </a:r>
            <a:r>
              <a:rPr lang="ca-ES" dirty="0"/>
              <a:t> </a:t>
            </a:r>
            <a:r>
              <a:rPr lang="ca-ES" dirty="0" err="1"/>
              <a:t>tratamiento</a:t>
            </a:r>
            <a:r>
              <a:rPr lang="ca-ES" dirty="0"/>
              <a:t> con un arGLP-1 entre 2007 y 2014.</a:t>
            </a:r>
          </a:p>
          <a:p>
            <a:r>
              <a:rPr lang="ca-ES" dirty="0"/>
              <a:t>Se </a:t>
            </a:r>
            <a:r>
              <a:rPr lang="ca-ES" dirty="0" err="1"/>
              <a:t>evaluaron</a:t>
            </a:r>
            <a:r>
              <a:rPr lang="ca-ES" dirty="0"/>
              <a:t> 4.242 </a:t>
            </a:r>
            <a:r>
              <a:rPr lang="ca-ES" dirty="0" err="1"/>
              <a:t>pacientes</a:t>
            </a:r>
            <a:r>
              <a:rPr lang="ca-ES" dirty="0"/>
              <a:t> (</a:t>
            </a:r>
            <a:r>
              <a:rPr lang="ca-ES" dirty="0" err="1"/>
              <a:t>media</a:t>
            </a:r>
            <a:r>
              <a:rPr lang="ca-ES" dirty="0"/>
              <a:t> de </a:t>
            </a:r>
            <a:r>
              <a:rPr lang="ca-ES" dirty="0" err="1"/>
              <a:t>edad</a:t>
            </a:r>
            <a:r>
              <a:rPr lang="ca-ES" dirty="0"/>
              <a:t> 58,6 </a:t>
            </a:r>
            <a:r>
              <a:rPr lang="ca-ES" dirty="0" err="1"/>
              <a:t>años</a:t>
            </a:r>
            <a:r>
              <a:rPr lang="ca-ES" dirty="0"/>
              <a:t>, 47,9% </a:t>
            </a:r>
            <a:r>
              <a:rPr lang="ca-ES" dirty="0" err="1"/>
              <a:t>hombres</a:t>
            </a:r>
            <a:r>
              <a:rPr lang="ca-ES" dirty="0"/>
              <a:t>, IMC 37,5 kg / m2) que </a:t>
            </a:r>
            <a:r>
              <a:rPr lang="ca-ES" dirty="0" err="1"/>
              <a:t>iniciaron</a:t>
            </a:r>
            <a:r>
              <a:rPr lang="ca-ES" dirty="0"/>
              <a:t> un arGLP-1 (liraglutida 59%, exenatida 31,8% y lixisenatida 9,2%). El 40,6% de </a:t>
            </a:r>
            <a:r>
              <a:rPr lang="ca-ES" dirty="0" err="1"/>
              <a:t>recibían</a:t>
            </a:r>
            <a:r>
              <a:rPr lang="ca-ES" dirty="0"/>
              <a:t> </a:t>
            </a:r>
            <a:r>
              <a:rPr lang="ca-ES" dirty="0" err="1"/>
              <a:t>tratamiento</a:t>
            </a:r>
            <a:r>
              <a:rPr lang="ca-ES" dirty="0"/>
              <a:t> con insulina. A los 6-12 meses, la </a:t>
            </a:r>
            <a:r>
              <a:rPr lang="ca-ES" dirty="0" err="1"/>
              <a:t>media</a:t>
            </a:r>
            <a:r>
              <a:rPr lang="ca-ES" dirty="0"/>
              <a:t> de HbA1c </a:t>
            </a:r>
            <a:r>
              <a:rPr lang="ca-ES" dirty="0" err="1"/>
              <a:t>disminuyó</a:t>
            </a:r>
            <a:r>
              <a:rPr lang="ca-ES" dirty="0"/>
              <a:t> de 8,8% a 7,7% (-0,97% ± 1,57) y </a:t>
            </a:r>
            <a:r>
              <a:rPr lang="ca-ES" dirty="0" err="1"/>
              <a:t>perdieron</a:t>
            </a:r>
            <a:r>
              <a:rPr lang="ca-ES" dirty="0"/>
              <a:t> en </a:t>
            </a:r>
            <a:r>
              <a:rPr lang="ca-ES" dirty="0" err="1"/>
              <a:t>promedio</a:t>
            </a:r>
            <a:r>
              <a:rPr lang="ca-ES" dirty="0"/>
              <a:t> 3,6 kg (± 6,2). </a:t>
            </a:r>
          </a:p>
          <a:p>
            <a:r>
              <a:rPr lang="ca-ES" dirty="0"/>
              <a:t>El 60% de los </a:t>
            </a:r>
            <a:r>
              <a:rPr lang="ca-ES" dirty="0" err="1"/>
              <a:t>pacientes</a:t>
            </a:r>
            <a:r>
              <a:rPr lang="ca-ES" dirty="0"/>
              <a:t> </a:t>
            </a:r>
            <a:r>
              <a:rPr lang="ca-ES" dirty="0" err="1"/>
              <a:t>redujo</a:t>
            </a:r>
            <a:r>
              <a:rPr lang="ca-ES" dirty="0"/>
              <a:t> </a:t>
            </a:r>
            <a:r>
              <a:rPr lang="ca-ES" dirty="0" err="1"/>
              <a:t>tanto</a:t>
            </a:r>
            <a:r>
              <a:rPr lang="ca-ES" dirty="0"/>
              <a:t> la HbA1c como el peso corporal, un 17% </a:t>
            </a:r>
            <a:r>
              <a:rPr lang="ca-ES" dirty="0" err="1"/>
              <a:t>sólo</a:t>
            </a:r>
            <a:r>
              <a:rPr lang="ca-ES" dirty="0"/>
              <a:t> el peso y un 17% </a:t>
            </a:r>
            <a:r>
              <a:rPr lang="ca-ES" dirty="0" err="1"/>
              <a:t>sólo</a:t>
            </a:r>
            <a:r>
              <a:rPr lang="ca-ES" dirty="0"/>
              <a:t> la HbA1c. </a:t>
            </a:r>
          </a:p>
          <a:p>
            <a:r>
              <a:rPr lang="ca-ES" dirty="0"/>
              <a:t>Un 47,2% de </a:t>
            </a:r>
            <a:r>
              <a:rPr lang="ca-ES" dirty="0" err="1"/>
              <a:t>pacientes</a:t>
            </a:r>
            <a:r>
              <a:rPr lang="ca-ES" dirty="0"/>
              <a:t> </a:t>
            </a:r>
            <a:r>
              <a:rPr lang="ca-ES" dirty="0" err="1"/>
              <a:t>tuvieron</a:t>
            </a:r>
            <a:r>
              <a:rPr lang="ca-ES" dirty="0"/>
              <a:t> una </a:t>
            </a:r>
            <a:r>
              <a:rPr lang="ca-ES" dirty="0" err="1"/>
              <a:t>reducción</a:t>
            </a:r>
            <a:r>
              <a:rPr lang="ca-ES" dirty="0"/>
              <a:t> de HbA1c&gt; 1%. Las </a:t>
            </a:r>
            <a:r>
              <a:rPr lang="ca-ES" dirty="0" err="1"/>
              <a:t>reducciones</a:t>
            </a:r>
            <a:r>
              <a:rPr lang="ca-ES" dirty="0"/>
              <a:t> en HbA1c y peso </a:t>
            </a:r>
            <a:r>
              <a:rPr lang="ca-ES" dirty="0" err="1"/>
              <a:t>fueron</a:t>
            </a:r>
            <a:r>
              <a:rPr lang="ca-ES" dirty="0"/>
              <a:t> </a:t>
            </a:r>
            <a:r>
              <a:rPr lang="ca-ES" dirty="0" err="1"/>
              <a:t>significativamente</a:t>
            </a:r>
            <a:r>
              <a:rPr lang="ca-ES" dirty="0"/>
              <a:t> </a:t>
            </a:r>
            <a:r>
              <a:rPr lang="ca-ES" dirty="0" err="1"/>
              <a:t>mayores</a:t>
            </a:r>
            <a:r>
              <a:rPr lang="ca-ES" dirty="0"/>
              <a:t> entre los </a:t>
            </a:r>
            <a:r>
              <a:rPr lang="ca-ES" dirty="0" err="1"/>
              <a:t>sujetos</a:t>
            </a:r>
            <a:r>
              <a:rPr lang="ca-ES" dirty="0"/>
              <a:t> </a:t>
            </a:r>
            <a:r>
              <a:rPr lang="ca-ES" dirty="0" err="1"/>
              <a:t>tratados</a:t>
            </a:r>
            <a:r>
              <a:rPr lang="ca-ES" dirty="0"/>
              <a:t> con liraglutida que con exenatida o </a:t>
            </a:r>
            <a:r>
              <a:rPr lang="ca-ES" dirty="0" err="1"/>
              <a:t>lixisenatida</a:t>
            </a:r>
            <a:r>
              <a:rPr lang="ca-ES" dirty="0"/>
              <a:t>.</a:t>
            </a:r>
          </a:p>
          <a:p>
            <a:r>
              <a:rPr lang="ca-ES" dirty="0" err="1"/>
              <a:t>Conclusiones</a:t>
            </a:r>
            <a:r>
              <a:rPr lang="ca-ES" dirty="0"/>
              <a:t>: La magnitud de las </a:t>
            </a:r>
            <a:r>
              <a:rPr lang="ca-ES" dirty="0" err="1"/>
              <a:t>reducciones</a:t>
            </a:r>
            <a:r>
              <a:rPr lang="ca-ES" dirty="0"/>
              <a:t> de la HbA1c y del peso corporal, y las </a:t>
            </a:r>
            <a:r>
              <a:rPr lang="ca-ES" dirty="0" err="1"/>
              <a:t>diferencias</a:t>
            </a:r>
            <a:r>
              <a:rPr lang="ca-ES" dirty="0"/>
              <a:t> entre </a:t>
            </a:r>
            <a:r>
              <a:rPr lang="ca-ES" dirty="0" err="1"/>
              <a:t>fármacos</a:t>
            </a:r>
            <a:r>
              <a:rPr lang="ca-ES" dirty="0"/>
              <a:t> del </a:t>
            </a:r>
            <a:r>
              <a:rPr lang="ca-ES" dirty="0" err="1"/>
              <a:t>grupo</a:t>
            </a:r>
            <a:r>
              <a:rPr lang="ca-ES" dirty="0"/>
              <a:t> </a:t>
            </a:r>
            <a:r>
              <a:rPr lang="ca-ES" dirty="0" err="1"/>
              <a:t>terapéutico</a:t>
            </a:r>
            <a:r>
              <a:rPr lang="ca-ES" dirty="0"/>
              <a:t>, </a:t>
            </a:r>
            <a:r>
              <a:rPr lang="ca-ES" dirty="0" err="1"/>
              <a:t>fueron</a:t>
            </a:r>
            <a:r>
              <a:rPr lang="ca-ES" dirty="0"/>
              <a:t> </a:t>
            </a:r>
            <a:r>
              <a:rPr lang="ca-ES" dirty="0" err="1"/>
              <a:t>similares</a:t>
            </a:r>
            <a:r>
              <a:rPr lang="ca-ES" dirty="0"/>
              <a:t> a las </a:t>
            </a:r>
            <a:r>
              <a:rPr lang="ca-ES" dirty="0" err="1"/>
              <a:t>observadas</a:t>
            </a:r>
            <a:r>
              <a:rPr lang="ca-ES" dirty="0"/>
              <a:t> en </a:t>
            </a:r>
            <a:r>
              <a:rPr lang="ca-ES" dirty="0" err="1"/>
              <a:t>ensayos</a:t>
            </a:r>
            <a:r>
              <a:rPr lang="ca-ES" dirty="0"/>
              <a:t> </a:t>
            </a:r>
            <a:r>
              <a:rPr lang="ca-ES" dirty="0" err="1"/>
              <a:t>clínicos</a:t>
            </a:r>
            <a:r>
              <a:rPr lang="ca-ES" dirty="0"/>
              <a:t> </a:t>
            </a:r>
            <a:r>
              <a:rPr lang="ca-ES" dirty="0" err="1"/>
              <a:t>aleatorizados</a:t>
            </a:r>
            <a:r>
              <a:rPr lang="ca-ES" dirty="0"/>
              <a:t>. La </a:t>
            </a:r>
            <a:r>
              <a:rPr lang="ca-ES" dirty="0" err="1"/>
              <a:t>efectividad</a:t>
            </a:r>
            <a:r>
              <a:rPr lang="ca-ES" dirty="0"/>
              <a:t> de este </a:t>
            </a:r>
            <a:r>
              <a:rPr lang="ca-ES" dirty="0" err="1"/>
              <a:t>grupo</a:t>
            </a:r>
            <a:r>
              <a:rPr lang="ca-ES" dirty="0"/>
              <a:t> </a:t>
            </a:r>
            <a:r>
              <a:rPr lang="ca-ES" dirty="0" err="1"/>
              <a:t>farmacológico</a:t>
            </a:r>
            <a:r>
              <a:rPr lang="ca-ES" dirty="0"/>
              <a:t> se confirma con </a:t>
            </a:r>
            <a:r>
              <a:rPr lang="ca-ES" dirty="0" err="1"/>
              <a:t>datos</a:t>
            </a:r>
            <a:r>
              <a:rPr lang="ca-ES" dirty="0"/>
              <a:t> de vida real </a:t>
            </a:r>
            <a:r>
              <a:rPr lang="ca-ES" dirty="0" err="1"/>
              <a:t>aunque</a:t>
            </a:r>
            <a:r>
              <a:rPr lang="ca-ES" dirty="0"/>
              <a:t> en casi una </a:t>
            </a:r>
            <a:r>
              <a:rPr lang="ca-ES" dirty="0" err="1"/>
              <a:t>cuarta</a:t>
            </a:r>
            <a:r>
              <a:rPr lang="ca-ES" dirty="0"/>
              <a:t> </a:t>
            </a:r>
            <a:r>
              <a:rPr lang="ca-ES" dirty="0" err="1"/>
              <a:t>parte</a:t>
            </a:r>
            <a:r>
              <a:rPr lang="ca-ES" dirty="0"/>
              <a:t> de </a:t>
            </a:r>
            <a:r>
              <a:rPr lang="ca-ES" dirty="0" err="1"/>
              <a:t>pacientes</a:t>
            </a:r>
            <a:r>
              <a:rPr lang="ca-ES" dirty="0"/>
              <a:t> no se </a:t>
            </a:r>
            <a:r>
              <a:rPr lang="ca-ES" dirty="0" err="1"/>
              <a:t>observó</a:t>
            </a:r>
            <a:r>
              <a:rPr lang="ca-ES" dirty="0"/>
              <a:t> ninguna </a:t>
            </a:r>
            <a:r>
              <a:rPr lang="ca-ES" dirty="0" err="1"/>
              <a:t>reducción</a:t>
            </a:r>
            <a:r>
              <a:rPr lang="ca-ES" dirty="0"/>
              <a:t> de la HbA1c.</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37</a:t>
            </a:fld>
            <a:endParaRPr lang="es-ES"/>
          </a:p>
        </p:txBody>
      </p:sp>
    </p:spTree>
    <p:extLst>
      <p:ext uri="{BB962C8B-B14F-4D97-AF65-F5344CB8AC3E}">
        <p14:creationId xmlns:p14="http://schemas.microsoft.com/office/powerpoint/2010/main" val="944627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respuesta en reducción de peso es muy variable con los arGLP1, desde pacientes que pierden hasta 20 o más kg a pacientes que no pierden ninguno.  También ocurre con la HbA1c.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los datos publicados de la respuesta a los arGLP1 en SIDIAP se puede comprobar este aspecto: una cuarta parte no reducen peso o HbA1c.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Por este motivo se recomienda suspender el fármaco que no ha sido efectivo a los 3-6 meses. Así por ejemplo, por razones de coste-efectividad se recomienda suspender los arGLP1 si no se ha producido una reducción de al menos un 1% en la HbA1c y de un 3% del peso corporal (Pautes i algoritmo RedGDPS). En estos casos, se puede probar con un iSGLT2. </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38</a:t>
            </a:fld>
            <a:endParaRPr lang="es-ES"/>
          </a:p>
        </p:txBody>
      </p:sp>
    </p:spTree>
    <p:extLst>
      <p:ext uri="{BB962C8B-B14F-4D97-AF65-F5344CB8AC3E}">
        <p14:creationId xmlns:p14="http://schemas.microsoft.com/office/powerpoint/2010/main" val="1307655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kern="1200" dirty="0">
                <a:solidFill>
                  <a:schemeClr val="tx1"/>
                </a:solidFill>
                <a:effectLst/>
                <a:latin typeface="+mn-lt"/>
                <a:ea typeface="+mn-ea"/>
                <a:cs typeface="+mn-cs"/>
              </a:rPr>
              <a:t>En este estudio en mundo real en la base de datos SIDIAP se compararon los cambios en HbA1c, el efecto sobre el peso corporal o ambos combinados después de la adición de un DPP-4i, SGLT-2i o sulfonilureas (SU) a metformina. Los sujetos incluidos fueron emparejados por “</a:t>
            </a:r>
            <a:r>
              <a:rPr lang="es-ES" sz="1200" kern="1200" dirty="0" err="1">
                <a:solidFill>
                  <a:schemeClr val="tx1"/>
                </a:solidFill>
                <a:effectLst/>
                <a:latin typeface="+mn-lt"/>
                <a:ea typeface="+mn-ea"/>
                <a:cs typeface="+mn-cs"/>
              </a:rPr>
              <a:t>propensity</a:t>
            </a:r>
            <a:r>
              <a:rPr lang="es-ES" sz="1200" kern="1200" dirty="0">
                <a:solidFill>
                  <a:schemeClr val="tx1"/>
                </a:solidFill>
                <a:effectLst/>
                <a:latin typeface="+mn-lt"/>
                <a:ea typeface="+mn-ea"/>
                <a:cs typeface="+mn-cs"/>
              </a:rPr>
              <a:t> score </a:t>
            </a:r>
            <a:r>
              <a:rPr lang="es-ES" sz="1200" kern="1200" dirty="0" err="1">
                <a:solidFill>
                  <a:schemeClr val="tx1"/>
                </a:solidFill>
                <a:effectLst/>
                <a:latin typeface="+mn-lt"/>
                <a:ea typeface="+mn-ea"/>
                <a:cs typeface="+mn-cs"/>
              </a:rPr>
              <a:t>matching</a:t>
            </a:r>
            <a:r>
              <a:rPr lang="es-ES" sz="1200" kern="1200" dirty="0">
                <a:solidFill>
                  <a:schemeClr val="tx1"/>
                </a:solidFill>
                <a:effectLst/>
                <a:latin typeface="+mn-lt"/>
                <a:ea typeface="+mn-ea"/>
                <a:cs typeface="+mn-cs"/>
              </a:rPr>
              <a:t>”  de acuerdo con la edad inicial, sexo, HbA1c, peso, fecha de inclusión, duración de la diabetes y función renal.</a:t>
            </a:r>
          </a:p>
          <a:p>
            <a:r>
              <a:rPr lang="es-ES" sz="1200" kern="1200" dirty="0">
                <a:solidFill>
                  <a:schemeClr val="tx1"/>
                </a:solidFill>
                <a:effectLst/>
                <a:latin typeface="+mn-lt"/>
                <a:ea typeface="+mn-ea"/>
                <a:cs typeface="+mn-cs"/>
              </a:rPr>
              <a:t>La reducción media absoluta de HbA1c fue prácticamente igual: 1,28% para iDPP4 1,29% para iSGLT2 y 1,26% para SU. En cambio  la reducción de peso media fue: 1,21 kg para iDPP4, 3,47 kg para iSGLT2 y 0,04 kg para SU. Además se observaron pequeñas diferencias en la reducción de la presión arterial sistólica (1,07, 3,10 y 0,96 </a:t>
            </a:r>
            <a:r>
              <a:rPr lang="es-ES" sz="1200" kern="1200" dirty="0" err="1">
                <a:solidFill>
                  <a:schemeClr val="tx1"/>
                </a:solidFill>
                <a:effectLst/>
                <a:latin typeface="+mn-lt"/>
                <a:ea typeface="+mn-ea"/>
                <a:cs typeface="+mn-cs"/>
              </a:rPr>
              <a:t>mmHg</a:t>
            </a:r>
            <a:r>
              <a:rPr lang="es-ES" sz="1200" kern="1200" dirty="0">
                <a:solidFill>
                  <a:schemeClr val="tx1"/>
                </a:solidFill>
                <a:effectLst/>
                <a:latin typeface="+mn-lt"/>
                <a:ea typeface="+mn-ea"/>
                <a:cs typeface="+mn-cs"/>
              </a:rPr>
              <a:t>, respectivamente) a favor del SGLT-2i. </a:t>
            </a:r>
          </a:p>
          <a:p>
            <a:r>
              <a:rPr lang="es-ES" sz="1200" kern="1200" dirty="0">
                <a:solidFill>
                  <a:schemeClr val="tx1"/>
                </a:solidFill>
                <a:effectLst/>
                <a:latin typeface="+mn-lt"/>
                <a:ea typeface="+mn-ea"/>
                <a:cs typeface="+mn-cs"/>
              </a:rPr>
              <a:t>La conclusión de este  estudio es que la adición de SGLT-2i a la metformina se asoció con mayores reducciones de peso con una eficacia de hipoglucemia similar entre las tres clases de fármacos. Por tanto, en pacientes con obesidad sería preferible el uso de un iSGLT2 en vez de iDPP4 o SU. </a:t>
            </a:r>
          </a:p>
          <a:p>
            <a:r>
              <a:rPr lang="es-ES" sz="1200" kern="1200" dirty="0">
                <a:solidFill>
                  <a:schemeClr val="tx1"/>
                </a:solidFill>
                <a:effectLst/>
                <a:latin typeface="+mn-lt"/>
                <a:ea typeface="+mn-ea"/>
                <a:cs typeface="+mn-cs"/>
              </a:rPr>
              <a:t>La reducción de peso con los iSGLT2 es comparable a la observada en el estudio observacional SIDIAP con los arGLP1 comentado previamente  (-3,5 y  -3,6 respectivamente).</a:t>
            </a:r>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39</a:t>
            </a:fld>
            <a:endParaRPr lang="es-ES"/>
          </a:p>
        </p:txBody>
      </p:sp>
    </p:spTree>
    <p:extLst>
      <p:ext uri="{BB962C8B-B14F-4D97-AF65-F5344CB8AC3E}">
        <p14:creationId xmlns:p14="http://schemas.microsoft.com/office/powerpoint/2010/main" val="210738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L’algoritme de les pautes harmonitzades</a:t>
            </a:r>
            <a:r>
              <a:rPr lang="ca-ES" baseline="0" dirty="0"/>
              <a:t> del tractament de la DM2 promouen l’ús de mesures dietètiques, canvis d’estil de vida i control d’altres factors de risc.  I si amb aquestes mesures no és suficient, es proposa la metformina com a tractament de primera línia (i a sota les alternatives en cas de contraindicació o intolerància). </a:t>
            </a:r>
          </a:p>
          <a:p>
            <a:r>
              <a:rPr lang="ca-ES" baseline="0" dirty="0"/>
              <a:t>Si en la visita de control, als 3-6 mesos o més endavant, la metformina no aporta un control suficient, l’algorisme ens condueix a la dreta les alternatives en el segon esglaó: </a:t>
            </a:r>
            <a:r>
              <a:rPr lang="ca-ES" baseline="0" dirty="0" err="1"/>
              <a:t>sulfonilurees</a:t>
            </a:r>
            <a:r>
              <a:rPr lang="ca-ES" baseline="0" dirty="0"/>
              <a:t> (o </a:t>
            </a:r>
            <a:r>
              <a:rPr lang="ca-ES" baseline="0" dirty="0" err="1"/>
              <a:t>repaglinida</a:t>
            </a:r>
            <a:r>
              <a:rPr lang="ca-ES" baseline="0" dirty="0"/>
              <a:t> en pacients amb filtrat glomerular per sota de 30 o amb alguna altra contraindicació o bé, a sota, les alternatives a aquests dos tipus de fàrmac). </a:t>
            </a:r>
          </a:p>
          <a:p>
            <a:r>
              <a:rPr lang="ca-ES" baseline="0" dirty="0"/>
              <a:t>I si amb aquest segon fàrmac tampoc no s’assoleix el control, anem a la dreta on hi trobem les opcions de 3r esglaó: insulina o un tercer fàrmac hipoglucemiant (oral o parenteral) </a:t>
            </a:r>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4</a:t>
            </a:fld>
            <a:endParaRPr lang="es-ES"/>
          </a:p>
        </p:txBody>
      </p:sp>
    </p:spTree>
    <p:extLst>
      <p:ext uri="{BB962C8B-B14F-4D97-AF65-F5344CB8AC3E}">
        <p14:creationId xmlns:p14="http://schemas.microsoft.com/office/powerpoint/2010/main" val="3758066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Ara ja tenim al malalt amb diabetis prenent 2 fàrmacs antidiabètics, però malgrat això, no </a:t>
            </a:r>
            <a:r>
              <a:rPr lang="ca-ES" dirty="0" err="1"/>
              <a:t>ssolim</a:t>
            </a:r>
            <a:r>
              <a:rPr lang="ca-ES" dirty="0"/>
              <a:t> el nostre objectiu de control. Que fem ara?</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40</a:t>
            </a:fld>
            <a:endParaRPr lang="es-ES"/>
          </a:p>
        </p:txBody>
      </p:sp>
    </p:spTree>
    <p:extLst>
      <p:ext uri="{BB962C8B-B14F-4D97-AF65-F5344CB8AC3E}">
        <p14:creationId xmlns:p14="http://schemas.microsoft.com/office/powerpoint/2010/main" val="2013794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baseline="0" dirty="0"/>
              <a:t>Si amb un segon fàrmac tampoc no s’assoleix el control, anem a la dreta on hi trobem les opcions de 3r esglaó: insulina o un tercer fàrmac hipoglucemiant (oral o parenteral) </a:t>
            </a:r>
            <a:endParaRPr lang="ca-ES" dirty="0"/>
          </a:p>
          <a:p>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41</a:t>
            </a:fld>
            <a:endParaRPr lang="es-ES"/>
          </a:p>
        </p:txBody>
      </p:sp>
    </p:spTree>
    <p:extLst>
      <p:ext uri="{BB962C8B-B14F-4D97-AF65-F5344CB8AC3E}">
        <p14:creationId xmlns:p14="http://schemas.microsoft.com/office/powerpoint/2010/main" val="3209492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a:extLst>
              <a:ext uri="{FF2B5EF4-FFF2-40B4-BE49-F238E27FC236}">
                <a16:creationId xmlns:a16="http://schemas.microsoft.com/office/drawing/2014/main" id="{66BFB6DA-4DDB-344C-9E2D-845201A60C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D1160BEB-1682-F848-80FD-F7E3B19B2066}"/>
              </a:ext>
            </a:extLst>
          </p:cNvPr>
          <p:cNvSpPr>
            <a:spLocks noGrp="1"/>
          </p:cNvSpPr>
          <p:nvPr>
            <p:ph type="body" idx="1"/>
          </p:nvPr>
        </p:nvSpPr>
        <p:spPr/>
        <p:txBody>
          <a:bodyPr>
            <a:normAutofit/>
          </a:bodyPr>
          <a:lstStyle/>
          <a:p>
            <a:pPr lvl="1">
              <a:defRPr/>
            </a:pPr>
            <a:r>
              <a:rPr lang="ca-ES" altLang="ca-ES" sz="1200" noProof="0" dirty="0"/>
              <a:t>Entre els hipoglucemiants orals tenim la </a:t>
            </a:r>
            <a:r>
              <a:rPr lang="ca-ES" altLang="ca-ES" sz="1200" noProof="0" dirty="0" err="1"/>
              <a:t>pioglitazona</a:t>
            </a:r>
            <a:r>
              <a:rPr lang="ca-ES" altLang="ca-ES" sz="1200" baseline="0" noProof="0" dirty="0"/>
              <a:t>, fàrmac que té un mecanisme d’acció perifèric, no augmenta l’alliberament d’insulina en el pàncrees, no s’associa a hipoglucèmies i per tant es pot prescriure en pacients que treballen amb màquines potencialment perilloses. I també en pacients amb insuficiència renal.</a:t>
            </a:r>
          </a:p>
          <a:p>
            <a:pPr lvl="1">
              <a:defRPr/>
            </a:pPr>
            <a:r>
              <a:rPr lang="ca-ES" altLang="ca-ES" sz="1200" baseline="0" noProof="0" dirty="0"/>
              <a:t>A més, la </a:t>
            </a:r>
            <a:r>
              <a:rPr lang="ca-ES" altLang="ca-ES" sz="1200" baseline="0" noProof="0" dirty="0" err="1"/>
              <a:t>pioglitazona</a:t>
            </a:r>
            <a:r>
              <a:rPr lang="ca-ES" altLang="ca-ES" sz="1200" baseline="0" noProof="0" dirty="0"/>
              <a:t> té una acció pleomòrfica sobre la tensió arterial, augmenta la relació cHDL/cLDL, mobilitza el greix corporal disminuint el greix visceral i hepàtic, reduint el risc </a:t>
            </a:r>
            <a:r>
              <a:rPr lang="ca-ES" altLang="ca-ES" sz="1200" baseline="0" noProof="0" dirty="0" err="1"/>
              <a:t>d’esteohepatitis</a:t>
            </a:r>
            <a:r>
              <a:rPr lang="ca-ES" altLang="ca-ES" sz="1200" baseline="0" noProof="0" dirty="0"/>
              <a:t>.</a:t>
            </a:r>
          </a:p>
          <a:p>
            <a:pPr lvl="1">
              <a:defRPr/>
            </a:pPr>
            <a:r>
              <a:rPr lang="ca-ES" altLang="ca-ES" sz="1200" baseline="0" noProof="0" dirty="0"/>
              <a:t>És un fàrmac especialment efectiu en pacients amb obesitat </a:t>
            </a:r>
            <a:r>
              <a:rPr lang="ca-ES" altLang="ca-ES" sz="1200" baseline="0" noProof="0" dirty="0" err="1"/>
              <a:t>centroabdominal</a:t>
            </a:r>
            <a:r>
              <a:rPr lang="ca-ES" altLang="ca-ES" sz="1200" baseline="0" noProof="0" dirty="0"/>
              <a:t>.</a:t>
            </a:r>
            <a:endParaRPr lang="ca-ES" altLang="ca-ES" sz="1200" noProof="0" dirty="0"/>
          </a:p>
        </p:txBody>
      </p:sp>
      <p:sp>
        <p:nvSpPr>
          <p:cNvPr id="4" name="3 Marcador de número de diapositiva">
            <a:extLst>
              <a:ext uri="{FF2B5EF4-FFF2-40B4-BE49-F238E27FC236}">
                <a16:creationId xmlns:a16="http://schemas.microsoft.com/office/drawing/2014/main" id="{9F41E88C-E7B4-1B44-AC4C-76665DB883A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80D9E0-D8D7-744D-A7C6-5A79CD8E0086}" type="slidenum">
              <a:rPr lang="es-ES" altLang="es-ES"/>
              <a:pPr eaLnBrk="1" hangingPunct="1"/>
              <a:t>42</a:t>
            </a:fld>
            <a:endParaRPr lang="es-ES" altLang="es-ES"/>
          </a:p>
        </p:txBody>
      </p:sp>
    </p:spTree>
    <p:extLst>
      <p:ext uri="{BB962C8B-B14F-4D97-AF65-F5344CB8AC3E}">
        <p14:creationId xmlns:p14="http://schemas.microsoft.com/office/powerpoint/2010/main" val="485289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a:extLst>
              <a:ext uri="{FF2B5EF4-FFF2-40B4-BE49-F238E27FC236}">
                <a16:creationId xmlns:a16="http://schemas.microsoft.com/office/drawing/2014/main" id="{66BFB6DA-4DDB-344C-9E2D-845201A60C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D1160BEB-1682-F848-80FD-F7E3B19B2066}"/>
              </a:ext>
            </a:extLst>
          </p:cNvPr>
          <p:cNvSpPr>
            <a:spLocks noGrp="1"/>
          </p:cNvSpPr>
          <p:nvPr>
            <p:ph type="body" idx="1"/>
          </p:nvPr>
        </p:nvSpPr>
        <p:spPr/>
        <p:txBody>
          <a:bodyPr>
            <a:normAutofit/>
          </a:bodyPr>
          <a:lstStyle/>
          <a:p>
            <a:pPr lvl="1">
              <a:defRPr/>
            </a:pPr>
            <a:r>
              <a:rPr lang="ca-ES" altLang="ca-ES" sz="1200" noProof="0" dirty="0"/>
              <a:t>Com</a:t>
            </a:r>
            <a:r>
              <a:rPr lang="ca-ES" altLang="ca-ES" sz="1200" baseline="0" noProof="0" dirty="0"/>
              <a:t> dèiem</a:t>
            </a:r>
            <a:r>
              <a:rPr lang="ca-ES" altLang="ca-ES" sz="1200" noProof="0" dirty="0"/>
              <a:t>, la </a:t>
            </a:r>
            <a:r>
              <a:rPr lang="ca-ES" altLang="ca-ES" sz="1200" noProof="0" dirty="0" err="1"/>
              <a:t>pioglitazona</a:t>
            </a:r>
            <a:r>
              <a:rPr lang="ca-ES" altLang="ca-ES" sz="1200" baseline="0" noProof="0" dirty="0"/>
              <a:t> té un mecanisme d’acció perifèric, no s’associa a hipoglucèmies.</a:t>
            </a:r>
          </a:p>
          <a:p>
            <a:pPr lvl="1">
              <a:defRPr/>
            </a:pPr>
            <a:r>
              <a:rPr lang="ca-ES" altLang="ca-ES" sz="1200" baseline="0" noProof="0" dirty="0"/>
              <a:t>Té una acció pleomòrfica sobre la tensió arterial, redueix els TG, augmenta la relació cHDL/cLDL, redueix la PCR.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ca-ES" altLang="ca-ES" sz="1200" baseline="0" noProof="0" dirty="0"/>
              <a:t>Disposa de l’assaig </a:t>
            </a:r>
            <a:r>
              <a:rPr lang="ca-ES" altLang="ca-ES" sz="1200" baseline="0" noProof="0" dirty="0" err="1"/>
              <a:t>proactive</a:t>
            </a:r>
            <a:r>
              <a:rPr lang="ca-ES" altLang="ca-ES" sz="1200" baseline="0" noProof="0" dirty="0"/>
              <a:t> que mostra una reducció de la MACE3.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ca-ES" altLang="ca-ES" sz="1200" baseline="0" noProof="0" dirty="0"/>
              <a:t>Redueix el greix hepàtic, reduint el risc </a:t>
            </a:r>
            <a:r>
              <a:rPr lang="ca-ES" altLang="ca-ES" sz="1200" baseline="0" noProof="0" dirty="0" err="1"/>
              <a:t>d’esteohepatitis</a:t>
            </a:r>
            <a:r>
              <a:rPr lang="ca-ES" altLang="ca-ES" sz="1200" baseline="0" noProof="0" dirty="0"/>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ca-ES" altLang="ca-ES" sz="1200" baseline="0" noProof="0" dirty="0"/>
              <a:t>Té una pauta </a:t>
            </a:r>
            <a:r>
              <a:rPr lang="ca-ES" altLang="ca-ES" sz="1200" baseline="0" noProof="0" dirty="0" err="1"/>
              <a:t>cómoda</a:t>
            </a:r>
            <a:r>
              <a:rPr lang="ca-ES" altLang="ca-ES" sz="1200" baseline="0" noProof="0" dirty="0"/>
              <a:t>.</a:t>
            </a:r>
          </a:p>
          <a:p>
            <a:pPr lvl="1">
              <a:defRPr/>
            </a:pPr>
            <a:r>
              <a:rPr lang="es-ES" altLang="ca-ES" sz="1200" dirty="0"/>
              <a:t>Entre</a:t>
            </a:r>
            <a:r>
              <a:rPr lang="es-ES" altLang="ca-ES" sz="1200" baseline="0" dirty="0"/>
              <a:t> les </a:t>
            </a:r>
            <a:r>
              <a:rPr lang="es-ES" altLang="ca-ES" sz="1200" baseline="0" dirty="0" err="1"/>
              <a:t>limitacions</a:t>
            </a:r>
            <a:r>
              <a:rPr lang="es-ES" altLang="ca-ES" sz="1200" baseline="0" dirty="0"/>
              <a:t> hi ha la </a:t>
            </a:r>
            <a:r>
              <a:rPr lang="es-ES" altLang="ca-ES" sz="1200" baseline="0" dirty="0" err="1"/>
              <a:t>contraindicació</a:t>
            </a:r>
            <a:r>
              <a:rPr lang="es-ES" altLang="ca-ES" sz="1200" baseline="0" dirty="0"/>
              <a:t> en </a:t>
            </a:r>
            <a:r>
              <a:rPr lang="es-ES" altLang="ca-ES" sz="1200" baseline="0" dirty="0" err="1"/>
              <a:t>insuficiència</a:t>
            </a:r>
            <a:r>
              <a:rPr lang="es-ES" altLang="ca-ES" sz="1200" baseline="0" dirty="0"/>
              <a:t> </a:t>
            </a:r>
            <a:r>
              <a:rPr lang="es-ES" altLang="ca-ES" sz="1200" baseline="0" dirty="0" err="1"/>
              <a:t>hepàtica</a:t>
            </a:r>
            <a:r>
              <a:rPr lang="es-ES" altLang="ca-ES" sz="1200" baseline="0" dirty="0"/>
              <a:t>, </a:t>
            </a:r>
            <a:r>
              <a:rPr lang="es-ES" altLang="ca-ES" sz="1200" baseline="0" dirty="0" err="1"/>
              <a:t>s’associa</a:t>
            </a:r>
            <a:r>
              <a:rPr lang="es-ES" altLang="ca-ES" sz="1200" baseline="0" dirty="0"/>
              <a:t> a </a:t>
            </a:r>
            <a:r>
              <a:rPr lang="es-ES" altLang="ca-ES" sz="1200" baseline="0" dirty="0" err="1"/>
              <a:t>retenció</a:t>
            </a:r>
            <a:r>
              <a:rPr lang="es-ES" altLang="ca-ES" sz="1200" baseline="0" dirty="0"/>
              <a:t> </a:t>
            </a:r>
            <a:r>
              <a:rPr lang="es-ES" altLang="ca-ES" sz="1200" baseline="0" dirty="0" err="1"/>
              <a:t>hidrica</a:t>
            </a:r>
            <a:r>
              <a:rPr lang="es-ES" altLang="ca-ES" sz="1200" baseline="0" dirty="0"/>
              <a:t> (hi </a:t>
            </a:r>
            <a:r>
              <a:rPr lang="es-ES" altLang="ca-ES" sz="1200" baseline="0" dirty="0" err="1"/>
              <a:t>pot</a:t>
            </a:r>
            <a:r>
              <a:rPr lang="es-ES" altLang="ca-ES" sz="1200" baseline="0" dirty="0"/>
              <a:t> </a:t>
            </a:r>
            <a:r>
              <a:rPr lang="es-ES" altLang="ca-ES" sz="1200" baseline="0" dirty="0" err="1"/>
              <a:t>haver</a:t>
            </a:r>
            <a:r>
              <a:rPr lang="es-ES" altLang="ca-ES" sz="1200" baseline="0" dirty="0"/>
              <a:t> </a:t>
            </a:r>
            <a:r>
              <a:rPr lang="es-ES" altLang="ca-ES" sz="1200" baseline="0" dirty="0" err="1"/>
              <a:t>edemes</a:t>
            </a:r>
            <a:r>
              <a:rPr lang="es-ES" altLang="ca-ES" sz="1200" baseline="0" dirty="0"/>
              <a:t>, </a:t>
            </a:r>
            <a:r>
              <a:rPr lang="es-ES" altLang="ca-ES" sz="1200" baseline="0" dirty="0" err="1"/>
              <a:t>agreujament</a:t>
            </a:r>
            <a:r>
              <a:rPr lang="es-ES" altLang="ca-ES" sz="1200" baseline="0" dirty="0"/>
              <a:t> de la IC, anemia </a:t>
            </a:r>
            <a:r>
              <a:rPr lang="es-ES" altLang="ca-ES" sz="1200" baseline="0" dirty="0" err="1"/>
              <a:t>dilucional</a:t>
            </a:r>
            <a:r>
              <a:rPr lang="es-ES" altLang="ca-ES" sz="1200" baseline="0" dirty="0"/>
              <a:t>,…) i també –</a:t>
            </a:r>
            <a:r>
              <a:rPr lang="es-ES" altLang="ca-ES" sz="1200" baseline="0" dirty="0" err="1"/>
              <a:t>com</a:t>
            </a:r>
            <a:r>
              <a:rPr lang="es-ES" altLang="ca-ES" sz="1200" baseline="0" dirty="0"/>
              <a:t> </a:t>
            </a:r>
            <a:r>
              <a:rPr lang="es-ES" altLang="ca-ES" sz="1200" baseline="0" dirty="0" err="1"/>
              <a:t>amb</a:t>
            </a:r>
            <a:r>
              <a:rPr lang="es-ES" altLang="ca-ES" sz="1200" baseline="0" dirty="0"/>
              <a:t> </a:t>
            </a:r>
            <a:r>
              <a:rPr lang="es-ES" altLang="ca-ES" sz="1200" baseline="0" dirty="0" err="1"/>
              <a:t>altres</a:t>
            </a:r>
            <a:r>
              <a:rPr lang="es-ES" altLang="ca-ES" sz="1200" baseline="0" dirty="0"/>
              <a:t> </a:t>
            </a:r>
            <a:r>
              <a:rPr lang="es-ES" altLang="ca-ES" sz="1200" baseline="0" dirty="0" err="1"/>
              <a:t>fàrmacs</a:t>
            </a:r>
            <a:r>
              <a:rPr lang="es-ES" altLang="ca-ES" sz="1200" baseline="0" dirty="0"/>
              <a:t>- a un </a:t>
            </a:r>
            <a:r>
              <a:rPr lang="es-ES" altLang="ca-ES" sz="1200" baseline="0" dirty="0" err="1"/>
              <a:t>augment</a:t>
            </a:r>
            <a:r>
              <a:rPr lang="es-ES" altLang="ca-ES" sz="1200" baseline="0" dirty="0"/>
              <a:t> del </a:t>
            </a:r>
            <a:r>
              <a:rPr lang="es-ES" altLang="ca-ES" sz="1200" baseline="0" dirty="0" err="1"/>
              <a:t>risc</a:t>
            </a:r>
            <a:r>
              <a:rPr lang="es-ES" altLang="ca-ES" sz="1200" baseline="0" dirty="0"/>
              <a:t> de fractures </a:t>
            </a:r>
            <a:r>
              <a:rPr lang="es-ES" altLang="ca-ES" sz="1200" baseline="0" dirty="0" err="1"/>
              <a:t>òssies</a:t>
            </a:r>
            <a:r>
              <a:rPr lang="es-ES" altLang="ca-ES" sz="1200" baseline="0" dirty="0"/>
              <a:t> a les </a:t>
            </a:r>
            <a:r>
              <a:rPr lang="es-ES" altLang="ca-ES" sz="1200" baseline="0" dirty="0" err="1"/>
              <a:t>extremitats</a:t>
            </a:r>
            <a:r>
              <a:rPr lang="es-ES" altLang="ca-ES" sz="1200" baseline="0" dirty="0"/>
              <a:t>.</a:t>
            </a:r>
          </a:p>
        </p:txBody>
      </p:sp>
      <p:sp>
        <p:nvSpPr>
          <p:cNvPr id="4" name="3 Marcador de número de diapositiva">
            <a:extLst>
              <a:ext uri="{FF2B5EF4-FFF2-40B4-BE49-F238E27FC236}">
                <a16:creationId xmlns:a16="http://schemas.microsoft.com/office/drawing/2014/main" id="{9F41E88C-E7B4-1B44-AC4C-76665DB883A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80D9E0-D8D7-744D-A7C6-5A79CD8E0086}" type="slidenum">
              <a:rPr lang="es-ES" altLang="es-ES"/>
              <a:pPr eaLnBrk="1" hangingPunct="1"/>
              <a:t>43</a:t>
            </a:fld>
            <a:endParaRPr lang="es-ES" altLang="es-ES"/>
          </a:p>
        </p:txBody>
      </p:sp>
    </p:spTree>
    <p:extLst>
      <p:ext uri="{BB962C8B-B14F-4D97-AF65-F5344CB8AC3E}">
        <p14:creationId xmlns:p14="http://schemas.microsoft.com/office/powerpoint/2010/main" val="485289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Una segona opció entre</a:t>
            </a:r>
            <a:r>
              <a:rPr lang="ca-ES" baseline="0" dirty="0"/>
              <a:t> els fàrmacs de 3a línia son els iDPP4, les </a:t>
            </a:r>
            <a:r>
              <a:rPr lang="ca-ES" baseline="0" dirty="0" err="1"/>
              <a:t>gliptines</a:t>
            </a:r>
            <a:r>
              <a:rPr lang="ca-ES" baseline="0" dirty="0"/>
              <a:t>.</a:t>
            </a:r>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44</a:t>
            </a:fld>
            <a:endParaRPr lang="es-ES"/>
          </a:p>
        </p:txBody>
      </p:sp>
    </p:spTree>
    <p:extLst>
      <p:ext uri="{BB962C8B-B14F-4D97-AF65-F5344CB8AC3E}">
        <p14:creationId xmlns:p14="http://schemas.microsoft.com/office/powerpoint/2010/main" val="3221091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Un</a:t>
            </a:r>
            <a:r>
              <a:rPr lang="ca-ES" baseline="0" dirty="0"/>
              <a:t> grup de fàrmacs amb pobre eficàcia, que no redueixen el risc de complicacions cardiovasculars i que, si més no, no produeixen hipoglucèmies i, per això, es posicionen per a pacients fràgils.</a:t>
            </a:r>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45</a:t>
            </a:fld>
            <a:endParaRPr lang="es-ES"/>
          </a:p>
        </p:txBody>
      </p:sp>
    </p:spTree>
    <p:extLst>
      <p:ext uri="{BB962C8B-B14F-4D97-AF65-F5344CB8AC3E}">
        <p14:creationId xmlns:p14="http://schemas.microsoft.com/office/powerpoint/2010/main" val="3302625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a:extLst>
              <a:ext uri="{FF2B5EF4-FFF2-40B4-BE49-F238E27FC236}">
                <a16:creationId xmlns:a16="http://schemas.microsoft.com/office/drawing/2014/main" id="{BFCA2D01-A6A4-2B44-98AE-DF258D3F14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B7110670-B275-4040-897C-CB7C08DB42C1}"/>
              </a:ext>
            </a:extLst>
          </p:cNvPr>
          <p:cNvSpPr>
            <a:spLocks noGrp="1"/>
          </p:cNvSpPr>
          <p:nvPr>
            <p:ph type="body" idx="1"/>
          </p:nvPr>
        </p:nvSpPr>
        <p:spPr/>
        <p:txBody>
          <a:bodyPr>
            <a:normAutofit/>
          </a:bodyPr>
          <a:lstStyle/>
          <a:p>
            <a:pPr lvl="1">
              <a:defRPr/>
            </a:pPr>
            <a:r>
              <a:rPr lang="ca-ES" altLang="ca-ES" sz="1200" u="none" noProof="0" dirty="0"/>
              <a:t>Entre els</a:t>
            </a:r>
            <a:r>
              <a:rPr lang="ca-ES" altLang="ca-ES" sz="1200" u="none" baseline="0" noProof="0" dirty="0"/>
              <a:t> punts més o menys forts, tenim el mecanisme d’acció </a:t>
            </a:r>
            <a:r>
              <a:rPr lang="ca-ES" altLang="ca-ES" sz="1200" u="none" baseline="0" noProof="0" dirty="0" err="1"/>
              <a:t>incretínic</a:t>
            </a:r>
            <a:r>
              <a:rPr lang="ca-ES" altLang="ca-ES" sz="1200" u="none" baseline="0" noProof="0" dirty="0"/>
              <a:t>, inhibint l’enzim que degrada les </a:t>
            </a:r>
            <a:r>
              <a:rPr lang="ca-ES" altLang="ca-ES" sz="1200" u="none" baseline="0" noProof="0" dirty="0" err="1"/>
              <a:t>incretines</a:t>
            </a:r>
            <a:r>
              <a:rPr lang="ca-ES" altLang="ca-ES" sz="1200" u="none" baseline="0" noProof="0" dirty="0"/>
              <a:t>, no causa hipoglucèmies i que tenen una pauta terapèutica còmoda d’un comprimit al dia, com moltes altres opcions.</a:t>
            </a:r>
          </a:p>
          <a:p>
            <a:pPr lvl="1">
              <a:defRPr/>
            </a:pPr>
            <a:r>
              <a:rPr lang="ca-ES" altLang="ca-ES" sz="1200" u="none" baseline="0" noProof="0" dirty="0"/>
              <a:t>Entre els punts febles, son fàrmacs amb molt baixa potència en pacients caucàsics (son fàrmacs amb força assaigs en pacients asiàtics entre els que son més eficaços). </a:t>
            </a:r>
          </a:p>
          <a:p>
            <a:pPr lvl="1">
              <a:defRPr/>
            </a:pPr>
            <a:r>
              <a:rPr lang="ca-ES" altLang="ca-ES" sz="1200" u="none" baseline="0" noProof="0" dirty="0"/>
              <a:t>El segon punt feble és que s’elimina per via renal i, en pacients amb insuficiència renal, cal ajustar les dosis… cosa que moltes vegades no fem (excepte la linagliptina que només un 5% s’elimina per via renal). </a:t>
            </a:r>
          </a:p>
          <a:p>
            <a:pPr lvl="1">
              <a:defRPr/>
            </a:pPr>
            <a:r>
              <a:rPr lang="ca-ES" altLang="ca-ES" sz="1200" u="none" baseline="0" noProof="0" dirty="0"/>
              <a:t>Tot i que es consideren fàrmacs segurs, els estudis mostren que tots els </a:t>
            </a:r>
            <a:r>
              <a:rPr lang="ca-ES" altLang="ca-ES" sz="1200" u="none" baseline="0" noProof="0" dirty="0" err="1"/>
              <a:t>incretínics</a:t>
            </a:r>
            <a:r>
              <a:rPr lang="ca-ES" altLang="ca-ES" sz="1200" u="none" baseline="0" noProof="0" dirty="0"/>
              <a:t> s’associen a efectes adversos gastrointestinals i pancreatitis i infeccions bacterianes. </a:t>
            </a:r>
          </a:p>
          <a:p>
            <a:pPr lvl="1">
              <a:defRPr/>
            </a:pPr>
            <a:r>
              <a:rPr lang="ca-ES" altLang="ca-ES" sz="1200" u="none" baseline="0" noProof="0" dirty="0"/>
              <a:t>Com dèiem abans, els estudis de seguretat cardiovascular mostren que les </a:t>
            </a:r>
            <a:r>
              <a:rPr lang="ca-ES" altLang="ca-ES" sz="1200" u="none" baseline="0" noProof="0" dirty="0" err="1"/>
              <a:t>gliptines</a:t>
            </a:r>
            <a:r>
              <a:rPr lang="ca-ES" altLang="ca-ES" sz="1200" u="none" baseline="0" noProof="0" dirty="0"/>
              <a:t> son neutrals quant a la incidència de complicacions cardiovasculars. Cap d’elles apunta a beneficis cardiovasculars; al contrari, en alguns estudis algunes s’han associat a increments de les hospitalitzacions per insuficiència </a:t>
            </a:r>
            <a:r>
              <a:rPr lang="ca-ES" altLang="ca-ES" sz="1200" u="none" baseline="0" noProof="0" dirty="0" err="1"/>
              <a:t>cardiaca</a:t>
            </a:r>
            <a:r>
              <a:rPr lang="ca-ES" altLang="ca-ES" sz="1200" u="none" baseline="0" noProof="0" dirty="0"/>
              <a:t>.</a:t>
            </a:r>
            <a:endParaRPr lang="ca-ES" altLang="ca-ES" sz="1200" u="none" noProof="0" dirty="0"/>
          </a:p>
        </p:txBody>
      </p:sp>
      <p:sp>
        <p:nvSpPr>
          <p:cNvPr id="4" name="3 Marcador de número de diapositiva">
            <a:extLst>
              <a:ext uri="{FF2B5EF4-FFF2-40B4-BE49-F238E27FC236}">
                <a16:creationId xmlns:a16="http://schemas.microsoft.com/office/drawing/2014/main" id="{64B06B41-1982-2241-B4E4-57B58CAE843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401B1F-7CFF-5C4C-A567-4574E026E4BB}" type="slidenum">
              <a:rPr lang="es-ES" altLang="es-ES"/>
              <a:pPr eaLnBrk="1" hangingPunct="1"/>
              <a:t>46</a:t>
            </a:fld>
            <a:endParaRPr lang="es-ES" altLang="es-ES"/>
          </a:p>
        </p:txBody>
      </p:sp>
    </p:spTree>
    <p:extLst>
      <p:ext uri="{BB962C8B-B14F-4D97-AF65-F5344CB8AC3E}">
        <p14:creationId xmlns:p14="http://schemas.microsoft.com/office/powerpoint/2010/main" val="1404001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La</a:t>
            </a:r>
            <a:r>
              <a:rPr lang="ca-ES" baseline="0" dirty="0"/>
              <a:t> tercera opció serien les </a:t>
            </a:r>
            <a:r>
              <a:rPr lang="ca-ES" baseline="0" dirty="0" err="1"/>
              <a:t>gliflozines</a:t>
            </a:r>
            <a:r>
              <a:rPr lang="ca-ES" baseline="0" dirty="0"/>
              <a:t>, els iSGLT2</a:t>
            </a:r>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47</a:t>
            </a:fld>
            <a:endParaRPr lang="es-ES"/>
          </a:p>
        </p:txBody>
      </p:sp>
    </p:spTree>
    <p:extLst>
      <p:ext uri="{BB962C8B-B14F-4D97-AF65-F5344CB8AC3E}">
        <p14:creationId xmlns:p14="http://schemas.microsoft.com/office/powerpoint/2010/main" val="2706335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sz="1200" dirty="0"/>
              <a:t>Es a dir, els inhibidors de la bomba recaptadora de glucosa</a:t>
            </a:r>
            <a:r>
              <a:rPr lang="ca-ES" sz="1200" baseline="0" dirty="0"/>
              <a:t> i sodi. </a:t>
            </a:r>
          </a:p>
          <a:p>
            <a:r>
              <a:rPr lang="ca-ES" sz="1200" baseline="0" dirty="0"/>
              <a:t>El bloqueig renal de la recuperació de sodi i glucosa fa que aquests pacients eliminin més sodi i glucosa. </a:t>
            </a:r>
          </a:p>
          <a:p>
            <a:r>
              <a:rPr lang="ca-ES" sz="1200" baseline="0" dirty="0"/>
              <a:t>Per tant hi ha una major </a:t>
            </a:r>
            <a:r>
              <a:rPr lang="ca-ES" sz="1200" baseline="0" dirty="0" err="1"/>
              <a:t>natriuresi</a:t>
            </a:r>
            <a:r>
              <a:rPr lang="ca-ES" sz="1200" baseline="0" dirty="0"/>
              <a:t>, amb les seves conseqüències en la hipertensió arterial i la volèmia</a:t>
            </a:r>
          </a:p>
          <a:p>
            <a:r>
              <a:rPr lang="ca-ES" sz="1200" baseline="0" dirty="0"/>
              <a:t>L’eliminació de la glucosa comporta un major risc d’infeccions urinaris i genitals i una pèrdua calòrica.</a:t>
            </a:r>
            <a:r>
              <a:rPr lang="ca-ES" sz="1400" baseline="0" dirty="0"/>
              <a:t>  </a:t>
            </a:r>
            <a:endParaRPr lang="ca-ES" sz="1400"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48</a:t>
            </a:fld>
            <a:endParaRPr lang="es-ES"/>
          </a:p>
        </p:txBody>
      </p:sp>
    </p:spTree>
    <p:extLst>
      <p:ext uri="{BB962C8B-B14F-4D97-AF65-F5344CB8AC3E}">
        <p14:creationId xmlns:p14="http://schemas.microsoft.com/office/powerpoint/2010/main" val="2725627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a:extLst>
              <a:ext uri="{FF2B5EF4-FFF2-40B4-BE49-F238E27FC236}">
                <a16:creationId xmlns:a16="http://schemas.microsoft.com/office/drawing/2014/main" id="{565C00D9-F3FE-1C45-8330-D2844805F5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1D8F3966-A006-9A4B-98F9-82E431C47309}"/>
              </a:ext>
            </a:extLst>
          </p:cNvPr>
          <p:cNvSpPr>
            <a:spLocks noGrp="1"/>
          </p:cNvSpPr>
          <p:nvPr>
            <p:ph type="body" idx="1"/>
          </p:nvPr>
        </p:nvSpPr>
        <p:spPr/>
        <p:txBody>
          <a:bodyPr>
            <a:normAutofit/>
          </a:bodyPr>
          <a:lstStyle/>
          <a:p>
            <a:pPr lvl="1">
              <a:defRPr/>
            </a:pPr>
            <a:r>
              <a:rPr lang="ca-ES" altLang="ca-ES" sz="1200" noProof="0" dirty="0"/>
              <a:t>Els</a:t>
            </a:r>
            <a:r>
              <a:rPr lang="ca-ES" altLang="ca-ES" sz="1200" baseline="0" noProof="0" dirty="0"/>
              <a:t> punts forts de les </a:t>
            </a:r>
            <a:r>
              <a:rPr lang="ca-ES" altLang="ca-ES" sz="1200" baseline="0" noProof="0" dirty="0" err="1"/>
              <a:t>gliflozines</a:t>
            </a:r>
            <a:r>
              <a:rPr lang="ca-ES" altLang="ca-ES" sz="1200" baseline="0" noProof="0" dirty="0"/>
              <a:t> son, doncs, l’excreció de glucosa i una pèrdua calòrica modesta, del voltant del 4%</a:t>
            </a:r>
          </a:p>
          <a:p>
            <a:pPr lvl="1">
              <a:defRPr/>
            </a:pPr>
            <a:r>
              <a:rPr lang="ca-ES" altLang="ca-ES" sz="1200" baseline="0" noProof="0" dirty="0"/>
              <a:t>No estimulen l’alliberament d’insulina i, per tant, no s’associen a augment de pes ni hipoglucèmies</a:t>
            </a:r>
          </a:p>
          <a:p>
            <a:pPr lvl="1">
              <a:defRPr/>
            </a:pPr>
            <a:r>
              <a:rPr lang="ca-ES" altLang="ca-ES" sz="1200" baseline="0" noProof="0" dirty="0"/>
              <a:t>El descens de la TAS del voltant de 4 mm Hg pot ser rellevant quant al risc cardiovascular. Recordo l’assaig clínic HOPE en el que l’addició de </a:t>
            </a:r>
            <a:r>
              <a:rPr lang="ca-ES" altLang="ca-ES" sz="1200" baseline="0" noProof="0" dirty="0" err="1"/>
              <a:t>ramipril</a:t>
            </a:r>
            <a:r>
              <a:rPr lang="ca-ES" altLang="ca-ES" sz="1200" baseline="0" noProof="0" dirty="0"/>
              <a:t> s’associava a una reducció mitjana de  3 </a:t>
            </a:r>
            <a:r>
              <a:rPr lang="ca-ES" altLang="ca-ES" sz="1200" baseline="0" noProof="0" dirty="0" err="1"/>
              <a:t>mmHg</a:t>
            </a:r>
            <a:r>
              <a:rPr lang="ca-ES" altLang="ca-ES" sz="1200" baseline="0" noProof="0" dirty="0"/>
              <a:t> i això es va associat a una reducció del 15% </a:t>
            </a:r>
            <a:r>
              <a:rPr lang="ca-ES" altLang="ca-ES" sz="1200" baseline="0" noProof="0" dirty="0" err="1"/>
              <a:t>d’events</a:t>
            </a:r>
            <a:r>
              <a:rPr lang="ca-ES" altLang="ca-ES" sz="1200" baseline="0" noProof="0" dirty="0"/>
              <a:t> CV en pacients d’alt risc.</a:t>
            </a:r>
          </a:p>
          <a:p>
            <a:pPr lvl="1">
              <a:defRPr/>
            </a:pPr>
            <a:r>
              <a:rPr lang="ca-ES" altLang="ca-ES" sz="1200" baseline="0" noProof="0" dirty="0"/>
              <a:t>Com en altres casos, la pauta terapèutica (un comprimit al dia) és còmoda.</a:t>
            </a:r>
          </a:p>
          <a:p>
            <a:pPr lvl="1">
              <a:defRPr/>
            </a:pPr>
            <a:r>
              <a:rPr lang="ca-ES" altLang="ca-ES" sz="1200" baseline="0" noProof="0" dirty="0"/>
              <a:t>En la banda negativa tenim que les </a:t>
            </a:r>
            <a:r>
              <a:rPr lang="ca-ES" altLang="ca-ES" sz="1200" baseline="0" noProof="0" dirty="0" err="1"/>
              <a:t>gliflozines</a:t>
            </a:r>
            <a:r>
              <a:rPr lang="ca-ES" altLang="ca-ES" sz="1200" baseline="0" noProof="0" dirty="0"/>
              <a:t> no son eficaces en pacients amb un pobre filtrat glomerular, la </a:t>
            </a:r>
            <a:r>
              <a:rPr lang="ca-ES" altLang="ca-ES" sz="1200" baseline="0" noProof="0" dirty="0" err="1"/>
              <a:t>natriuresi</a:t>
            </a:r>
            <a:r>
              <a:rPr lang="ca-ES" altLang="ca-ES" sz="1200" baseline="0" noProof="0" dirty="0"/>
              <a:t> incrementa el risc de deshidratació o d’hipotensió arterial, no son dels hipoglucemiants més potents i s’associa a infeccions urinàries i genitals que poden ser greus i també a fractures òssies de </a:t>
            </a:r>
            <a:r>
              <a:rPr lang="ca-ES" altLang="ca-ES" sz="1200" baseline="0" noProof="0" dirty="0" err="1"/>
              <a:t>dificil</a:t>
            </a:r>
            <a:r>
              <a:rPr lang="ca-ES" altLang="ca-ES" sz="1200" baseline="0" noProof="0" dirty="0"/>
              <a:t> explicació.</a:t>
            </a:r>
            <a:endParaRPr lang="ca-ES" altLang="ca-ES" sz="1200" noProof="0" dirty="0"/>
          </a:p>
        </p:txBody>
      </p:sp>
      <p:sp>
        <p:nvSpPr>
          <p:cNvPr id="4" name="3 Marcador de número de diapositiva">
            <a:extLst>
              <a:ext uri="{FF2B5EF4-FFF2-40B4-BE49-F238E27FC236}">
                <a16:creationId xmlns:a16="http://schemas.microsoft.com/office/drawing/2014/main" id="{450F77E1-FDA0-D840-8889-0291354B441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40A257-C45A-6342-AE48-516091478309}" type="slidenum">
              <a:rPr lang="es-ES" altLang="es-ES"/>
              <a:pPr eaLnBrk="1" hangingPunct="1"/>
              <a:t>49</a:t>
            </a:fld>
            <a:endParaRPr lang="es-ES" altLang="es-ES"/>
          </a:p>
        </p:txBody>
      </p:sp>
    </p:spTree>
    <p:extLst>
      <p:ext uri="{BB962C8B-B14F-4D97-AF65-F5344CB8AC3E}">
        <p14:creationId xmlns:p14="http://schemas.microsoft.com/office/powerpoint/2010/main" val="199859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Els indicadors</a:t>
            </a:r>
            <a:r>
              <a:rPr lang="ca-ES" baseline="0" dirty="0"/>
              <a:t> de qualitat  de prescripció de fàrmacs hipoglucemiants estan en </a:t>
            </a:r>
            <a:r>
              <a:rPr lang="ca-ES" baseline="0" dirty="0" err="1"/>
              <a:t>linia</a:t>
            </a:r>
            <a:r>
              <a:rPr lang="ca-ES" baseline="0" dirty="0"/>
              <a:t> amb les pautes d’harmonització d’aquest tractament i tenim un indicador de selecció de fàrmacs hipoglucemiants en primera i segona </a:t>
            </a:r>
            <a:r>
              <a:rPr lang="ca-ES" baseline="0" dirty="0" err="1"/>
              <a:t>linia</a:t>
            </a:r>
            <a:r>
              <a:rPr lang="ca-ES" baseline="0" dirty="0"/>
              <a:t> (metformina i SU),</a:t>
            </a:r>
          </a:p>
          <a:p>
            <a:r>
              <a:rPr lang="ca-ES" baseline="0" dirty="0"/>
              <a:t>Un indicador de selecció de fàrmacs en tercera </a:t>
            </a:r>
            <a:r>
              <a:rPr lang="ca-ES" baseline="0" dirty="0" err="1"/>
              <a:t>linia</a:t>
            </a:r>
            <a:r>
              <a:rPr lang="ca-ES" baseline="0" dirty="0"/>
              <a:t> (</a:t>
            </a:r>
            <a:r>
              <a:rPr lang="ca-ES" baseline="0" dirty="0" err="1"/>
              <a:t>pio</a:t>
            </a:r>
            <a:r>
              <a:rPr lang="ca-ES" baseline="0" dirty="0"/>
              <a:t>, </a:t>
            </a:r>
            <a:r>
              <a:rPr lang="ca-ES" baseline="0" dirty="0" err="1"/>
              <a:t>repa</a:t>
            </a:r>
            <a:r>
              <a:rPr lang="ca-ES" baseline="0" dirty="0"/>
              <a:t>, </a:t>
            </a:r>
            <a:r>
              <a:rPr lang="ca-ES" baseline="0" dirty="0" err="1"/>
              <a:t>sita</a:t>
            </a:r>
            <a:r>
              <a:rPr lang="ca-ES" baseline="0" dirty="0"/>
              <a:t>, </a:t>
            </a:r>
            <a:r>
              <a:rPr lang="ca-ES" baseline="0" dirty="0" err="1"/>
              <a:t>empa</a:t>
            </a:r>
            <a:r>
              <a:rPr lang="ca-ES" baseline="0" dirty="0"/>
              <a:t> i </a:t>
            </a:r>
            <a:r>
              <a:rPr lang="ca-ES" baseline="0" dirty="0" err="1"/>
              <a:t>dapa</a:t>
            </a:r>
            <a:r>
              <a:rPr lang="ca-ES" baseline="0" dirty="0"/>
              <a:t>) i</a:t>
            </a:r>
          </a:p>
          <a:p>
            <a:r>
              <a:rPr lang="ca-ES" baseline="0" dirty="0"/>
              <a:t>Un indicador de selecció d’insulines (en el que es prioritza l’ús e l’NPH).</a:t>
            </a:r>
          </a:p>
          <a:p>
            <a:r>
              <a:rPr lang="ca-ES" baseline="0" dirty="0"/>
              <a:t>Els objectius es determinen segons l’ús dels diferents fàrmacs just l’any anterior, amb el que les metes son properes a les mitjanes de l’ús actual. Per això hi ha força llibertat d’ús d’altres fàrmacs en totes les línies per tal de poder individualitzar el tractament en cada cas. </a:t>
            </a:r>
          </a:p>
          <a:p>
            <a:endParaRPr lang="ca-ES"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5</a:t>
            </a:fld>
            <a:endParaRPr lang="es-ES"/>
          </a:p>
        </p:txBody>
      </p:sp>
    </p:spTree>
    <p:extLst>
      <p:ext uri="{BB962C8B-B14F-4D97-AF65-F5344CB8AC3E}">
        <p14:creationId xmlns:p14="http://schemas.microsoft.com/office/powerpoint/2010/main" val="2857106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sz="1200" dirty="0"/>
              <a:t>Una opció terapèutica parenteral</a:t>
            </a:r>
            <a:r>
              <a:rPr lang="ca-ES" sz="1200" baseline="0" dirty="0"/>
              <a:t> son els anàlegs o agonistes del pèptid similar al glucagó 1 (GLP1)  </a:t>
            </a:r>
            <a:endParaRPr lang="ca-ES" sz="1200"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50</a:t>
            </a:fld>
            <a:endParaRPr lang="es-ES"/>
          </a:p>
        </p:txBody>
      </p:sp>
    </p:spTree>
    <p:extLst>
      <p:ext uri="{BB962C8B-B14F-4D97-AF65-F5344CB8AC3E}">
        <p14:creationId xmlns:p14="http://schemas.microsoft.com/office/powerpoint/2010/main" val="3232600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a:spcBef>
                <a:spcPts val="1000"/>
              </a:spcBef>
            </a:pPr>
            <a:r>
              <a:rPr lang="en-US" altLang="es-ES" sz="1200" dirty="0" err="1"/>
              <a:t>Activen</a:t>
            </a:r>
            <a:r>
              <a:rPr lang="en-US" altLang="es-ES" sz="1200" dirty="0"/>
              <a:t> </a:t>
            </a:r>
            <a:r>
              <a:rPr lang="en-US" altLang="es-ES" sz="1200" dirty="0" err="1"/>
              <a:t>els</a:t>
            </a:r>
            <a:r>
              <a:rPr lang="en-US" altLang="es-ES" sz="1200" dirty="0"/>
              <a:t> receptors GLP-1 </a:t>
            </a:r>
            <a:r>
              <a:rPr lang="en-US" altLang="es-ES" sz="1200" dirty="0" err="1"/>
              <a:t>en</a:t>
            </a:r>
            <a:r>
              <a:rPr lang="en-US" altLang="es-ES" sz="1200" dirty="0"/>
              <a:t> </a:t>
            </a:r>
          </a:p>
          <a:p>
            <a:pPr marL="628650" lvl="1" indent="-171450">
              <a:spcBef>
                <a:spcPts val="1000"/>
              </a:spcBef>
              <a:buFont typeface="Arial" panose="020B0604020202020204" pitchFamily="34" charset="0"/>
              <a:buChar char="•"/>
            </a:pPr>
            <a:r>
              <a:rPr lang="en-US" altLang="es-ES" sz="1200" dirty="0" err="1"/>
              <a:t>Cèlul·les</a:t>
            </a:r>
            <a:r>
              <a:rPr lang="en-US" altLang="es-ES" sz="1200" dirty="0"/>
              <a:t> beta del </a:t>
            </a:r>
            <a:r>
              <a:rPr lang="en-US" altLang="es-ES" sz="1200" dirty="0" err="1"/>
              <a:t>pàncrees</a:t>
            </a:r>
            <a:r>
              <a:rPr lang="en-US" altLang="es-ES" sz="1200" dirty="0"/>
              <a:t>; </a:t>
            </a:r>
          </a:p>
          <a:p>
            <a:pPr marL="628650" lvl="1" indent="-171450">
              <a:spcBef>
                <a:spcPts val="1000"/>
              </a:spcBef>
              <a:buFont typeface="Arial" panose="020B0604020202020204" pitchFamily="34" charset="0"/>
              <a:buChar char="•"/>
            </a:pPr>
            <a:r>
              <a:rPr lang="en-US" altLang="es-ES" sz="1200" dirty="0"/>
              <a:t>Sistema </a:t>
            </a:r>
            <a:r>
              <a:rPr lang="en-US" altLang="es-ES" sz="1200" dirty="0" err="1"/>
              <a:t>Nerviós</a:t>
            </a:r>
            <a:r>
              <a:rPr lang="en-US" altLang="es-ES" sz="1200" dirty="0"/>
              <a:t> </a:t>
            </a:r>
            <a:r>
              <a:rPr lang="en-US" altLang="es-ES" sz="1200" dirty="0" err="1"/>
              <a:t>Autònom</a:t>
            </a:r>
            <a:r>
              <a:rPr lang="en-US" altLang="es-ES" sz="1200" dirty="0"/>
              <a:t> </a:t>
            </a:r>
          </a:p>
          <a:p>
            <a:pPr marL="628650" lvl="1" indent="-171450">
              <a:spcBef>
                <a:spcPts val="1000"/>
              </a:spcBef>
              <a:buFont typeface="Arial" panose="020B0604020202020204" pitchFamily="34" charset="0"/>
              <a:buChar char="•"/>
            </a:pPr>
            <a:r>
              <a:rPr lang="en-US" altLang="es-ES" sz="1200" dirty="0"/>
              <a:t>Sistema </a:t>
            </a:r>
            <a:r>
              <a:rPr lang="en-US" altLang="es-ES" sz="1200" dirty="0" err="1"/>
              <a:t>Nerviós</a:t>
            </a:r>
            <a:r>
              <a:rPr lang="en-US" altLang="es-ES" sz="1200" dirty="0"/>
              <a:t> Central</a:t>
            </a:r>
            <a:endParaRPr lang="es-ES" altLang="es-ES" sz="1200" dirty="0"/>
          </a:p>
          <a:p>
            <a:pPr lvl="1">
              <a:spcBef>
                <a:spcPts val="1000"/>
              </a:spcBef>
            </a:pPr>
            <a:r>
              <a:rPr lang="en-US" altLang="es-ES" sz="1200" dirty="0" err="1"/>
              <a:t>Secreció</a:t>
            </a:r>
            <a:r>
              <a:rPr lang="en-US" altLang="es-ES" sz="1200" dirty="0"/>
              <a:t> </a:t>
            </a:r>
            <a:r>
              <a:rPr lang="en-US" altLang="es-ES" sz="1200" dirty="0" err="1"/>
              <a:t>d’Insulina</a:t>
            </a:r>
            <a:r>
              <a:rPr lang="en-US" altLang="es-ES" sz="1200" dirty="0"/>
              <a:t> ↑ molt </a:t>
            </a:r>
            <a:r>
              <a:rPr lang="en-US" altLang="es-ES" sz="1200" dirty="0" err="1"/>
              <a:t>lleument</a:t>
            </a:r>
            <a:r>
              <a:rPr lang="en-US" altLang="es-ES" sz="1200" dirty="0"/>
              <a:t> (</a:t>
            </a:r>
            <a:r>
              <a:rPr lang="en-US" altLang="es-ES" sz="1200" dirty="0" err="1"/>
              <a:t>efecte</a:t>
            </a:r>
            <a:r>
              <a:rPr lang="en-US" altLang="es-ES" sz="1200" dirty="0"/>
              <a:t> </a:t>
            </a:r>
            <a:r>
              <a:rPr lang="en-US" altLang="es-ES" sz="1200" dirty="0" err="1"/>
              <a:t>glucosa</a:t>
            </a:r>
            <a:r>
              <a:rPr lang="en-US" altLang="es-ES" sz="1200" dirty="0"/>
              <a:t>-dependent)</a:t>
            </a:r>
            <a:endParaRPr lang="es-ES" altLang="es-ES" sz="1200" dirty="0"/>
          </a:p>
          <a:p>
            <a:pPr lvl="1">
              <a:spcBef>
                <a:spcPts val="1000"/>
              </a:spcBef>
            </a:pPr>
            <a:r>
              <a:rPr lang="en-US" altLang="es-ES" sz="1200" dirty="0" err="1"/>
              <a:t>Secreció</a:t>
            </a:r>
            <a:r>
              <a:rPr lang="en-US" altLang="es-ES" sz="1200" dirty="0"/>
              <a:t> de </a:t>
            </a:r>
            <a:r>
              <a:rPr lang="en-US" altLang="es-ES" sz="1200" dirty="0" err="1"/>
              <a:t>Glucagó</a:t>
            </a:r>
            <a:r>
              <a:rPr lang="en-US" altLang="es-ES" sz="1200" dirty="0"/>
              <a:t> ↓ (</a:t>
            </a:r>
            <a:r>
              <a:rPr lang="en-US" altLang="es-ES" sz="1200" dirty="0" err="1"/>
              <a:t>glucosa</a:t>
            </a:r>
            <a:r>
              <a:rPr lang="en-US" altLang="es-ES" sz="1200" dirty="0"/>
              <a:t>-dependent)</a:t>
            </a:r>
            <a:endParaRPr lang="es-ES" altLang="es-ES" sz="1200" dirty="0"/>
          </a:p>
          <a:p>
            <a:pPr lvl="1">
              <a:spcBef>
                <a:spcPts val="1000"/>
              </a:spcBef>
            </a:pPr>
            <a:r>
              <a:rPr lang="en-US" altLang="es-ES" sz="1200" dirty="0" err="1"/>
              <a:t>Enlenteix</a:t>
            </a:r>
            <a:r>
              <a:rPr lang="en-US" altLang="es-ES" sz="1200" dirty="0"/>
              <a:t> el </a:t>
            </a:r>
            <a:r>
              <a:rPr lang="en-US" altLang="es-ES" sz="1200" dirty="0" err="1"/>
              <a:t>buidat</a:t>
            </a:r>
            <a:r>
              <a:rPr lang="en-US" altLang="es-ES" sz="1200" dirty="0"/>
              <a:t> </a:t>
            </a:r>
            <a:r>
              <a:rPr lang="en-US" altLang="es-ES" sz="1200" dirty="0" err="1"/>
              <a:t>gàstric</a:t>
            </a:r>
            <a:endParaRPr lang="es-ES" altLang="es-ES" sz="1200" dirty="0"/>
          </a:p>
          <a:p>
            <a:pPr lvl="1">
              <a:spcBef>
                <a:spcPts val="1000"/>
              </a:spcBef>
            </a:pPr>
            <a:r>
              <a:rPr lang="en-US" altLang="es-ES" sz="1200" dirty="0" err="1"/>
              <a:t>Sacietat</a:t>
            </a:r>
            <a:r>
              <a:rPr lang="en-US" altLang="es-ES" sz="1200" dirty="0"/>
              <a:t> ↑</a:t>
            </a:r>
            <a:endParaRPr lang="es-ES" altLang="es-ES" sz="1200" dirty="0"/>
          </a:p>
          <a:p>
            <a:pPr lvl="1">
              <a:spcBef>
                <a:spcPts val="1000"/>
              </a:spcBef>
            </a:pPr>
            <a:r>
              <a:rPr lang="en-US" altLang="es-ES" sz="1200" dirty="0" err="1"/>
              <a:t>Reducció</a:t>
            </a:r>
            <a:r>
              <a:rPr lang="en-US" altLang="es-ES" sz="1200" dirty="0"/>
              <a:t> del Pes</a:t>
            </a:r>
            <a:endParaRPr lang="es-ES" altLang="es-ES" sz="1200" dirty="0"/>
          </a:p>
          <a:p>
            <a:pPr lvl="1">
              <a:spcBef>
                <a:spcPts val="1000"/>
              </a:spcBef>
            </a:pPr>
            <a:r>
              <a:rPr lang="en-US" altLang="es-ES" sz="1200" dirty="0" err="1"/>
              <a:t>Potencial</a:t>
            </a:r>
            <a:r>
              <a:rPr lang="en-US" altLang="es-ES" sz="1200" dirty="0"/>
              <a:t> </a:t>
            </a:r>
            <a:r>
              <a:rPr lang="en-US" altLang="es-ES" sz="1200" dirty="0" err="1"/>
              <a:t>millora</a:t>
            </a:r>
            <a:r>
              <a:rPr lang="en-US" altLang="es-ES" sz="1200" dirty="0"/>
              <a:t> de la </a:t>
            </a:r>
            <a:r>
              <a:rPr lang="en-US" altLang="es-ES" sz="1200" dirty="0" err="1"/>
              <a:t>funció</a:t>
            </a:r>
            <a:r>
              <a:rPr lang="en-US" altLang="es-ES" sz="1200" dirty="0"/>
              <a:t>/</a:t>
            </a:r>
            <a:r>
              <a:rPr lang="en-US" altLang="es-ES" sz="1200" dirty="0" err="1"/>
              <a:t>massa</a:t>
            </a:r>
            <a:r>
              <a:rPr lang="en-US" altLang="es-ES" sz="1200" dirty="0"/>
              <a:t> de </a:t>
            </a:r>
            <a:r>
              <a:rPr lang="en-US" altLang="es-ES" sz="1200" dirty="0" err="1"/>
              <a:t>cèls</a:t>
            </a:r>
            <a:r>
              <a:rPr lang="en-US" altLang="es-ES" sz="1200" dirty="0"/>
              <a:t> beta</a:t>
            </a:r>
            <a:endParaRPr lang="es-ES" altLang="es-ES" sz="1200" dirty="0"/>
          </a:p>
        </p:txBody>
      </p:sp>
      <p:sp>
        <p:nvSpPr>
          <p:cNvPr id="4" name="3 Marcador de número de diapositiva"/>
          <p:cNvSpPr>
            <a:spLocks noGrp="1"/>
          </p:cNvSpPr>
          <p:nvPr>
            <p:ph type="sldNum" sz="quarter" idx="10"/>
          </p:nvPr>
        </p:nvSpPr>
        <p:spPr/>
        <p:txBody>
          <a:bodyPr/>
          <a:lstStyle/>
          <a:p>
            <a:fld id="{E13500D5-3EC2-684E-848B-13F3548128B4}" type="slidenum">
              <a:rPr lang="es-ES" smtClean="0"/>
              <a:t>51</a:t>
            </a:fld>
            <a:endParaRPr lang="es-ES"/>
          </a:p>
        </p:txBody>
      </p:sp>
    </p:spTree>
    <p:extLst>
      <p:ext uri="{BB962C8B-B14F-4D97-AF65-F5344CB8AC3E}">
        <p14:creationId xmlns:p14="http://schemas.microsoft.com/office/powerpoint/2010/main" val="2689764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a:extLst>
              <a:ext uri="{FF2B5EF4-FFF2-40B4-BE49-F238E27FC236}">
                <a16:creationId xmlns:a16="http://schemas.microsoft.com/office/drawing/2014/main" id="{35A1F53A-E69B-9B49-82A6-3E542F5DAF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78E42AED-8319-FC4A-BA88-809AC0A0AE6C}"/>
              </a:ext>
            </a:extLst>
          </p:cNvPr>
          <p:cNvSpPr>
            <a:spLocks noGrp="1"/>
          </p:cNvSpPr>
          <p:nvPr>
            <p:ph type="body" idx="1"/>
          </p:nvPr>
        </p:nvSpPr>
        <p:spPr/>
        <p:txBody>
          <a:bodyPr>
            <a:normAutofit/>
          </a:bodyPr>
          <a:lstStyle/>
          <a:p>
            <a:pPr lvl="0">
              <a:defRPr/>
            </a:pPr>
            <a:r>
              <a:rPr lang="es-ES" altLang="ca-ES" sz="1200" dirty="0"/>
              <a:t>Entre </a:t>
            </a:r>
            <a:r>
              <a:rPr lang="es-ES" altLang="ca-ES" sz="1200" dirty="0" err="1"/>
              <a:t>els</a:t>
            </a:r>
            <a:r>
              <a:rPr lang="es-ES" altLang="ca-ES" sz="1200" dirty="0"/>
              <a:t> </a:t>
            </a:r>
            <a:r>
              <a:rPr lang="es-ES" altLang="ca-ES" sz="1200" dirty="0" err="1"/>
              <a:t>aspectes</a:t>
            </a:r>
            <a:r>
              <a:rPr lang="es-ES" altLang="ca-ES" sz="1200" dirty="0"/>
              <a:t> </a:t>
            </a:r>
            <a:r>
              <a:rPr lang="es-ES" altLang="ca-ES" sz="1200" dirty="0" err="1"/>
              <a:t>positius</a:t>
            </a:r>
            <a:r>
              <a:rPr lang="es-ES" altLang="ca-ES" sz="1200" dirty="0"/>
              <a:t> </a:t>
            </a:r>
            <a:r>
              <a:rPr lang="es-ES" altLang="ca-ES" sz="1200" dirty="0" err="1"/>
              <a:t>tenim</a:t>
            </a:r>
            <a:r>
              <a:rPr lang="es-ES" altLang="ca-ES" sz="1200" dirty="0"/>
              <a:t> el </a:t>
            </a:r>
            <a:r>
              <a:rPr lang="es-ES" altLang="ca-ES" sz="1200" dirty="0" err="1"/>
              <a:t>mecanisme</a:t>
            </a:r>
            <a:r>
              <a:rPr lang="es-ES" altLang="ca-ES" sz="1200" baseline="0" dirty="0"/>
              <a:t> </a:t>
            </a:r>
            <a:r>
              <a:rPr lang="es-ES" altLang="ca-ES" sz="1200" baseline="0" dirty="0" err="1"/>
              <a:t>d’acció</a:t>
            </a:r>
            <a:r>
              <a:rPr lang="es-ES" altLang="ca-ES" sz="1200" baseline="0" dirty="0"/>
              <a:t> que </a:t>
            </a:r>
            <a:r>
              <a:rPr lang="es-ES" altLang="ca-ES" sz="1200" baseline="0" dirty="0" err="1"/>
              <a:t>hem</a:t>
            </a:r>
            <a:r>
              <a:rPr lang="es-ES" altLang="ca-ES" sz="1200" baseline="0" dirty="0"/>
              <a:t> </a:t>
            </a:r>
            <a:r>
              <a:rPr lang="es-ES" altLang="ca-ES" sz="1200" baseline="0" dirty="0" err="1"/>
              <a:t>explicat</a:t>
            </a:r>
            <a:r>
              <a:rPr lang="es-ES" altLang="ca-ES" sz="1200" baseline="0" dirty="0"/>
              <a:t>, </a:t>
            </a:r>
          </a:p>
          <a:p>
            <a:pPr lvl="0">
              <a:defRPr/>
            </a:pPr>
            <a:r>
              <a:rPr lang="es-ES" altLang="ca-ES" sz="1200" baseline="0" dirty="0"/>
              <a:t>la potencia </a:t>
            </a:r>
            <a:r>
              <a:rPr lang="es-ES" altLang="ca-ES" sz="1200" baseline="0" dirty="0" err="1"/>
              <a:t>mitjana</a:t>
            </a:r>
            <a:r>
              <a:rPr lang="es-ES" altLang="ca-ES" sz="1200" baseline="0" dirty="0"/>
              <a:t> en el </a:t>
            </a:r>
            <a:r>
              <a:rPr lang="es-ES" altLang="ca-ES" sz="1200" baseline="0" dirty="0" err="1"/>
              <a:t>descens</a:t>
            </a:r>
            <a:r>
              <a:rPr lang="es-ES" altLang="ca-ES" sz="1200" baseline="0" dirty="0"/>
              <a:t> de la </a:t>
            </a:r>
            <a:r>
              <a:rPr lang="es-ES" altLang="ca-ES" sz="1200" baseline="0" dirty="0" err="1"/>
              <a:t>glicada</a:t>
            </a:r>
            <a:endParaRPr lang="es-ES" altLang="ca-ES" sz="1200" baseline="0" dirty="0"/>
          </a:p>
          <a:p>
            <a:pPr lvl="0">
              <a:defRPr/>
            </a:pPr>
            <a:r>
              <a:rPr lang="es-ES" altLang="ca-ES" sz="1200" baseline="0" dirty="0"/>
              <a:t>Que no </a:t>
            </a:r>
            <a:r>
              <a:rPr lang="es-ES" altLang="ca-ES" sz="1200" baseline="0" dirty="0" err="1"/>
              <a:t>s’associa</a:t>
            </a:r>
            <a:r>
              <a:rPr lang="es-ES" altLang="ca-ES" sz="1200" baseline="0" dirty="0"/>
              <a:t> per se a </a:t>
            </a:r>
            <a:r>
              <a:rPr lang="es-ES" altLang="ca-ES" sz="1200" baseline="0" dirty="0" err="1"/>
              <a:t>hipoglucèmies</a:t>
            </a:r>
            <a:r>
              <a:rPr lang="es-ES" altLang="ca-ES" sz="1200" baseline="0" dirty="0"/>
              <a:t>,</a:t>
            </a:r>
          </a:p>
          <a:p>
            <a:pPr lvl="0">
              <a:defRPr/>
            </a:pPr>
            <a:r>
              <a:rPr lang="es-ES" altLang="ca-ES" sz="1200" baseline="0" dirty="0"/>
              <a:t>La </a:t>
            </a:r>
            <a:r>
              <a:rPr lang="es-ES" altLang="ca-ES" sz="1200" baseline="0" dirty="0" err="1"/>
              <a:t>pèrdua</a:t>
            </a:r>
            <a:r>
              <a:rPr lang="es-ES" altLang="ca-ES" sz="1200" baseline="0" dirty="0"/>
              <a:t> de pes del </a:t>
            </a:r>
            <a:r>
              <a:rPr lang="es-ES" altLang="ca-ES" sz="1200" baseline="0" dirty="0" err="1"/>
              <a:t>voltant</a:t>
            </a:r>
            <a:r>
              <a:rPr lang="es-ES" altLang="ca-ES" sz="1200" baseline="0" dirty="0"/>
              <a:t> del 3% i les </a:t>
            </a:r>
            <a:r>
              <a:rPr lang="es-ES" altLang="ca-ES" sz="1200" baseline="0" dirty="0" err="1"/>
              <a:t>evidències</a:t>
            </a:r>
            <a:r>
              <a:rPr lang="es-ES" altLang="ca-ES" sz="1200" baseline="0" dirty="0"/>
              <a:t> en </a:t>
            </a:r>
            <a:r>
              <a:rPr lang="es-ES" altLang="ca-ES" sz="1200" baseline="0" dirty="0" err="1"/>
              <a:t>insuficiència</a:t>
            </a:r>
            <a:r>
              <a:rPr lang="es-ES" altLang="ca-ES" sz="1200" baseline="0" dirty="0"/>
              <a:t> cardiaca i, </a:t>
            </a:r>
            <a:r>
              <a:rPr lang="es-ES" altLang="ca-ES" sz="1200" baseline="0" dirty="0" err="1"/>
              <a:t>potencialment</a:t>
            </a:r>
            <a:r>
              <a:rPr lang="es-ES" altLang="ca-ES" sz="1200" baseline="0" dirty="0"/>
              <a:t> en </a:t>
            </a:r>
            <a:r>
              <a:rPr lang="es-ES" altLang="ca-ES" sz="1200" baseline="0" dirty="0" err="1"/>
              <a:t>malaltia</a:t>
            </a:r>
            <a:r>
              <a:rPr lang="es-ES" altLang="ca-ES" sz="1200" baseline="0" dirty="0"/>
              <a:t> cardiovascular i en la </a:t>
            </a:r>
            <a:r>
              <a:rPr lang="es-ES" altLang="ca-ES" sz="1200" baseline="0" dirty="0" err="1"/>
              <a:t>funció</a:t>
            </a:r>
            <a:r>
              <a:rPr lang="es-ES" altLang="ca-ES" sz="1200" baseline="0" dirty="0"/>
              <a:t> renal</a:t>
            </a:r>
          </a:p>
          <a:p>
            <a:pPr lvl="1">
              <a:defRPr/>
            </a:pPr>
            <a:endParaRPr lang="es-ES" altLang="ca-ES" sz="1200" baseline="0" dirty="0"/>
          </a:p>
          <a:p>
            <a:pPr>
              <a:defRPr/>
            </a:pPr>
            <a:r>
              <a:rPr lang="es-ES" altLang="ca-ES" sz="1200" baseline="0" dirty="0"/>
              <a:t>En la </a:t>
            </a:r>
            <a:r>
              <a:rPr lang="es-ES" altLang="ca-ES" sz="1200" baseline="0" dirty="0" err="1"/>
              <a:t>part</a:t>
            </a:r>
            <a:r>
              <a:rPr lang="es-ES" altLang="ca-ES" sz="1200" baseline="0" dirty="0"/>
              <a:t> negativa </a:t>
            </a:r>
            <a:r>
              <a:rPr lang="es-ES" altLang="ca-ES" sz="1200" baseline="0" dirty="0" err="1"/>
              <a:t>tenim</a:t>
            </a:r>
            <a:r>
              <a:rPr lang="es-ES" altLang="ca-ES" sz="1200" baseline="0" dirty="0"/>
              <a:t> </a:t>
            </a:r>
            <a:r>
              <a:rPr lang="es-ES" altLang="ca-ES" sz="1200" baseline="0" dirty="0" err="1"/>
              <a:t>els</a:t>
            </a:r>
            <a:r>
              <a:rPr lang="es-ES" altLang="ca-ES" sz="1200" baseline="0" dirty="0"/>
              <a:t> </a:t>
            </a:r>
            <a:r>
              <a:rPr lang="es-ES" altLang="ca-ES" sz="1200" baseline="0" dirty="0" err="1"/>
              <a:t>efectes</a:t>
            </a:r>
            <a:r>
              <a:rPr lang="es-ES" altLang="ca-ES" sz="1200" baseline="0" dirty="0"/>
              <a:t> adversos </a:t>
            </a:r>
            <a:r>
              <a:rPr lang="es-ES" altLang="ca-ES" sz="1200" baseline="0" dirty="0" err="1"/>
              <a:t>gastrointestinals</a:t>
            </a:r>
            <a:r>
              <a:rPr lang="es-ES" altLang="ca-ES" sz="1200" baseline="0" dirty="0"/>
              <a:t>, </a:t>
            </a:r>
            <a:r>
              <a:rPr lang="en-US" sz="1200" dirty="0"/>
              <a:t>que son </a:t>
            </a:r>
            <a:r>
              <a:rPr lang="en-US" sz="1200" dirty="0" err="1"/>
              <a:t>mes</a:t>
            </a:r>
            <a:r>
              <a:rPr lang="en-US" sz="1200" dirty="0"/>
              <a:t> frequents I </a:t>
            </a:r>
            <a:r>
              <a:rPr lang="en-US" sz="1200" dirty="0" err="1"/>
              <a:t>intensos</a:t>
            </a:r>
            <a:r>
              <a:rPr lang="en-US" sz="1200" dirty="0"/>
              <a:t> que </a:t>
            </a:r>
            <a:r>
              <a:rPr lang="en-US" sz="1200" dirty="0" err="1"/>
              <a:t>amb</a:t>
            </a:r>
            <a:r>
              <a:rPr lang="en-US" sz="1200" dirty="0"/>
              <a:t> </a:t>
            </a:r>
            <a:r>
              <a:rPr lang="en-US" sz="1200" dirty="0" err="1"/>
              <a:t>gliptines</a:t>
            </a:r>
            <a:r>
              <a:rPr lang="en-US" sz="1200" dirty="0"/>
              <a:t>, </a:t>
            </a:r>
            <a:r>
              <a:rPr lang="en-US" sz="1200" dirty="0" err="1"/>
              <a:t>provocant</a:t>
            </a:r>
            <a:r>
              <a:rPr lang="en-US" sz="1200" dirty="0"/>
              <a:t> </a:t>
            </a:r>
            <a:r>
              <a:rPr lang="en-US" sz="1200" dirty="0" err="1"/>
              <a:t>nàusees</a:t>
            </a:r>
            <a:r>
              <a:rPr lang="en-US" sz="1200" dirty="0"/>
              <a:t>,</a:t>
            </a:r>
            <a:r>
              <a:rPr lang="en-US" sz="1200" baseline="0" dirty="0"/>
              <a:t> vomits</a:t>
            </a:r>
            <a:r>
              <a:rPr lang="en-US" sz="1200" dirty="0"/>
              <a:t> I </a:t>
            </a:r>
            <a:r>
              <a:rPr lang="en-US" sz="1200" dirty="0" err="1"/>
              <a:t>diarrea</a:t>
            </a:r>
            <a:r>
              <a:rPr lang="es-ES" sz="1200" dirty="0">
                <a:ea typeface="+mn-ea"/>
                <a:cs typeface="+mn-cs"/>
              </a:rPr>
              <a:t>. També hi ha casos </a:t>
            </a:r>
            <a:r>
              <a:rPr lang="es-ES" sz="1200" dirty="0" err="1">
                <a:ea typeface="+mn-ea"/>
                <a:cs typeface="+mn-cs"/>
              </a:rPr>
              <a:t>d’hipèrsensibilitt</a:t>
            </a:r>
            <a:r>
              <a:rPr lang="es-ES" sz="1200" dirty="0">
                <a:ea typeface="+mn-ea"/>
                <a:cs typeface="+mn-cs"/>
              </a:rPr>
              <a:t> i de </a:t>
            </a:r>
            <a:r>
              <a:rPr lang="en-US" sz="1200" dirty="0"/>
              <a:t>pancreatitis </a:t>
            </a:r>
            <a:r>
              <a:rPr lang="en-US" sz="1200" dirty="0" err="1"/>
              <a:t>aguda</a:t>
            </a:r>
            <a:r>
              <a:rPr lang="en-US" sz="1200" dirty="0"/>
              <a:t>, </a:t>
            </a:r>
            <a:r>
              <a:rPr lang="es-ES" sz="1200" dirty="0" err="1"/>
              <a:t>d’h</a:t>
            </a:r>
            <a:r>
              <a:rPr lang="en-US" sz="1200" dirty="0" err="1"/>
              <a:t>iperplàsia</a:t>
            </a:r>
            <a:r>
              <a:rPr lang="en-US" sz="1200" dirty="0"/>
              <a:t> de </a:t>
            </a:r>
            <a:r>
              <a:rPr lang="en-US" sz="1200" dirty="0" err="1"/>
              <a:t>cèls</a:t>
            </a:r>
            <a:r>
              <a:rPr lang="en-US" sz="1200" dirty="0"/>
              <a:t> C  </a:t>
            </a:r>
            <a:r>
              <a:rPr lang="en-US" sz="1200" dirty="0" err="1"/>
              <a:t>tiroïdals</a:t>
            </a:r>
            <a:r>
              <a:rPr lang="en-US" sz="1200" dirty="0"/>
              <a:t>, </a:t>
            </a:r>
          </a:p>
          <a:p>
            <a:pPr>
              <a:defRPr/>
            </a:pPr>
            <a:r>
              <a:rPr lang="en-US" altLang="ca-ES" sz="1200" dirty="0"/>
              <a:t>Que </a:t>
            </a:r>
            <a:r>
              <a:rPr lang="en-US" altLang="ca-ES" sz="1200" dirty="0" err="1"/>
              <a:t>s’administra</a:t>
            </a:r>
            <a:r>
              <a:rPr lang="en-US" altLang="ca-ES" sz="1200" baseline="0" dirty="0"/>
              <a:t> per via parenteral.</a:t>
            </a:r>
          </a:p>
          <a:p>
            <a:pPr>
              <a:defRPr/>
            </a:pPr>
            <a:r>
              <a:rPr lang="en-US" altLang="ca-ES" sz="1200" baseline="0" dirty="0"/>
              <a:t>I que ha </a:t>
            </a:r>
            <a:r>
              <a:rPr lang="en-US" altLang="ca-ES" sz="1200" baseline="0" dirty="0" err="1"/>
              <a:t>hagut</a:t>
            </a:r>
            <a:r>
              <a:rPr lang="en-US" altLang="ca-ES" sz="1200" baseline="0" dirty="0"/>
              <a:t> </a:t>
            </a:r>
            <a:r>
              <a:rPr lang="en-US" altLang="ca-ES" sz="1200" baseline="0" dirty="0" err="1"/>
              <a:t>irregularitats</a:t>
            </a:r>
            <a:r>
              <a:rPr lang="en-US" altLang="ca-ES" sz="1200" baseline="0" dirty="0"/>
              <a:t> </a:t>
            </a:r>
            <a:r>
              <a:rPr lang="en-US" altLang="ca-ES" sz="1200" baseline="0" dirty="0" err="1"/>
              <a:t>en</a:t>
            </a:r>
            <a:r>
              <a:rPr lang="en-US" altLang="ca-ES" sz="1200" baseline="0" dirty="0"/>
              <a:t> </a:t>
            </a:r>
            <a:r>
              <a:rPr lang="en-US" altLang="ca-ES" sz="1200" baseline="0" dirty="0" err="1"/>
              <a:t>alguns</a:t>
            </a:r>
            <a:r>
              <a:rPr lang="en-US" altLang="ca-ES" sz="1200" baseline="0" dirty="0"/>
              <a:t> </a:t>
            </a:r>
            <a:r>
              <a:rPr lang="en-US" altLang="ca-ES" sz="1200" baseline="0" dirty="0" err="1"/>
              <a:t>assaigs</a:t>
            </a:r>
            <a:r>
              <a:rPr lang="en-US" altLang="ca-ES" sz="1200" baseline="0" dirty="0"/>
              <a:t> </a:t>
            </a:r>
            <a:r>
              <a:rPr lang="en-US" altLang="ca-ES" sz="1200" baseline="0" dirty="0" err="1"/>
              <a:t>clínics</a:t>
            </a:r>
            <a:r>
              <a:rPr lang="en-US" altLang="ca-ES" sz="1200" baseline="0" dirty="0"/>
              <a:t>.</a:t>
            </a:r>
            <a:endParaRPr lang="es-ES" altLang="ca-ES" sz="1200" dirty="0"/>
          </a:p>
        </p:txBody>
      </p:sp>
      <p:sp>
        <p:nvSpPr>
          <p:cNvPr id="4" name="3 Marcador de número de diapositiva">
            <a:extLst>
              <a:ext uri="{FF2B5EF4-FFF2-40B4-BE49-F238E27FC236}">
                <a16:creationId xmlns:a16="http://schemas.microsoft.com/office/drawing/2014/main" id="{08349D47-D967-5D40-B1C0-FC37378E6DC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E4E5D2-00A6-C14A-870F-8A7F8C54D2CD}" type="slidenum">
              <a:rPr lang="es-ES" altLang="es-ES"/>
              <a:pPr eaLnBrk="1" hangingPunct="1"/>
              <a:t>52</a:t>
            </a:fld>
            <a:endParaRPr lang="es-ES" altLang="es-ES"/>
          </a:p>
        </p:txBody>
      </p:sp>
    </p:spTree>
    <p:extLst>
      <p:ext uri="{BB962C8B-B14F-4D97-AF65-F5344CB8AC3E}">
        <p14:creationId xmlns:p14="http://schemas.microsoft.com/office/powerpoint/2010/main" val="2898910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sz="1200" dirty="0"/>
              <a:t>Quant</a:t>
            </a:r>
            <a:r>
              <a:rPr lang="ca-ES" sz="1200" baseline="0" dirty="0"/>
              <a:t> a les insulines, també en 3a línia de tractament en les pautes d’harmonització del tractament farmacològic de la diabetis mellitus tipus 2</a:t>
            </a:r>
            <a:endParaRPr lang="ca-ES" sz="1200"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53</a:t>
            </a:fld>
            <a:endParaRPr lang="es-ES"/>
          </a:p>
        </p:txBody>
      </p:sp>
    </p:spTree>
    <p:extLst>
      <p:ext uri="{BB962C8B-B14F-4D97-AF65-F5344CB8AC3E}">
        <p14:creationId xmlns:p14="http://schemas.microsoft.com/office/powerpoint/2010/main" val="566569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altLang="es-ES" sz="1200" dirty="0">
                <a:latin typeface="+mn-lt"/>
              </a:rPr>
              <a:t>Quan no hi ha bon control glucèmic amb biteràpia oral, les pautes</a:t>
            </a:r>
            <a:r>
              <a:rPr lang="ca-ES" altLang="es-ES" sz="1200" baseline="0" dirty="0">
                <a:latin typeface="+mn-lt"/>
              </a:rPr>
              <a:t> </a:t>
            </a:r>
            <a:r>
              <a:rPr lang="ca-ES" altLang="es-ES" sz="1200" dirty="0">
                <a:latin typeface="+mn-lt"/>
              </a:rPr>
              <a:t>recomanen</a:t>
            </a:r>
            <a:r>
              <a:rPr lang="ca-ES" altLang="es-ES" sz="1200" baseline="0" dirty="0">
                <a:latin typeface="+mn-lt"/>
              </a:rPr>
              <a:t> valorar l’opció de tractament amb insulina i, com a primera opció, recomanen la dosi nocturna d’insulina</a:t>
            </a:r>
            <a:r>
              <a:rPr lang="ca-ES" altLang="es-ES" sz="1200" dirty="0">
                <a:latin typeface="+mn-lt"/>
              </a:rPr>
              <a:t> </a:t>
            </a:r>
            <a:r>
              <a:rPr lang="ca-ES" altLang="es-ES" sz="1200" b="1" dirty="0">
                <a:latin typeface="+mn-lt"/>
              </a:rPr>
              <a:t>NPH</a:t>
            </a:r>
            <a:r>
              <a:rPr lang="ca-ES" altLang="es-ES" sz="1200" dirty="0">
                <a:latin typeface="+mn-lt"/>
              </a:rPr>
              <a:t>.</a:t>
            </a:r>
          </a:p>
          <a:p>
            <a:r>
              <a:rPr lang="ca-ES" altLang="es-ES" sz="1200" dirty="0">
                <a:latin typeface="+mn-lt"/>
              </a:rPr>
              <a:t>Els </a:t>
            </a:r>
            <a:r>
              <a:rPr lang="ca-ES" altLang="es-ES" sz="1200" b="1" dirty="0">
                <a:latin typeface="+mn-lt"/>
              </a:rPr>
              <a:t>anàlegs d’insulina</a:t>
            </a:r>
            <a:r>
              <a:rPr lang="ca-ES" altLang="es-ES" sz="1200" dirty="0">
                <a:latin typeface="+mn-lt"/>
              </a:rPr>
              <a:t> es consideren</a:t>
            </a:r>
          </a:p>
          <a:p>
            <a:pPr lvl="1"/>
            <a:r>
              <a:rPr lang="ca-ES" altLang="es-ES" sz="1200" dirty="0">
                <a:latin typeface="+mn-lt"/>
              </a:rPr>
              <a:t>davant d’episodis recurrents d’hipoglucèmia simptomàtica o</a:t>
            </a:r>
          </a:p>
          <a:p>
            <a:pPr lvl="1"/>
            <a:r>
              <a:rPr lang="ca-ES" altLang="es-ES" sz="1200" dirty="0">
                <a:latin typeface="+mn-lt"/>
              </a:rPr>
              <a:t>quan el pacient està tractat amb dues o més administracions d’insulina i és convenient</a:t>
            </a:r>
            <a:r>
              <a:rPr lang="ca-ES" altLang="es-ES" sz="1200" baseline="0" dirty="0">
                <a:latin typeface="+mn-lt"/>
              </a:rPr>
              <a:t> </a:t>
            </a:r>
            <a:r>
              <a:rPr lang="ca-ES" altLang="es-ES" sz="1200" dirty="0">
                <a:latin typeface="+mn-lt"/>
              </a:rPr>
              <a:t>simplificar la pauta</a:t>
            </a:r>
          </a:p>
          <a:p>
            <a:pPr lvl="1"/>
            <a:r>
              <a:rPr lang="ca-ES" altLang="es-ES" sz="1200" dirty="0">
                <a:latin typeface="+mn-lt"/>
              </a:rPr>
              <a:t>Entre els anàlegs, la </a:t>
            </a:r>
            <a:r>
              <a:rPr lang="ca-ES" altLang="es-ES" sz="1200" dirty="0" err="1">
                <a:latin typeface="+mn-lt"/>
              </a:rPr>
              <a:t>glargina</a:t>
            </a:r>
            <a:r>
              <a:rPr lang="ca-ES" altLang="es-ES" sz="1200" dirty="0">
                <a:latin typeface="+mn-lt"/>
              </a:rPr>
              <a:t> és la insulina recomanada</a:t>
            </a:r>
            <a:endParaRPr lang="ca-E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latin typeface="+mn-lt"/>
              </a:rPr>
              <a:t>En la gràfica veiem que només la insulina </a:t>
            </a:r>
            <a:r>
              <a:rPr lang="ca-ES" sz="1200" dirty="0" err="1">
                <a:latin typeface="+mn-lt"/>
              </a:rPr>
              <a:t>glargina</a:t>
            </a:r>
            <a:r>
              <a:rPr lang="ca-ES" sz="1200" dirty="0">
                <a:latin typeface="+mn-lt"/>
              </a:rPr>
              <a:t> 100, la </a:t>
            </a:r>
            <a:r>
              <a:rPr lang="ca-ES" sz="1200" dirty="0" err="1">
                <a:latin typeface="+mn-lt"/>
              </a:rPr>
              <a:t>glargina</a:t>
            </a:r>
            <a:r>
              <a:rPr lang="ca-ES" sz="1200" baseline="0" dirty="0">
                <a:latin typeface="+mn-lt"/>
              </a:rPr>
              <a:t> 300 (</a:t>
            </a:r>
            <a:r>
              <a:rPr lang="ca-ES" sz="1200" baseline="0" dirty="0" err="1">
                <a:latin typeface="+mn-lt"/>
              </a:rPr>
              <a:t>toujeo</a:t>
            </a:r>
            <a:r>
              <a:rPr lang="ca-ES" sz="1200" baseline="0" dirty="0">
                <a:latin typeface="+mn-lt"/>
              </a:rPr>
              <a:t>) i la </a:t>
            </a:r>
            <a:r>
              <a:rPr lang="ca-ES" sz="1200" baseline="0" dirty="0" err="1">
                <a:latin typeface="+mn-lt"/>
              </a:rPr>
              <a:t>degludec</a:t>
            </a:r>
            <a:r>
              <a:rPr lang="ca-ES" sz="1200" baseline="0" dirty="0">
                <a:latin typeface="+mn-lt"/>
              </a:rPr>
              <a:t> aconsegueixen un control glucèmic durant 24 o més hores.</a:t>
            </a:r>
            <a:endParaRPr lang="ca-ES" sz="1200" dirty="0">
              <a:latin typeface="+mn-lt"/>
            </a:endParaRP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54</a:t>
            </a:fld>
            <a:endParaRPr lang="es-ES"/>
          </a:p>
        </p:txBody>
      </p:sp>
    </p:spTree>
    <p:extLst>
      <p:ext uri="{BB962C8B-B14F-4D97-AF65-F5344CB8AC3E}">
        <p14:creationId xmlns:p14="http://schemas.microsoft.com/office/powerpoint/2010/main" val="2423750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sz="1200" dirty="0"/>
              <a:t>Totes les insulines so</a:t>
            </a:r>
            <a:r>
              <a:rPr lang="ca-ES" sz="1200" baseline="0" dirty="0"/>
              <a:t>n humanes. </a:t>
            </a:r>
          </a:p>
          <a:p>
            <a:r>
              <a:rPr lang="ca-ES" sz="1200" baseline="0" dirty="0"/>
              <a:t>I totes les insulines produeixen hipoglucèmies. I sinó que ens ho expliquin els pacients amb DM1</a:t>
            </a:r>
          </a:p>
          <a:p>
            <a:r>
              <a:rPr lang="ca-ES" sz="1200" baseline="0" dirty="0"/>
              <a:t>A la segona columna de la taula veiem que la taxa d’episodis d’hipoglucèmies per pacient i any son molt més elevades en DM1 (entre 40 i 90) i molt menys en DM2 (la majoria d’estudis entre 1 i 4 per pacient i any)</a:t>
            </a:r>
          </a:p>
          <a:p>
            <a:r>
              <a:rPr lang="ca-ES" sz="1200" baseline="0" dirty="0"/>
              <a:t>Si que és cert que hi ha diferències farmacocinètiques entre les insulines, però aquestes diferències FC evidents no es tradueixen en menys hipoglucèmies per a la glargina respecte de l’NPH</a:t>
            </a:r>
          </a:p>
          <a:p>
            <a:r>
              <a:rPr lang="ca-ES" sz="1200" baseline="0" dirty="0"/>
              <a:t>Ni que es faci un maltractament de les dades d’hipoglucèmies hi ha diferències. El còmput total d’hipoglucèmies és igual, sense diferències... Com veiem a la 3a columna de la taula on hi ha els cercles vermells. </a:t>
            </a:r>
          </a:p>
          <a:p>
            <a:r>
              <a:rPr lang="ca-ES" sz="1200" baseline="0" dirty="0"/>
              <a:t>Si es trossegen entre diürnes i nocturnes, greus o lleus, podem arribar a tenir diferències en un sentit en un tipus (per exemple les nocturnes com veiem en la part de dalt en pacient amb DM1 i en alguns estudis en DM2) però també tenim les diferències inverses en el tipus complementari (</a:t>
            </a:r>
            <a:r>
              <a:rPr lang="ca-ES" sz="1200" baseline="0" dirty="0" err="1"/>
              <a:t>p.ex</a:t>
            </a:r>
            <a:r>
              <a:rPr lang="ca-ES" sz="1200" baseline="0" dirty="0"/>
              <a:t>. Hipoglucèmies </a:t>
            </a:r>
            <a:r>
              <a:rPr lang="ca-ES" sz="1200" baseline="0" dirty="0" err="1"/>
              <a:t>diurnes</a:t>
            </a:r>
            <a:r>
              <a:rPr lang="ca-ES" sz="1200" baseline="0" dirty="0"/>
              <a:t>).</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55</a:t>
            </a:fld>
            <a:endParaRPr lang="es-ES"/>
          </a:p>
        </p:txBody>
      </p:sp>
    </p:spTree>
    <p:extLst>
      <p:ext uri="{BB962C8B-B14F-4D97-AF65-F5344CB8AC3E}">
        <p14:creationId xmlns:p14="http://schemas.microsoft.com/office/powerpoint/2010/main" val="369283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idor d'imatge de diapositiva 1">
            <a:extLst>
              <a:ext uri="{FF2B5EF4-FFF2-40B4-BE49-F238E27FC236}">
                <a16:creationId xmlns:a16="http://schemas.microsoft.com/office/drawing/2014/main" id="{815FEE18-61B9-434D-B524-7D45649A5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Contenidor de notes 2">
            <a:extLst>
              <a:ext uri="{FF2B5EF4-FFF2-40B4-BE49-F238E27FC236}">
                <a16:creationId xmlns:a16="http://schemas.microsoft.com/office/drawing/2014/main" id="{037D869A-8616-0A45-B157-F797CF068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err="1"/>
              <a:t>IDeg</a:t>
            </a:r>
            <a:r>
              <a:rPr lang="ca-ES" sz="1200" dirty="0"/>
              <a:t> té un cost mes elevat (a la gràfica</a:t>
            </a:r>
            <a:r>
              <a:rPr lang="ca-ES" sz="1200" baseline="0" dirty="0"/>
              <a:t> tenim el preu diari </a:t>
            </a:r>
            <a:r>
              <a:rPr lang="ca-ES" sz="1200" baseline="0" dirty="0" err="1"/>
              <a:t>adalt</a:t>
            </a:r>
            <a:r>
              <a:rPr lang="ca-ES" sz="1200" baseline="0" dirty="0"/>
              <a:t> i anual </a:t>
            </a:r>
            <a:r>
              <a:rPr lang="ca-ES" sz="1200" baseline="0" dirty="0" err="1"/>
              <a:t>abaix</a:t>
            </a:r>
            <a:r>
              <a:rPr lang="ca-ES" sz="1200" baseline="0" dirty="0"/>
              <a:t> d’un pacient hipotètic que </a:t>
            </a:r>
            <a:r>
              <a:rPr lang="ca-ES" sz="1200" baseline="0" dirty="0" err="1"/>
              <a:t>requeris</a:t>
            </a:r>
            <a:r>
              <a:rPr lang="ca-ES" sz="1200" baseline="0" dirty="0"/>
              <a:t> 40 Unitats diàries</a:t>
            </a:r>
            <a:r>
              <a:rPr lang="ca-E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err="1"/>
              <a:t>Degludec</a:t>
            </a:r>
            <a:r>
              <a:rPr lang="ca-ES" sz="1200" dirty="0"/>
              <a:t> requereix validació sanitària i està finançada de forma restringida per a pacients amb DM1 o DM2 tractats amb insulines i anàlegs d’insulina d’acció prolongada que necessiten dues injeccions basals diàries i que es caracteritzen per tenir un risc alt de patir hipoglucèmies.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err="1"/>
              <a:t>IDeg</a:t>
            </a:r>
            <a:r>
              <a:rPr lang="ca-ES" sz="1200" dirty="0"/>
              <a:t> presenta una eficàcia similar a la dels altres anàlegs d’acció prolongada (quant a reducció de la glicada).</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t>Els assaigs clínics mostren unes taxes d’hipoglucèmies totals, confirmades i greus similars a les d’altres anàlegs d’insulina... En el conjunt de pacients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t>Si mirem només el grup</a:t>
            </a:r>
            <a:r>
              <a:rPr lang="ca-ES" sz="1200" baseline="0" dirty="0"/>
              <a:t> de </a:t>
            </a:r>
            <a:r>
              <a:rPr lang="ca-ES" sz="1200" dirty="0"/>
              <a:t>pacients amb ALT RISC d’hipoglucèmia, </a:t>
            </a:r>
            <a:r>
              <a:rPr lang="ca-ES" sz="1200" dirty="0" err="1"/>
              <a:t>Degludec</a:t>
            </a:r>
            <a:r>
              <a:rPr lang="ca-ES" sz="1200" dirty="0"/>
              <a:t> es va associar a unes</a:t>
            </a:r>
            <a:r>
              <a:rPr lang="ca-ES" sz="1200" baseline="0" dirty="0"/>
              <a:t> menors</a:t>
            </a:r>
            <a:r>
              <a:rPr lang="ca-ES" sz="1200" dirty="0"/>
              <a:t> taxes d’hipoglucèmies simptomàtiques confirmades i nocturnes inferiors a </a:t>
            </a:r>
            <a:r>
              <a:rPr lang="ca-ES" sz="1200" dirty="0" err="1"/>
              <a:t>IGlar</a:t>
            </a:r>
            <a:r>
              <a:rPr lang="ca-E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t>Aporta una reducció setmanal de 0,02 hipoglucèmies simptomàtiques menys per pacient (reducció relativa de l’11%) en DM1 i 0,01 menys</a:t>
            </a:r>
            <a:r>
              <a:rPr lang="ca-ES" sz="1200" baseline="0" dirty="0"/>
              <a:t> per pacient i setmana </a:t>
            </a:r>
            <a:r>
              <a:rPr lang="ca-ES" sz="1200" dirty="0"/>
              <a:t>(reducció relativa del 30%) en DM2.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t>Si mirem en aquests pacients amb alt risc d’hipoglucèmia</a:t>
            </a:r>
            <a:r>
              <a:rPr lang="ca-ES" sz="1200" baseline="0" dirty="0"/>
              <a:t> les </a:t>
            </a:r>
            <a:r>
              <a:rPr lang="ca-ES" sz="1200" dirty="0"/>
              <a:t>hipoglucèmies greus: en nombre absolut les reduccions son molt menors (0,002 per pacient i setmana) però representa una reducció relativa del 35% en DM1. En DM2 les diferències en hipoglucèmies greus no van ser estadísticament significatives.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t>Quant</a:t>
            </a:r>
            <a:r>
              <a:rPr lang="ca-ES" sz="1200" baseline="0" dirty="0"/>
              <a:t> </a:t>
            </a:r>
            <a:r>
              <a:rPr lang="ca-ES" sz="1200" dirty="0"/>
              <a:t>a la seguretat cardiovascular en pacients amb MCV, </a:t>
            </a:r>
            <a:r>
              <a:rPr lang="ca-ES" sz="1200" dirty="0" err="1"/>
              <a:t>degludeg</a:t>
            </a:r>
            <a:r>
              <a:rPr lang="ca-ES" sz="1200" dirty="0"/>
              <a:t> i </a:t>
            </a:r>
            <a:r>
              <a:rPr lang="ca-ES" sz="1200" dirty="0" err="1"/>
              <a:t>glargina</a:t>
            </a:r>
            <a:r>
              <a:rPr lang="ca-ES" sz="1200" dirty="0"/>
              <a:t> els resultats </a:t>
            </a:r>
            <a:r>
              <a:rPr lang="ca-ES" sz="1200" dirty="0" err="1"/>
              <a:t>d’events</a:t>
            </a:r>
            <a:r>
              <a:rPr lang="ca-ES" sz="1200" dirty="0"/>
              <a:t> CV son</a:t>
            </a:r>
            <a:r>
              <a:rPr lang="ca-ES" sz="1200" baseline="0" dirty="0"/>
              <a:t> similars</a:t>
            </a:r>
            <a:r>
              <a:rPr lang="ca-E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ca-ES" sz="1200" dirty="0"/>
              <a:t>Les taxes d’hipoglucèmies greus son molt baixes però inferiors amb </a:t>
            </a:r>
            <a:r>
              <a:rPr lang="ca-ES" sz="1200" dirty="0" err="1"/>
              <a:t>IDeg</a:t>
            </a:r>
            <a:r>
              <a:rPr lang="ca-ES" sz="1200" dirty="0"/>
              <a:t> (0,05 hipoglucèmies greus menys per pacient en dos anys).</a:t>
            </a:r>
          </a:p>
          <a:p>
            <a:pPr marL="171450" indent="-171450">
              <a:lnSpc>
                <a:spcPct val="150000"/>
              </a:lnSpc>
              <a:buFont typeface="Arial" panose="020B0604020202020204" pitchFamily="34" charset="0"/>
              <a:buChar char="•"/>
            </a:pPr>
            <a:r>
              <a:rPr lang="ca-ES" altLang="es-ES" b="0" dirty="0" err="1"/>
              <a:t>Retinopatia</a:t>
            </a:r>
            <a:r>
              <a:rPr lang="ca-ES" altLang="es-ES" b="0" dirty="0"/>
              <a:t> diabètica. Sense diferències </a:t>
            </a:r>
          </a:p>
          <a:p>
            <a:pPr marL="171450" indent="-171450">
              <a:lnSpc>
                <a:spcPct val="150000"/>
              </a:lnSpc>
              <a:buFont typeface="Arial" panose="020B0604020202020204" pitchFamily="34" charset="0"/>
              <a:buChar char="•"/>
            </a:pPr>
            <a:r>
              <a:rPr lang="ca-ES" altLang="es-ES" b="0" dirty="0" err="1"/>
              <a:t>Lipohipertròfia</a:t>
            </a:r>
            <a:r>
              <a:rPr lang="ca-ES" altLang="es-ES" b="0" dirty="0"/>
              <a:t>:	1-2% </a:t>
            </a:r>
          </a:p>
          <a:p>
            <a:pPr marL="171450" indent="-171450">
              <a:lnSpc>
                <a:spcPct val="150000"/>
              </a:lnSpc>
              <a:buFont typeface="Arial" panose="020B0604020202020204" pitchFamily="34" charset="0"/>
              <a:buChar char="•"/>
            </a:pPr>
            <a:r>
              <a:rPr lang="ca-ES" altLang="es-ES" b="0" dirty="0"/>
              <a:t>Reaccions punt d’injecció: 3-6% </a:t>
            </a:r>
            <a:r>
              <a:rPr lang="ca-ES" altLang="es-ES" b="0" dirty="0" err="1"/>
              <a:t>vs</a:t>
            </a:r>
            <a:r>
              <a:rPr lang="ca-ES" altLang="es-ES" b="0" dirty="0"/>
              <a:t> 0,3% (lleus)</a:t>
            </a:r>
          </a:p>
          <a:p>
            <a:pPr marL="171450" indent="-171450">
              <a:lnSpc>
                <a:spcPct val="150000"/>
              </a:lnSpc>
              <a:buFont typeface="Arial" panose="020B0604020202020204" pitchFamily="34" charset="0"/>
              <a:buChar char="•"/>
            </a:pPr>
            <a:r>
              <a:rPr lang="ca-ES" altLang="es-ES" b="0" dirty="0"/>
              <a:t>Anticossos </a:t>
            </a:r>
            <a:r>
              <a:rPr lang="ca-ES" altLang="es-ES" b="0" dirty="0" err="1"/>
              <a:t>anti</a:t>
            </a:r>
            <a:r>
              <a:rPr lang="ca-ES" altLang="es-ES" b="0" dirty="0"/>
              <a:t>-insulina: 23%-31% (IG)</a:t>
            </a:r>
          </a:p>
          <a:p>
            <a:endParaRPr lang="ca-ES" altLang="es-ES" dirty="0"/>
          </a:p>
        </p:txBody>
      </p:sp>
      <p:sp>
        <p:nvSpPr>
          <p:cNvPr id="4" name="Contenidor de número de diapositiva 3">
            <a:extLst>
              <a:ext uri="{FF2B5EF4-FFF2-40B4-BE49-F238E27FC236}">
                <a16:creationId xmlns:a16="http://schemas.microsoft.com/office/drawing/2014/main" id="{003C57A1-81CD-204F-845B-78D72E54998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8946D8-091F-B44C-956F-B9928678F4FA}" type="slidenum">
              <a:rPr lang="es-ES" altLang="es-ES"/>
              <a:pPr eaLnBrk="1" hangingPunct="1"/>
              <a:t>56</a:t>
            </a:fld>
            <a:endParaRPr lang="es-ES" altLang="es-ES"/>
          </a:p>
        </p:txBody>
      </p:sp>
    </p:spTree>
    <p:extLst>
      <p:ext uri="{BB962C8B-B14F-4D97-AF65-F5344CB8AC3E}">
        <p14:creationId xmlns:p14="http://schemas.microsoft.com/office/powerpoint/2010/main" val="342832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sz="1200" b="0" i="0" u="none" strike="noStrike" kern="1200" baseline="0" dirty="0">
                <a:solidFill>
                  <a:schemeClr val="tx1"/>
                </a:solidFill>
                <a:latin typeface="+mn-lt"/>
                <a:ea typeface="+mn-ea"/>
                <a:cs typeface="+mn-cs"/>
              </a:rPr>
              <a:t>Quan no s’assoleixen els valors objectiu d’HbA1c, en les glucèmies capil·lars en dejú o en glucèmies postprandials elevades...amb insulina basal ± hipoglucemiants orals ....es pot considerar intensificar la pauta d’insulina</a:t>
            </a:r>
          </a:p>
          <a:p>
            <a:r>
              <a:rPr lang="ca-ES" sz="1200" b="0" i="0" u="none" strike="noStrike" kern="1200" baseline="0" dirty="0">
                <a:solidFill>
                  <a:schemeClr val="tx1"/>
                </a:solidFill>
                <a:latin typeface="+mn-lt"/>
                <a:ea typeface="+mn-ea"/>
                <a:cs typeface="+mn-cs"/>
              </a:rPr>
              <a:t>Podem intensificar la pauta amb: </a:t>
            </a:r>
          </a:p>
          <a:p>
            <a:pPr marL="285750" indent="-285750">
              <a:buFont typeface="Arial" panose="020B0604020202020204" pitchFamily="34" charset="0"/>
              <a:buChar char="•"/>
            </a:pPr>
            <a:r>
              <a:rPr lang="ca-ES" sz="1200" b="1" i="0" u="none" strike="noStrike" kern="1200" baseline="0" dirty="0">
                <a:solidFill>
                  <a:schemeClr val="tx1"/>
                </a:solidFill>
                <a:latin typeface="+mn-lt"/>
                <a:ea typeface="+mn-ea"/>
                <a:cs typeface="+mn-cs"/>
              </a:rPr>
              <a:t>Basal-plus</a:t>
            </a:r>
            <a:r>
              <a:rPr lang="ca-ES" sz="1200" b="0" i="0" u="none" strike="noStrike" kern="1200" baseline="0" dirty="0">
                <a:solidFill>
                  <a:schemeClr val="tx1"/>
                </a:solidFill>
                <a:latin typeface="+mn-lt"/>
                <a:ea typeface="+mn-ea"/>
                <a:cs typeface="+mn-cs"/>
              </a:rPr>
              <a:t>: </a:t>
            </a:r>
            <a:r>
              <a:rPr lang="ca-ES" sz="1200" b="0" i="0" u="none" strike="noStrike" kern="1200" baseline="0" dirty="0" err="1">
                <a:solidFill>
                  <a:schemeClr val="tx1"/>
                </a:solidFill>
                <a:latin typeface="+mn-lt"/>
                <a:ea typeface="+mn-ea"/>
                <a:cs typeface="+mn-cs"/>
              </a:rPr>
              <a:t>pautem</a:t>
            </a:r>
            <a:r>
              <a:rPr lang="ca-ES" sz="1200" b="0" i="0" u="none" strike="noStrike" kern="1200" baseline="0" dirty="0">
                <a:solidFill>
                  <a:schemeClr val="tx1"/>
                </a:solidFill>
                <a:latin typeface="+mn-lt"/>
                <a:ea typeface="+mn-ea"/>
                <a:cs typeface="+mn-cs"/>
              </a:rPr>
              <a:t> una insulina basal i, a més, una dosi d’insulina d’acció ràpida amb l’àpat que provoca una major hiperglucèmia. És flexible i </a:t>
            </a:r>
            <a:r>
              <a:rPr lang="ca-ES" sz="1200" b="0" i="0" u="none" strike="noStrike" kern="1200" baseline="0" dirty="0" err="1">
                <a:solidFill>
                  <a:schemeClr val="tx1"/>
                </a:solidFill>
                <a:latin typeface="+mn-lt"/>
                <a:ea typeface="+mn-ea"/>
                <a:cs typeface="+mn-cs"/>
              </a:rPr>
              <a:t>util</a:t>
            </a:r>
            <a:r>
              <a:rPr lang="ca-ES" sz="1200" b="0" i="0" u="none" strike="noStrike" kern="1200" baseline="0" dirty="0">
                <a:solidFill>
                  <a:schemeClr val="tx1"/>
                </a:solidFill>
                <a:latin typeface="+mn-lt"/>
                <a:ea typeface="+mn-ea"/>
                <a:cs typeface="+mn-cs"/>
              </a:rPr>
              <a:t>. </a:t>
            </a:r>
          </a:p>
          <a:p>
            <a:pPr marL="285750" indent="-285750">
              <a:buFont typeface="Arial" panose="020B0604020202020204" pitchFamily="34" charset="0"/>
              <a:buChar char="•"/>
            </a:pPr>
            <a:r>
              <a:rPr lang="ca-ES" sz="1200" b="1" i="0" u="none" strike="noStrike" kern="1200" baseline="0" dirty="0">
                <a:solidFill>
                  <a:schemeClr val="tx1"/>
                </a:solidFill>
                <a:latin typeface="+mn-lt"/>
                <a:ea typeface="+mn-ea"/>
                <a:cs typeface="+mn-cs"/>
              </a:rPr>
              <a:t>Barreges d’insulines bifàsiques: </a:t>
            </a:r>
            <a:r>
              <a:rPr lang="ca-ES" sz="1200" b="0" i="0" u="none" strike="noStrike" kern="1200" baseline="0" dirty="0">
                <a:solidFill>
                  <a:schemeClr val="tx1"/>
                </a:solidFill>
                <a:latin typeface="+mn-lt"/>
                <a:ea typeface="+mn-ea"/>
                <a:cs typeface="+mn-cs"/>
              </a:rPr>
              <a:t>són combinacions de basal i ràpida amb diferents proporcions fixes. Per tant son poc flexibles però poden estalviar punxades al pacient que té àpats estables. </a:t>
            </a:r>
          </a:p>
          <a:p>
            <a:r>
              <a:rPr lang="ca-ES" sz="1200" b="0" i="0" u="none" strike="noStrike" kern="1200" baseline="0" dirty="0">
                <a:solidFill>
                  <a:schemeClr val="tx1"/>
                </a:solidFill>
                <a:latin typeface="+mn-lt"/>
                <a:ea typeface="+mn-ea"/>
                <a:cs typeface="+mn-cs"/>
              </a:rPr>
              <a:t>Quan no n’hi ha prou amb aquestes dues, tenim la</a:t>
            </a:r>
          </a:p>
          <a:p>
            <a:pPr marL="285750" indent="-285750">
              <a:buFont typeface="Arial" panose="020B0604020202020204" pitchFamily="34" charset="0"/>
              <a:buChar char="•"/>
            </a:pPr>
            <a:r>
              <a:rPr lang="ca-ES" sz="1200" b="1" i="0" u="none" strike="noStrike" kern="1200" baseline="0" dirty="0">
                <a:solidFill>
                  <a:schemeClr val="tx1"/>
                </a:solidFill>
                <a:latin typeface="+mn-lt"/>
                <a:ea typeface="+mn-ea"/>
                <a:cs typeface="+mn-cs"/>
              </a:rPr>
              <a:t>Basal-bolus</a:t>
            </a:r>
            <a:r>
              <a:rPr lang="ca-ES" sz="1200" b="0" i="0" u="none" strike="noStrike" kern="1200" baseline="0" dirty="0">
                <a:solidFill>
                  <a:schemeClr val="tx1"/>
                </a:solidFill>
                <a:latin typeface="+mn-lt"/>
                <a:ea typeface="+mn-ea"/>
                <a:cs typeface="+mn-cs"/>
              </a:rPr>
              <a:t>: que seria la prescripció d’una insulina basal més una insulina ràpida abans de cada àpat. Normalment és un 50% d’insulina basal més un 50% d’insulina ràpida distribuïda en tres administracions en els àpats principals. </a:t>
            </a:r>
          </a:p>
          <a:p>
            <a:endParaRPr lang="ca-ES" sz="1400"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57</a:t>
            </a:fld>
            <a:endParaRPr lang="es-ES"/>
          </a:p>
        </p:txBody>
      </p:sp>
    </p:spTree>
    <p:extLst>
      <p:ext uri="{BB962C8B-B14F-4D97-AF65-F5344CB8AC3E}">
        <p14:creationId xmlns:p14="http://schemas.microsoft.com/office/powerpoint/2010/main" val="265458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kern="1200" dirty="0">
                <a:solidFill>
                  <a:schemeClr val="tx1"/>
                </a:solidFill>
                <a:effectLst/>
                <a:latin typeface="+mn-lt"/>
                <a:ea typeface="+mn-ea"/>
                <a:cs typeface="+mn-cs"/>
              </a:rPr>
              <a:t>En el algoritmo de la RedGDPS, a diferencia  de las Pautes, cuando fracasa la terapia combinada con dos fármacos se </a:t>
            </a:r>
            <a:r>
              <a:rPr lang="es-ES" sz="1200" kern="1200" dirty="0" err="1">
                <a:solidFill>
                  <a:schemeClr val="tx1"/>
                </a:solidFill>
                <a:effectLst/>
                <a:latin typeface="+mn-lt"/>
                <a:ea typeface="+mn-ea"/>
                <a:cs typeface="+mn-cs"/>
              </a:rPr>
              <a:t>porpone</a:t>
            </a:r>
            <a:r>
              <a:rPr lang="es-ES" sz="1200" kern="1200" dirty="0">
                <a:solidFill>
                  <a:schemeClr val="tx1"/>
                </a:solidFill>
                <a:effectLst/>
                <a:latin typeface="+mn-lt"/>
                <a:ea typeface="+mn-ea"/>
                <a:cs typeface="+mn-cs"/>
              </a:rPr>
              <a:t> añadir un tercer o incluso un cuarto fármaco antidiabético no </a:t>
            </a:r>
            <a:r>
              <a:rPr lang="es-ES" sz="1200" kern="1200" dirty="0" err="1">
                <a:solidFill>
                  <a:schemeClr val="tx1"/>
                </a:solidFill>
                <a:effectLst/>
                <a:latin typeface="+mn-lt"/>
                <a:ea typeface="+mn-ea"/>
                <a:cs typeface="+mn-cs"/>
              </a:rPr>
              <a:t>insulínico</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En general la </a:t>
            </a:r>
            <a:r>
              <a:rPr lang="es-ES" sz="1200" kern="1200" dirty="0" err="1">
                <a:solidFill>
                  <a:schemeClr val="tx1"/>
                </a:solidFill>
                <a:effectLst/>
                <a:latin typeface="+mn-lt"/>
                <a:ea typeface="+mn-ea"/>
                <a:cs typeface="+mn-cs"/>
              </a:rPr>
              <a:t>insulinización</a:t>
            </a:r>
            <a:r>
              <a:rPr lang="es-ES" sz="1200" kern="1200" dirty="0">
                <a:solidFill>
                  <a:schemeClr val="tx1"/>
                </a:solidFill>
                <a:effectLst/>
                <a:latin typeface="+mn-lt"/>
                <a:ea typeface="+mn-ea"/>
                <a:cs typeface="+mn-cs"/>
              </a:rPr>
              <a:t> se asocia a incremento de peso, por lo que se reserva para casos en que el control glucémico es francamente deficiente (HbA1c &gt;9%), ya que los beneficios a largo plazo de la mejora del control glucémico superan los inconvenientes del posible incremento de peso. Además, este incremento de peso se puede contrarrestar manteniendo o añadiendo antidiabéticos como metformina, arGLP1 e iSGLT2. En algunos casos, la adición de </a:t>
            </a:r>
            <a:r>
              <a:rPr lang="es-ES" sz="1200" kern="1200" dirty="0" err="1">
                <a:solidFill>
                  <a:schemeClr val="tx1"/>
                </a:solidFill>
                <a:effectLst/>
                <a:latin typeface="+mn-lt"/>
                <a:ea typeface="+mn-ea"/>
                <a:cs typeface="+mn-cs"/>
              </a:rPr>
              <a:t>pioglitazona</a:t>
            </a:r>
            <a:r>
              <a:rPr lang="es-ES" sz="1200" kern="1200" dirty="0">
                <a:solidFill>
                  <a:schemeClr val="tx1"/>
                </a:solidFill>
                <a:effectLst/>
                <a:latin typeface="+mn-lt"/>
                <a:ea typeface="+mn-ea"/>
                <a:cs typeface="+mn-cs"/>
              </a:rPr>
              <a:t> puede reducir las necesidades de insulina, pero también puede producir aumento de peso y edemas por retención </a:t>
            </a:r>
            <a:r>
              <a:rPr lang="es-ES" sz="1200" kern="1200" dirty="0" err="1">
                <a:solidFill>
                  <a:schemeClr val="tx1"/>
                </a:solidFill>
                <a:effectLst/>
                <a:latin typeface="+mn-lt"/>
                <a:ea typeface="+mn-ea"/>
                <a:cs typeface="+mn-cs"/>
              </a:rPr>
              <a:t>hidrosalina</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Tras el fracaso de la </a:t>
            </a:r>
            <a:r>
              <a:rPr lang="es-ES" sz="1200" kern="1200" dirty="0" err="1">
                <a:solidFill>
                  <a:schemeClr val="tx1"/>
                </a:solidFill>
                <a:effectLst/>
                <a:latin typeface="+mn-lt"/>
                <a:ea typeface="+mn-ea"/>
                <a:cs typeface="+mn-cs"/>
              </a:rPr>
              <a:t>biterapia</a:t>
            </a:r>
            <a:r>
              <a:rPr lang="es-ES" sz="1200" kern="1200" dirty="0">
                <a:solidFill>
                  <a:schemeClr val="tx1"/>
                </a:solidFill>
                <a:effectLst/>
                <a:latin typeface="+mn-lt"/>
                <a:ea typeface="+mn-ea"/>
                <a:cs typeface="+mn-cs"/>
              </a:rPr>
              <a:t> se optará por la triple terapia oral o con un arGLP1.  Se debe evitar la asociación de </a:t>
            </a:r>
            <a:r>
              <a:rPr lang="es-ES" sz="1200" kern="1200" dirty="0" err="1">
                <a:solidFill>
                  <a:schemeClr val="tx1"/>
                </a:solidFill>
                <a:effectLst/>
                <a:latin typeface="+mn-lt"/>
                <a:ea typeface="+mn-ea"/>
                <a:cs typeface="+mn-cs"/>
              </a:rPr>
              <a:t>sulfonilureas</a:t>
            </a:r>
            <a:r>
              <a:rPr lang="es-ES" sz="1200" kern="1200" dirty="0">
                <a:solidFill>
                  <a:schemeClr val="tx1"/>
                </a:solidFill>
                <a:effectLst/>
                <a:latin typeface="+mn-lt"/>
                <a:ea typeface="+mn-ea"/>
                <a:cs typeface="+mn-cs"/>
              </a:rPr>
              <a:t> con </a:t>
            </a:r>
            <a:r>
              <a:rPr lang="es-ES" sz="1200" kern="1200" dirty="0" err="1">
                <a:solidFill>
                  <a:schemeClr val="tx1"/>
                </a:solidFill>
                <a:effectLst/>
                <a:latin typeface="+mn-lt"/>
                <a:ea typeface="+mn-ea"/>
                <a:cs typeface="+mn-cs"/>
              </a:rPr>
              <a:t>repaglinida</a:t>
            </a:r>
            <a:r>
              <a:rPr lang="es-ES" sz="1200" kern="1200" dirty="0">
                <a:solidFill>
                  <a:schemeClr val="tx1"/>
                </a:solidFill>
                <a:effectLst/>
                <a:latin typeface="+mn-lt"/>
                <a:ea typeface="+mn-ea"/>
                <a:cs typeface="+mn-cs"/>
              </a:rPr>
              <a:t> por el riesgo elevado de hipoglucemias y de iDPP4 con arGLP1 porque dado que comparten el mismo mecanismo de acción no añaden una mayor eficacia y si en cambio un incremento innecesario del coste.</a:t>
            </a:r>
          </a:p>
          <a:p>
            <a:r>
              <a:rPr lang="es-ES" sz="1200" kern="1200" dirty="0">
                <a:solidFill>
                  <a:schemeClr val="tx1"/>
                </a:solidFill>
                <a:effectLst/>
                <a:latin typeface="+mn-lt"/>
                <a:ea typeface="+mn-ea"/>
                <a:cs typeface="+mn-cs"/>
              </a:rPr>
              <a:t>Actualmente el documento de consenso ADA/EASD considera a los arGLP1como el primer inyectable a probar antes de la </a:t>
            </a:r>
            <a:r>
              <a:rPr lang="es-ES" sz="1200" kern="1200" dirty="0" err="1">
                <a:solidFill>
                  <a:schemeClr val="tx1"/>
                </a:solidFill>
                <a:effectLst/>
                <a:latin typeface="+mn-lt"/>
                <a:ea typeface="+mn-ea"/>
                <a:cs typeface="+mn-cs"/>
              </a:rPr>
              <a:t>insulinización</a:t>
            </a:r>
            <a:r>
              <a:rPr lang="es-ES" sz="1200" kern="1200" dirty="0">
                <a:solidFill>
                  <a:schemeClr val="tx1"/>
                </a:solidFill>
                <a:effectLst/>
                <a:latin typeface="+mn-lt"/>
                <a:ea typeface="+mn-ea"/>
                <a:cs typeface="+mn-cs"/>
              </a:rPr>
              <a:t> en pacientes con obesidad. En el caso de los arGLP1 semanales, con una eficacia similar o superior a la de la </a:t>
            </a:r>
            <a:r>
              <a:rPr lang="es-ES" sz="1200" kern="1200" dirty="0" err="1">
                <a:solidFill>
                  <a:schemeClr val="tx1"/>
                </a:solidFill>
                <a:effectLst/>
                <a:latin typeface="+mn-lt"/>
                <a:ea typeface="+mn-ea"/>
                <a:cs typeface="+mn-cs"/>
              </a:rPr>
              <a:t>insulinización</a:t>
            </a:r>
            <a:r>
              <a:rPr lang="es-ES" sz="1200" kern="1200" dirty="0">
                <a:solidFill>
                  <a:schemeClr val="tx1"/>
                </a:solidFill>
                <a:effectLst/>
                <a:latin typeface="+mn-lt"/>
                <a:ea typeface="+mn-ea"/>
                <a:cs typeface="+mn-cs"/>
              </a:rPr>
              <a:t> basal, constituye una pauta más conveniente para la mayor parte de los pacientes ya que no requiere autoanálisis o ajustes frecuentes de dosis y por tanto requiere un menor esfuerzo educativo y de recursos para los profesionales.  Finalmente, recordar que en cualquier momento se puede recurrir a la adición de insulina basal manteniendo los antidiabéticos que previamente se hayan mostrado eficaces. </a:t>
            </a:r>
          </a:p>
          <a:p>
            <a:r>
              <a:rPr lang="es-ES" sz="1200" kern="1200" dirty="0">
                <a:solidFill>
                  <a:schemeClr val="tx1"/>
                </a:solidFill>
                <a:effectLst/>
                <a:latin typeface="+mn-lt"/>
                <a:ea typeface="+mn-ea"/>
                <a:cs typeface="+mn-cs"/>
              </a:rPr>
              <a:t> </a:t>
            </a:r>
          </a:p>
          <a:p>
            <a:endParaRPr lang="es-ES" sz="1200" kern="1200" dirty="0">
              <a:solidFill>
                <a:schemeClr val="tx1"/>
              </a:solidFill>
              <a:effectLst/>
              <a:latin typeface="+mn-lt"/>
              <a:ea typeface="+mn-ea"/>
              <a:cs typeface="+mn-cs"/>
            </a:endParaRP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58</a:t>
            </a:fld>
            <a:endParaRPr lang="es-ES"/>
          </a:p>
        </p:txBody>
      </p:sp>
    </p:spTree>
    <p:extLst>
      <p:ext uri="{BB962C8B-B14F-4D97-AF65-F5344CB8AC3E}">
        <p14:creationId xmlns:p14="http://schemas.microsoft.com/office/powerpoint/2010/main" val="3068551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sz="1200" b="1" kern="1200" dirty="0">
                <a:solidFill>
                  <a:schemeClr val="tx1"/>
                </a:solidFill>
                <a:effectLst/>
                <a:latin typeface="+mn-lt"/>
                <a:ea typeface="+mn-ea"/>
                <a:cs typeface="+mn-cs"/>
              </a:rPr>
              <a:t>arGLP-1 como alternativa a la insulinización.</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Diferentes estudios comparativos con arGLP1 (exenatida diario, exenatida semanal, semaglutida y </a:t>
            </a:r>
            <a:r>
              <a:rPr lang="es-ES" sz="1200" kern="1200" dirty="0" err="1">
                <a:solidFill>
                  <a:schemeClr val="tx1"/>
                </a:solidFill>
                <a:effectLst/>
                <a:latin typeface="+mn-lt"/>
                <a:ea typeface="+mn-ea"/>
                <a:cs typeface="+mn-cs"/>
              </a:rPr>
              <a:t>dulaglutida</a:t>
            </a:r>
            <a:r>
              <a:rPr lang="es-ES" sz="1200" kern="1200" dirty="0">
                <a:solidFill>
                  <a:schemeClr val="tx1"/>
                </a:solidFill>
                <a:effectLst/>
                <a:latin typeface="+mn-lt"/>
                <a:ea typeface="+mn-ea"/>
                <a:cs typeface="+mn-cs"/>
              </a:rPr>
              <a:t>) frente a la insulinización con insulina basal (glargina o </a:t>
            </a:r>
            <a:r>
              <a:rPr lang="es-ES" sz="1200" kern="1200" dirty="0" err="1">
                <a:solidFill>
                  <a:schemeClr val="tx1"/>
                </a:solidFill>
                <a:effectLst/>
                <a:latin typeface="+mn-lt"/>
                <a:ea typeface="+mn-ea"/>
                <a:cs typeface="+mn-cs"/>
              </a:rPr>
              <a:t>detemir</a:t>
            </a:r>
            <a:r>
              <a:rPr lang="es-ES" sz="1200" kern="1200" dirty="0">
                <a:solidFill>
                  <a:schemeClr val="tx1"/>
                </a:solidFill>
                <a:effectLst/>
                <a:latin typeface="+mn-lt"/>
                <a:ea typeface="+mn-ea"/>
                <a:cs typeface="+mn-cs"/>
              </a:rPr>
              <a:t>) han mostrado reducciones de la HbA1c superiores (en el caso de Semaglutida en SUSTAIN 4 de 1,6% vs 0,8%) y diferencias de peso medias entre  3,4 y 6,4 kg, a favor de los arGLP-1, además de un menor riesgo de hipoglucemias.</a:t>
            </a:r>
          </a:p>
          <a:p>
            <a:r>
              <a:rPr lang="es-ES" sz="1200" kern="1200" dirty="0">
                <a:solidFill>
                  <a:schemeClr val="tx1"/>
                </a:solidFill>
                <a:effectLst/>
                <a:latin typeface="+mn-lt"/>
                <a:ea typeface="+mn-ea"/>
                <a:cs typeface="+mn-cs"/>
              </a:rPr>
              <a:t>Por todo ello, actualmente se considera a los arGLP-1 una alternativa adecuada a la insulinización en pacientes obesos y un fármaco a considerar como primer inyectable según el algoritmo de la ADA/EASD y de la RedGDPS. </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59</a:t>
            </a:fld>
            <a:endParaRPr lang="es-ES"/>
          </a:p>
        </p:txBody>
      </p:sp>
    </p:spTree>
    <p:extLst>
      <p:ext uri="{BB962C8B-B14F-4D97-AF65-F5344CB8AC3E}">
        <p14:creationId xmlns:p14="http://schemas.microsoft.com/office/powerpoint/2010/main" val="63765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el primer </a:t>
            </a:r>
            <a:r>
              <a:rPr lang="es-ES" dirty="0" err="1"/>
              <a:t>graó</a:t>
            </a:r>
            <a:r>
              <a:rPr lang="es-ES" dirty="0"/>
              <a:t> ¿cal donar </a:t>
            </a:r>
            <a:r>
              <a:rPr lang="es-ES" dirty="0" err="1"/>
              <a:t>sempre</a:t>
            </a:r>
            <a:r>
              <a:rPr lang="es-ES" dirty="0"/>
              <a:t> </a:t>
            </a:r>
            <a:r>
              <a:rPr lang="es-ES" dirty="0" err="1"/>
              <a:t>d’entrada</a:t>
            </a:r>
            <a:r>
              <a:rPr lang="es-ES" dirty="0"/>
              <a:t> metformina? … o </a:t>
            </a:r>
            <a:r>
              <a:rPr lang="es-ES" dirty="0" err="1"/>
              <a:t>com</a:t>
            </a:r>
            <a:r>
              <a:rPr lang="es-ES" dirty="0"/>
              <a:t> </a:t>
            </a:r>
            <a:r>
              <a:rPr lang="es-ES" dirty="0" err="1"/>
              <a:t>sugereixen</a:t>
            </a:r>
            <a:r>
              <a:rPr lang="es-ES" dirty="0"/>
              <a:t> </a:t>
            </a:r>
            <a:r>
              <a:rPr lang="es-ES" dirty="0" err="1"/>
              <a:t>els</a:t>
            </a:r>
            <a:r>
              <a:rPr lang="es-ES" dirty="0"/>
              <a:t> </a:t>
            </a:r>
            <a:r>
              <a:rPr lang="es-ES" dirty="0" err="1"/>
              <a:t>cardiolegs</a:t>
            </a:r>
            <a:r>
              <a:rPr lang="es-ES" dirty="0"/>
              <a:t>, si hi ha </a:t>
            </a:r>
            <a:r>
              <a:rPr lang="es-ES" dirty="0" err="1"/>
              <a:t>malaltia</a:t>
            </a:r>
            <a:r>
              <a:rPr lang="es-ES" dirty="0"/>
              <a:t> CV cal iniciar </a:t>
            </a:r>
            <a:r>
              <a:rPr lang="es-ES" dirty="0" err="1"/>
              <a:t>amb</a:t>
            </a:r>
            <a:r>
              <a:rPr lang="es-ES" dirty="0"/>
              <a:t> iSGLT2 o arGLP1 (</a:t>
            </a:r>
            <a:r>
              <a:rPr lang="es-ES" dirty="0" err="1"/>
              <a:t>sols</a:t>
            </a:r>
            <a:r>
              <a:rPr lang="es-ES" dirty="0"/>
              <a:t> o </a:t>
            </a:r>
            <a:r>
              <a:rPr lang="es-ES" dirty="0" err="1"/>
              <a:t>associats</a:t>
            </a:r>
            <a:r>
              <a:rPr lang="es-ES" dirty="0"/>
              <a:t> a la metformina)?</a:t>
            </a:r>
          </a:p>
          <a:p>
            <a:endParaRPr lang="ca-ES" dirty="0"/>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a:t>
            </a:fld>
            <a:endParaRPr lang="es-ES"/>
          </a:p>
        </p:txBody>
      </p:sp>
    </p:spTree>
    <p:extLst>
      <p:ext uri="{BB962C8B-B14F-4D97-AF65-F5344CB8AC3E}">
        <p14:creationId xmlns:p14="http://schemas.microsoft.com/office/powerpoint/2010/main" val="1278016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dirty="0" err="1"/>
              <a:t>Pero</a:t>
            </a:r>
            <a:r>
              <a:rPr lang="ca-ES" dirty="0"/>
              <a:t>, </a:t>
            </a:r>
            <a:r>
              <a:rPr lang="ca-ES" dirty="0" err="1"/>
              <a:t>podemos</a:t>
            </a:r>
            <a:r>
              <a:rPr lang="ca-ES" dirty="0"/>
              <a:t> </a:t>
            </a:r>
            <a:r>
              <a:rPr lang="ca-ES" dirty="0" err="1"/>
              <a:t>preguntarnos</a:t>
            </a:r>
            <a:r>
              <a:rPr lang="ca-ES" dirty="0"/>
              <a:t> si en el mundo real la insulina no es </a:t>
            </a:r>
            <a:r>
              <a:rPr lang="ca-ES" dirty="0" err="1"/>
              <a:t>más</a:t>
            </a:r>
            <a:r>
              <a:rPr lang="ca-ES" dirty="0"/>
              <a:t> </a:t>
            </a:r>
            <a:r>
              <a:rPr lang="ca-ES" dirty="0" err="1"/>
              <a:t>potente</a:t>
            </a:r>
            <a:r>
              <a:rPr lang="ca-ES" dirty="0"/>
              <a:t> que el resto de </a:t>
            </a:r>
            <a:r>
              <a:rPr lang="ca-ES" dirty="0" err="1"/>
              <a:t>antidiabéticos</a:t>
            </a:r>
            <a:r>
              <a:rPr lang="ca-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ca-ES" dirty="0"/>
              <a:t>Se </a:t>
            </a:r>
            <a:r>
              <a:rPr lang="ca-ES" dirty="0" err="1"/>
              <a:t>realizó</a:t>
            </a:r>
            <a:r>
              <a:rPr lang="ca-ES" dirty="0"/>
              <a:t> un estudio de </a:t>
            </a:r>
            <a:r>
              <a:rPr lang="ca-ES" dirty="0" err="1"/>
              <a:t>cohorte</a:t>
            </a:r>
            <a:r>
              <a:rPr lang="ca-ES" dirty="0"/>
              <a:t> </a:t>
            </a:r>
            <a:r>
              <a:rPr lang="ca-ES" dirty="0" err="1"/>
              <a:t>retrospectivo</a:t>
            </a:r>
            <a:r>
              <a:rPr lang="ca-ES" dirty="0"/>
              <a:t>, </a:t>
            </a:r>
            <a:r>
              <a:rPr lang="ca-ES" dirty="0" err="1"/>
              <a:t>utilizando</a:t>
            </a:r>
            <a:r>
              <a:rPr lang="ca-ES" dirty="0"/>
              <a:t> </a:t>
            </a:r>
            <a:r>
              <a:rPr lang="ca-ES" dirty="0" err="1"/>
              <a:t>historias</a:t>
            </a:r>
            <a:r>
              <a:rPr lang="ca-ES" dirty="0"/>
              <a:t> </a:t>
            </a:r>
            <a:r>
              <a:rPr lang="ca-ES" dirty="0" err="1"/>
              <a:t>clínicas</a:t>
            </a:r>
            <a:r>
              <a:rPr lang="ca-ES" dirty="0"/>
              <a:t> </a:t>
            </a:r>
            <a:r>
              <a:rPr lang="ca-ES" dirty="0" err="1"/>
              <a:t>electrónicas</a:t>
            </a:r>
            <a:r>
              <a:rPr lang="ca-ES" dirty="0"/>
              <a:t> de la base de </a:t>
            </a:r>
            <a:r>
              <a:rPr lang="ca-ES" dirty="0" err="1"/>
              <a:t>datos</a:t>
            </a:r>
            <a:r>
              <a:rPr lang="ca-ES" dirty="0"/>
              <a:t> SIDIAP (2010-2014) con el objectivo de </a:t>
            </a:r>
            <a:r>
              <a:rPr lang="ca-ES" dirty="0" err="1"/>
              <a:t>evaluar</a:t>
            </a:r>
            <a:r>
              <a:rPr lang="ca-ES" dirty="0"/>
              <a:t> el control </a:t>
            </a:r>
            <a:r>
              <a:rPr lang="ca-ES" dirty="0" err="1"/>
              <a:t>glucémico</a:t>
            </a:r>
            <a:r>
              <a:rPr lang="ca-ES" dirty="0"/>
              <a:t> </a:t>
            </a:r>
            <a:r>
              <a:rPr lang="ca-ES" dirty="0" err="1"/>
              <a:t>tras</a:t>
            </a:r>
            <a:r>
              <a:rPr lang="ca-ES" dirty="0"/>
              <a:t> la </a:t>
            </a:r>
            <a:r>
              <a:rPr lang="ca-ES" dirty="0" err="1"/>
              <a:t>intensificación</a:t>
            </a:r>
            <a:r>
              <a:rPr lang="ca-ES" dirty="0"/>
              <a:t> del </a:t>
            </a:r>
            <a:r>
              <a:rPr lang="ca-ES" dirty="0" err="1"/>
              <a:t>tratamiento</a:t>
            </a:r>
            <a:r>
              <a:rPr lang="ca-ES" dirty="0"/>
              <a:t> en </a:t>
            </a:r>
            <a:r>
              <a:rPr lang="ca-ES" dirty="0" err="1"/>
              <a:t>pacientes</a:t>
            </a:r>
            <a:r>
              <a:rPr lang="ca-ES" dirty="0"/>
              <a:t> con DM2 </a:t>
            </a:r>
            <a:r>
              <a:rPr lang="ca-ES" dirty="0" err="1"/>
              <a:t>insuficientemente</a:t>
            </a:r>
            <a:r>
              <a:rPr lang="ca-ES" dirty="0"/>
              <a:t> </a:t>
            </a:r>
            <a:r>
              <a:rPr lang="ca-ES" dirty="0" err="1"/>
              <a:t>controlados</a:t>
            </a:r>
            <a:r>
              <a:rPr lang="ca-ES" dirty="0"/>
              <a:t> con ≥2 </a:t>
            </a:r>
            <a:r>
              <a:rPr lang="ca-ES" dirty="0" err="1"/>
              <a:t>fármacos</a:t>
            </a:r>
            <a:r>
              <a:rPr lang="ca-ES" dirty="0"/>
              <a:t> </a:t>
            </a:r>
            <a:r>
              <a:rPr lang="ca-ES" dirty="0" err="1"/>
              <a:t>antidiabéticos</a:t>
            </a:r>
            <a:r>
              <a:rPr lang="ca-ES" dirty="0"/>
              <a:t> </a:t>
            </a:r>
            <a:r>
              <a:rPr lang="ca-ES" dirty="0" err="1"/>
              <a:t>distintos</a:t>
            </a:r>
            <a:r>
              <a:rPr lang="ca-ES" dirty="0"/>
              <a:t> de la insulina (ADNIS).</a:t>
            </a:r>
          </a:p>
          <a:p>
            <a:r>
              <a:rPr lang="ca-ES" dirty="0"/>
              <a:t>Se </a:t>
            </a:r>
            <a:r>
              <a:rPr lang="ca-ES" dirty="0" err="1"/>
              <a:t>realizaron</a:t>
            </a:r>
            <a:r>
              <a:rPr lang="ca-ES" dirty="0"/>
              <a:t> 21.241 </a:t>
            </a:r>
            <a:r>
              <a:rPr lang="ca-ES" dirty="0" err="1"/>
              <a:t>intensificaciones</a:t>
            </a:r>
            <a:r>
              <a:rPr lang="ca-ES" dirty="0"/>
              <a:t> en 15.205 </a:t>
            </a:r>
            <a:r>
              <a:rPr lang="ca-ES" dirty="0" err="1"/>
              <a:t>pacientes</a:t>
            </a:r>
            <a:r>
              <a:rPr lang="ca-ES" dirty="0"/>
              <a:t> con una </a:t>
            </a:r>
            <a:r>
              <a:rPr lang="ca-ES" dirty="0" err="1"/>
              <a:t>media</a:t>
            </a:r>
            <a:r>
              <a:rPr lang="ca-ES" dirty="0"/>
              <a:t> (DE) de HbA1c de 9,02% (± 1,35). Los inhibidores de insulina y dipeptidil peptidasa-4 (DPP4i) </a:t>
            </a:r>
            <a:r>
              <a:rPr lang="ca-ES" dirty="0" err="1"/>
              <a:t>fueron</a:t>
            </a:r>
            <a:r>
              <a:rPr lang="ca-ES" dirty="0"/>
              <a:t> las </a:t>
            </a:r>
            <a:r>
              <a:rPr lang="ca-ES" dirty="0" err="1"/>
              <a:t>terapias</a:t>
            </a:r>
            <a:r>
              <a:rPr lang="ca-ES" dirty="0"/>
              <a:t> </a:t>
            </a:r>
            <a:r>
              <a:rPr lang="ca-ES" dirty="0" err="1"/>
              <a:t>añadidas</a:t>
            </a:r>
            <a:r>
              <a:rPr lang="ca-ES" dirty="0"/>
              <a:t> con </a:t>
            </a:r>
            <a:r>
              <a:rPr lang="ca-ES" dirty="0" err="1"/>
              <a:t>más</a:t>
            </a:r>
            <a:r>
              <a:rPr lang="ca-ES" dirty="0"/>
              <a:t> </a:t>
            </a:r>
            <a:r>
              <a:rPr lang="ca-ES" dirty="0" err="1"/>
              <a:t>frecuencia</a:t>
            </a:r>
            <a:r>
              <a:rPr lang="ca-ES" dirty="0"/>
              <a:t>. La </a:t>
            </a:r>
            <a:r>
              <a:rPr lang="ca-ES" dirty="0" err="1"/>
              <a:t>reducción</a:t>
            </a:r>
            <a:r>
              <a:rPr lang="ca-ES" dirty="0"/>
              <a:t> </a:t>
            </a:r>
            <a:r>
              <a:rPr lang="ca-ES" dirty="0" err="1"/>
              <a:t>media</a:t>
            </a:r>
            <a:r>
              <a:rPr lang="ca-ES" dirty="0"/>
              <a:t> de HbA1c ajustada al valor inicial </a:t>
            </a:r>
            <a:r>
              <a:rPr lang="ca-ES" dirty="0" err="1"/>
              <a:t>fue</a:t>
            </a:r>
            <a:r>
              <a:rPr lang="ca-ES" dirty="0"/>
              <a:t> del 0,78% (IC del 95%, −0,80 a − 0,76), </a:t>
            </a:r>
            <a:r>
              <a:rPr lang="ca-ES" dirty="0" err="1"/>
              <a:t>variando</a:t>
            </a:r>
            <a:r>
              <a:rPr lang="ca-ES" dirty="0"/>
              <a:t> de −0,69% con DPP4i a −0,85% con </a:t>
            </a:r>
            <a:r>
              <a:rPr lang="ca-ES" dirty="0" err="1"/>
              <a:t>agonistas</a:t>
            </a:r>
            <a:r>
              <a:rPr lang="ca-ES" dirty="0"/>
              <a:t> del receptor del </a:t>
            </a:r>
            <a:r>
              <a:rPr lang="ca-ES" dirty="0" err="1"/>
              <a:t>péptido</a:t>
            </a:r>
            <a:r>
              <a:rPr lang="ca-ES" dirty="0"/>
              <a:t> 1 similar al </a:t>
            </a:r>
            <a:r>
              <a:rPr lang="ca-ES" dirty="0" err="1"/>
              <a:t>glucagón</a:t>
            </a:r>
            <a:r>
              <a:rPr lang="ca-ES" dirty="0"/>
              <a:t>.</a:t>
            </a:r>
          </a:p>
          <a:p>
            <a:r>
              <a:rPr lang="ca-ES" dirty="0"/>
              <a:t>La </a:t>
            </a:r>
            <a:r>
              <a:rPr lang="ca-ES" dirty="0" err="1"/>
              <a:t>reducción</a:t>
            </a:r>
            <a:r>
              <a:rPr lang="ca-ES" dirty="0"/>
              <a:t> </a:t>
            </a:r>
            <a:r>
              <a:rPr lang="ca-ES" dirty="0" err="1"/>
              <a:t>dependió</a:t>
            </a:r>
            <a:r>
              <a:rPr lang="ca-ES" dirty="0"/>
              <a:t> </a:t>
            </a:r>
            <a:r>
              <a:rPr lang="ca-ES" dirty="0" err="1"/>
              <a:t>principalmente</a:t>
            </a:r>
            <a:r>
              <a:rPr lang="ca-ES" dirty="0"/>
              <a:t> de los valores de HbA1c de </a:t>
            </a:r>
            <a:r>
              <a:rPr lang="ca-ES" dirty="0" err="1"/>
              <a:t>preintensificación</a:t>
            </a:r>
            <a:r>
              <a:rPr lang="ca-ES" dirty="0"/>
              <a:t>, con </a:t>
            </a:r>
            <a:r>
              <a:rPr lang="ca-ES" dirty="0" err="1"/>
              <a:t>pequeñas</a:t>
            </a:r>
            <a:r>
              <a:rPr lang="ca-ES" dirty="0"/>
              <a:t> </a:t>
            </a:r>
            <a:r>
              <a:rPr lang="ca-ES" dirty="0" err="1"/>
              <a:t>diferencias</a:t>
            </a:r>
            <a:r>
              <a:rPr lang="ca-ES" dirty="0"/>
              <a:t> entre los </a:t>
            </a:r>
            <a:r>
              <a:rPr lang="ca-ES" dirty="0" err="1"/>
              <a:t>fármacos</a:t>
            </a:r>
            <a:r>
              <a:rPr lang="ca-ES" dirty="0"/>
              <a:t>. </a:t>
            </a:r>
          </a:p>
          <a:p>
            <a:r>
              <a:rPr lang="ca-ES" dirty="0"/>
              <a:t>Estos </a:t>
            </a:r>
            <a:r>
              <a:rPr lang="ca-ES" dirty="0" err="1"/>
              <a:t>resultados</a:t>
            </a:r>
            <a:r>
              <a:rPr lang="ca-ES" dirty="0"/>
              <a:t> </a:t>
            </a:r>
            <a:r>
              <a:rPr lang="ca-ES" dirty="0" err="1"/>
              <a:t>confirman</a:t>
            </a:r>
            <a:r>
              <a:rPr lang="ca-ES" dirty="0"/>
              <a:t> la no </a:t>
            </a:r>
            <a:r>
              <a:rPr lang="ca-ES" dirty="0" err="1"/>
              <a:t>inferioridad</a:t>
            </a:r>
            <a:r>
              <a:rPr lang="ca-ES" dirty="0"/>
              <a:t> de los ADNIS como tercer </a:t>
            </a:r>
            <a:r>
              <a:rPr lang="ca-ES" dirty="0" err="1"/>
              <a:t>antidiabético</a:t>
            </a:r>
            <a:r>
              <a:rPr lang="ca-ES" dirty="0"/>
              <a:t> alternativa a la insulinización.</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60</a:t>
            </a:fld>
            <a:endParaRPr lang="es-ES"/>
          </a:p>
        </p:txBody>
      </p:sp>
    </p:spTree>
    <p:extLst>
      <p:ext uri="{BB962C8B-B14F-4D97-AF65-F5344CB8AC3E}">
        <p14:creationId xmlns:p14="http://schemas.microsoft.com/office/powerpoint/2010/main" val="1944368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a:xfrm>
            <a:off x="685801" y="3300412"/>
            <a:ext cx="7896224" cy="3481388"/>
          </a:xfrm>
        </p:spPr>
        <p:txBody>
          <a:bodyPr/>
          <a:lstStyle/>
          <a:p>
            <a:r>
              <a:rPr lang="es-ES" sz="1200" kern="1200" dirty="0">
                <a:solidFill>
                  <a:schemeClr val="tx1"/>
                </a:solidFill>
                <a:effectLst/>
              </a:rPr>
              <a:t>La adición de AR GLP1 a la insulina basal puede resultar una eficaz combinación para grupos específicos de pacientes que reciben insulina basal y mantienen un mal control de la glucemia postprandial. Se consigue una mejor evolución ponderal, menor tasa de hipoglucemias y menores dosis de insulina con una reducción de la HbA1c y de la glucemia postprandial igual o ligeramente más eficaz. </a:t>
            </a:r>
          </a:p>
          <a:p>
            <a:r>
              <a:rPr lang="es-ES" sz="1200" kern="1200" dirty="0">
                <a:solidFill>
                  <a:schemeClr val="tx1"/>
                </a:solidFill>
                <a:effectLst/>
              </a:rPr>
              <a:t>Esta pauta con arGLP1 añadida a insulina basal seria de elección en personas con DM2 y limitaciones para pautas con más dosis de insulina, tales como: 1) Obesos en los que pautas con más dosis de insulina podrían incrementar el peso (IMC &gt; 35 kg/m2). 2) Personas que han sufrido un evento </a:t>
            </a:r>
            <a:r>
              <a:rPr lang="es-ES" sz="1200" kern="1200" dirty="0" err="1">
                <a:solidFill>
                  <a:schemeClr val="tx1"/>
                </a:solidFill>
                <a:effectLst/>
              </a:rPr>
              <a:t>macrovascular</a:t>
            </a:r>
            <a:r>
              <a:rPr lang="es-ES" sz="1200" kern="1200" dirty="0">
                <a:solidFill>
                  <a:schemeClr val="tx1"/>
                </a:solidFill>
                <a:effectLst/>
              </a:rPr>
              <a:t>. 3)</a:t>
            </a:r>
            <a:r>
              <a:rPr lang="es-ES" sz="1200" b="1" kern="1200" dirty="0">
                <a:solidFill>
                  <a:schemeClr val="tx1"/>
                </a:solidFill>
                <a:effectLst/>
              </a:rPr>
              <a:t> </a:t>
            </a:r>
            <a:r>
              <a:rPr lang="es-ES" sz="1200" kern="1200" dirty="0">
                <a:solidFill>
                  <a:schemeClr val="tx1"/>
                </a:solidFill>
                <a:effectLst/>
              </a:rPr>
              <a:t>Personas con antecedentes de hipoglucemias o alto riesgo de sufrirlas  4) Personas que no quieren o pueden utilizar múltiples dosis de insulina</a:t>
            </a:r>
          </a:p>
          <a:p>
            <a:r>
              <a:rPr lang="es-ES" sz="1200" dirty="0"/>
              <a:t>L</a:t>
            </a:r>
            <a:r>
              <a:rPr lang="es-ES" sz="1200" kern="1200" dirty="0">
                <a:solidFill>
                  <a:schemeClr val="tx1"/>
                </a:solidFill>
                <a:effectLst/>
              </a:rPr>
              <a:t>a adición de un arGLP1 a la insulina basal es tan eficaz como la adición de dosis de insulina prandial cuando, una vez conseguido el buen control de la glucemia basal, no se consigue el objetivo de HbA1c. La mayoría de los estudios muestran una eficacia igual o superior a la adición de insulina prandial, y con pérdida de peso y menos hipoglucemia. En el estudio de SIDIAP un 40% de los pacientes que iniciaban un arGLP1 ya llevaban insulina basal, lo que sugiere que en el mundo real se está llevando a cabo este tipo de intensificación como alternativa a las múltiples de insulina </a:t>
            </a:r>
            <a:r>
              <a:rPr lang="es-ES" sz="1200" kern="1200" dirty="0" err="1">
                <a:solidFill>
                  <a:schemeClr val="tx1"/>
                </a:solidFill>
                <a:effectLst/>
              </a:rPr>
              <a:t>prandial</a:t>
            </a:r>
            <a:r>
              <a:rPr lang="es-ES" sz="1200" kern="1200" dirty="0">
                <a:solidFill>
                  <a:schemeClr val="tx1"/>
                </a:solidFill>
                <a:effectLst/>
              </a:rPr>
              <a:t>.</a:t>
            </a:r>
          </a:p>
          <a:p>
            <a:r>
              <a:rPr lang="es-ES" sz="1200" kern="1200" dirty="0">
                <a:solidFill>
                  <a:schemeClr val="tx1"/>
                </a:solidFill>
                <a:effectLst/>
              </a:rPr>
              <a:t>Los iSGLT-2 son otra alternativa terapéutica a la hora de intensificar el tratamiento con insulina basal puesto que actúan por un mecanismo independiente a la insulina y por tanto complementan su acción con pérdida ponderal, sin incremento del riesgo de hipoglucemia y con disminución sustancial de las dosis de insulina, siendo  de elección en pacientes obesos y con altas dosis de insulina  y /o que hayan sufrido un evento macrovascular.</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61</a:t>
            </a:fld>
            <a:endParaRPr lang="es-ES"/>
          </a:p>
        </p:txBody>
      </p:sp>
    </p:spTree>
    <p:extLst>
      <p:ext uri="{BB962C8B-B14F-4D97-AF65-F5344CB8AC3E}">
        <p14:creationId xmlns:p14="http://schemas.microsoft.com/office/powerpoint/2010/main" val="3072081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err="1"/>
              <a:t>Disponemos</a:t>
            </a:r>
            <a:r>
              <a:rPr lang="ca-ES" dirty="0"/>
              <a:t> de </a:t>
            </a:r>
            <a:r>
              <a:rPr lang="ca-ES" dirty="0" err="1"/>
              <a:t>cuatro</a:t>
            </a:r>
            <a:r>
              <a:rPr lang="ca-ES" dirty="0"/>
              <a:t> </a:t>
            </a:r>
            <a:r>
              <a:rPr lang="ca-ES" dirty="0" err="1"/>
              <a:t>ensayos</a:t>
            </a:r>
            <a:r>
              <a:rPr lang="ca-ES" dirty="0"/>
              <a:t> </a:t>
            </a:r>
            <a:r>
              <a:rPr lang="ca-ES" dirty="0" err="1"/>
              <a:t>clínicos</a:t>
            </a:r>
            <a:r>
              <a:rPr lang="ca-ES" dirty="0"/>
              <a:t> que </a:t>
            </a:r>
            <a:r>
              <a:rPr lang="ca-ES" dirty="0" err="1"/>
              <a:t>comparan</a:t>
            </a:r>
            <a:r>
              <a:rPr lang="ca-ES" dirty="0"/>
              <a:t> la </a:t>
            </a:r>
            <a:r>
              <a:rPr lang="ca-ES" dirty="0" err="1"/>
              <a:t>adición</a:t>
            </a:r>
            <a:r>
              <a:rPr lang="ca-ES" dirty="0"/>
              <a:t> de arGLP-1 (exenatida, </a:t>
            </a:r>
            <a:r>
              <a:rPr lang="ca-ES" dirty="0" err="1"/>
              <a:t>Albiglutida</a:t>
            </a:r>
            <a:r>
              <a:rPr lang="ca-ES" dirty="0"/>
              <a:t>, liraglutida y lixisenatida) con la </a:t>
            </a:r>
            <a:r>
              <a:rPr lang="ca-ES" dirty="0" err="1"/>
              <a:t>adición</a:t>
            </a:r>
            <a:r>
              <a:rPr lang="ca-ES" dirty="0"/>
              <a:t> de insulina </a:t>
            </a:r>
            <a:r>
              <a:rPr lang="ca-ES" dirty="0" err="1"/>
              <a:t>rápida</a:t>
            </a:r>
            <a:r>
              <a:rPr lang="ca-ES" dirty="0"/>
              <a:t> prandial (</a:t>
            </a:r>
            <a:r>
              <a:rPr lang="ca-ES" dirty="0" err="1"/>
              <a:t>lispro</a:t>
            </a:r>
            <a:r>
              <a:rPr lang="ca-ES" dirty="0"/>
              <a:t>, </a:t>
            </a:r>
            <a:r>
              <a:rPr lang="ca-ES" dirty="0" err="1"/>
              <a:t>aspart</a:t>
            </a:r>
            <a:r>
              <a:rPr lang="ca-ES" dirty="0"/>
              <a:t> o </a:t>
            </a:r>
            <a:r>
              <a:rPr lang="ca-ES" dirty="0" err="1"/>
              <a:t>glulisina</a:t>
            </a:r>
            <a:r>
              <a:rPr lang="ca-ES" dirty="0"/>
              <a:t>) en </a:t>
            </a:r>
            <a:r>
              <a:rPr lang="ca-ES" dirty="0" err="1"/>
              <a:t>pacientes</a:t>
            </a:r>
            <a:r>
              <a:rPr lang="ca-ES" dirty="0"/>
              <a:t> </a:t>
            </a:r>
            <a:r>
              <a:rPr lang="ca-ES" dirty="0" err="1"/>
              <a:t>tratados</a:t>
            </a:r>
            <a:r>
              <a:rPr lang="ca-ES" dirty="0"/>
              <a:t> </a:t>
            </a:r>
            <a:r>
              <a:rPr lang="ca-ES" dirty="0" err="1"/>
              <a:t>previamente</a:t>
            </a:r>
            <a:r>
              <a:rPr lang="ca-ES" dirty="0"/>
              <a:t> con una insulina basal tal como se </a:t>
            </a:r>
            <a:r>
              <a:rPr lang="ca-ES" dirty="0" err="1"/>
              <a:t>muestra</a:t>
            </a:r>
            <a:r>
              <a:rPr lang="ca-ES" dirty="0"/>
              <a:t> en la figura . En </a:t>
            </a:r>
            <a:r>
              <a:rPr lang="ca-ES" dirty="0" err="1"/>
              <a:t>todos</a:t>
            </a:r>
            <a:r>
              <a:rPr lang="ca-ES" dirty="0"/>
              <a:t> </a:t>
            </a:r>
            <a:r>
              <a:rPr lang="ca-ES" dirty="0" err="1"/>
              <a:t>ellos</a:t>
            </a:r>
            <a:r>
              <a:rPr lang="ca-ES" dirty="0"/>
              <a:t>, salvo en el de lixisenatida, se </a:t>
            </a:r>
            <a:r>
              <a:rPr lang="ca-ES" dirty="0" err="1"/>
              <a:t>consguió</a:t>
            </a:r>
            <a:r>
              <a:rPr lang="ca-ES" dirty="0"/>
              <a:t> una </a:t>
            </a:r>
            <a:r>
              <a:rPr lang="ca-ES" dirty="0" err="1"/>
              <a:t>reducción</a:t>
            </a:r>
            <a:r>
              <a:rPr lang="ca-ES" dirty="0"/>
              <a:t> de HbA1c similar </a:t>
            </a:r>
            <a:r>
              <a:rPr lang="ca-ES" dirty="0" err="1"/>
              <a:t>sin</a:t>
            </a:r>
            <a:r>
              <a:rPr lang="ca-ES" dirty="0"/>
              <a:t> </a:t>
            </a:r>
            <a:r>
              <a:rPr lang="ca-ES" dirty="0" err="1"/>
              <a:t>ganancia</a:t>
            </a:r>
            <a:r>
              <a:rPr lang="ca-ES" dirty="0"/>
              <a:t> de peso ni hipoglucèmies </a:t>
            </a:r>
            <a:r>
              <a:rPr lang="ca-ES" dirty="0" err="1"/>
              <a:t>sintomáticas</a:t>
            </a:r>
            <a:r>
              <a:rPr lang="ca-ES" dirty="0"/>
              <a:t> documentades. </a:t>
            </a:r>
          </a:p>
          <a:p>
            <a:r>
              <a:rPr lang="ca-ES" dirty="0" err="1"/>
              <a:t>Así</a:t>
            </a:r>
            <a:r>
              <a:rPr lang="ca-ES" dirty="0"/>
              <a:t> pues, con una </a:t>
            </a:r>
            <a:r>
              <a:rPr lang="ca-ES" dirty="0" err="1"/>
              <a:t>eficacia</a:t>
            </a:r>
            <a:r>
              <a:rPr lang="ca-ES" dirty="0"/>
              <a:t> (</a:t>
            </a:r>
            <a:r>
              <a:rPr lang="ca-ES" dirty="0" err="1"/>
              <a:t>reducción</a:t>
            </a:r>
            <a:r>
              <a:rPr lang="ca-ES" dirty="0"/>
              <a:t> de HbA1c) similar, las </a:t>
            </a:r>
            <a:r>
              <a:rPr lang="ca-ES" dirty="0" err="1"/>
              <a:t>principales</a:t>
            </a:r>
            <a:r>
              <a:rPr lang="ca-ES" dirty="0"/>
              <a:t> </a:t>
            </a:r>
            <a:r>
              <a:rPr lang="ca-ES" dirty="0" err="1"/>
              <a:t>ventajas</a:t>
            </a:r>
            <a:r>
              <a:rPr lang="ca-ES" dirty="0"/>
              <a:t> de la </a:t>
            </a:r>
            <a:r>
              <a:rPr lang="ca-ES" dirty="0" err="1"/>
              <a:t>adición</a:t>
            </a:r>
            <a:r>
              <a:rPr lang="ca-ES" dirty="0"/>
              <a:t> de un arGLP-1 </a:t>
            </a:r>
            <a:r>
              <a:rPr lang="ca-ES" dirty="0" err="1"/>
              <a:t>serían</a:t>
            </a:r>
            <a:r>
              <a:rPr lang="ca-ES" dirty="0"/>
              <a:t> la menor </a:t>
            </a:r>
            <a:r>
              <a:rPr lang="ca-ES" dirty="0" err="1"/>
              <a:t>complejidad</a:t>
            </a:r>
            <a:r>
              <a:rPr lang="ca-ES" dirty="0"/>
              <a:t> de la pauta, la </a:t>
            </a:r>
            <a:r>
              <a:rPr lang="ca-ES" dirty="0" err="1"/>
              <a:t>ausencia</a:t>
            </a:r>
            <a:r>
              <a:rPr lang="ca-ES" dirty="0"/>
              <a:t> de </a:t>
            </a:r>
            <a:r>
              <a:rPr lang="ca-ES" dirty="0" err="1"/>
              <a:t>necesidad</a:t>
            </a:r>
            <a:r>
              <a:rPr lang="ca-ES" dirty="0"/>
              <a:t> de</a:t>
            </a:r>
          </a:p>
          <a:p>
            <a:r>
              <a:rPr lang="ca-ES" dirty="0" err="1"/>
              <a:t>ajuste</a:t>
            </a:r>
            <a:r>
              <a:rPr lang="ca-ES" dirty="0"/>
              <a:t> de dosis o de incrementar el número de </a:t>
            </a:r>
            <a:r>
              <a:rPr lang="ca-ES" dirty="0" err="1"/>
              <a:t>determinaciones</a:t>
            </a:r>
            <a:r>
              <a:rPr lang="ca-ES" dirty="0"/>
              <a:t> de </a:t>
            </a:r>
            <a:r>
              <a:rPr lang="ca-ES" dirty="0" err="1"/>
              <a:t>autoanálisis</a:t>
            </a:r>
            <a:r>
              <a:rPr lang="ca-ES" dirty="0"/>
              <a:t>, el menor </a:t>
            </a:r>
            <a:r>
              <a:rPr lang="ca-ES" dirty="0" err="1"/>
              <a:t>riesgo</a:t>
            </a:r>
            <a:r>
              <a:rPr lang="ca-ES" dirty="0"/>
              <a:t> de hipoglucèmies graves y el menor incremento, o </a:t>
            </a:r>
            <a:r>
              <a:rPr lang="ca-ES" dirty="0" err="1"/>
              <a:t>incluso</a:t>
            </a:r>
            <a:r>
              <a:rPr lang="ca-ES" dirty="0"/>
              <a:t> </a:t>
            </a:r>
            <a:r>
              <a:rPr lang="ca-ES" dirty="0" err="1"/>
              <a:t>reducción</a:t>
            </a:r>
            <a:r>
              <a:rPr lang="ca-ES" dirty="0"/>
              <a:t>, </a:t>
            </a:r>
            <a:r>
              <a:rPr lang="ca-ES" dirty="0" err="1"/>
              <a:t>depeso</a:t>
            </a:r>
            <a:r>
              <a:rPr lang="ca-ES" dirty="0"/>
              <a:t>. </a:t>
            </a:r>
          </a:p>
          <a:p>
            <a:r>
              <a:rPr lang="ca-ES" dirty="0" err="1"/>
              <a:t>Además</a:t>
            </a:r>
            <a:r>
              <a:rPr lang="ca-ES" dirty="0"/>
              <a:t> de </a:t>
            </a:r>
            <a:r>
              <a:rPr lang="ca-ES" dirty="0" err="1"/>
              <a:t>su</a:t>
            </a:r>
            <a:r>
              <a:rPr lang="ca-ES" dirty="0"/>
              <a:t> </a:t>
            </a:r>
            <a:r>
              <a:rPr lang="ca-ES" dirty="0" err="1"/>
              <a:t>efecto</a:t>
            </a:r>
            <a:r>
              <a:rPr lang="ca-ES" dirty="0"/>
              <a:t> sobre el peso y la </a:t>
            </a:r>
            <a:r>
              <a:rPr lang="ca-ES" dirty="0" err="1"/>
              <a:t>glucemia</a:t>
            </a:r>
            <a:r>
              <a:rPr lang="ca-ES" dirty="0"/>
              <a:t>, se han </a:t>
            </a:r>
            <a:r>
              <a:rPr lang="ca-ES" dirty="0" err="1"/>
              <a:t>observado</a:t>
            </a:r>
            <a:r>
              <a:rPr lang="ca-ES" dirty="0"/>
              <a:t> </a:t>
            </a:r>
            <a:r>
              <a:rPr lang="ca-ES" dirty="0" err="1"/>
              <a:t>otros</a:t>
            </a:r>
            <a:r>
              <a:rPr lang="ca-ES" dirty="0"/>
              <a:t> </a:t>
            </a:r>
            <a:r>
              <a:rPr lang="ca-ES" dirty="0" err="1"/>
              <a:t>efectos</a:t>
            </a:r>
            <a:r>
              <a:rPr lang="ca-ES" dirty="0"/>
              <a:t> favorables, tales como </a:t>
            </a:r>
            <a:r>
              <a:rPr lang="ca-ES" dirty="0" err="1"/>
              <a:t>ligeros</a:t>
            </a:r>
            <a:r>
              <a:rPr lang="ca-ES" dirty="0"/>
              <a:t> descensos de la </a:t>
            </a:r>
            <a:r>
              <a:rPr lang="ca-ES" dirty="0" err="1"/>
              <a:t>presión</a:t>
            </a:r>
            <a:r>
              <a:rPr lang="ca-ES" dirty="0"/>
              <a:t> arterial y una </a:t>
            </a:r>
            <a:r>
              <a:rPr lang="ca-ES" dirty="0" err="1"/>
              <a:t>mejora</a:t>
            </a:r>
            <a:r>
              <a:rPr lang="ca-ES" dirty="0"/>
              <a:t> del </a:t>
            </a:r>
            <a:r>
              <a:rPr lang="ca-ES" dirty="0" err="1"/>
              <a:t>patrón</a:t>
            </a:r>
            <a:r>
              <a:rPr lang="ca-ES" dirty="0"/>
              <a:t> </a:t>
            </a:r>
            <a:r>
              <a:rPr lang="ca-ES" dirty="0" err="1"/>
              <a:t>lipídico</a:t>
            </a:r>
            <a:r>
              <a:rPr lang="ca-ES" dirty="0"/>
              <a:t> con </a:t>
            </a:r>
            <a:r>
              <a:rPr lang="ca-ES" dirty="0" err="1"/>
              <a:t>reducción</a:t>
            </a:r>
            <a:r>
              <a:rPr lang="ca-ES" dirty="0"/>
              <a:t> del colesterol </a:t>
            </a:r>
            <a:r>
              <a:rPr lang="ca-ES" dirty="0" err="1"/>
              <a:t>ligado</a:t>
            </a:r>
            <a:r>
              <a:rPr lang="ca-ES" dirty="0"/>
              <a:t> a </a:t>
            </a:r>
            <a:r>
              <a:rPr lang="ca-ES" dirty="0" err="1"/>
              <a:t>lipoproteínas</a:t>
            </a:r>
            <a:r>
              <a:rPr lang="ca-ES" dirty="0"/>
              <a:t> de </a:t>
            </a:r>
            <a:r>
              <a:rPr lang="ca-ES" dirty="0" err="1"/>
              <a:t>baja</a:t>
            </a:r>
            <a:r>
              <a:rPr lang="ca-ES" dirty="0"/>
              <a:t> </a:t>
            </a:r>
            <a:r>
              <a:rPr lang="ca-ES" dirty="0" err="1"/>
              <a:t>densidad</a:t>
            </a:r>
            <a:r>
              <a:rPr lang="ca-ES" dirty="0"/>
              <a:t> y de los </a:t>
            </a:r>
            <a:r>
              <a:rPr lang="ca-ES" dirty="0" err="1"/>
              <a:t>triglicéridos</a:t>
            </a:r>
            <a:r>
              <a:rPr lang="ca-ES" dirty="0"/>
              <a:t>. </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62</a:t>
            </a:fld>
            <a:endParaRPr lang="es-ES"/>
          </a:p>
        </p:txBody>
      </p:sp>
    </p:spTree>
    <p:extLst>
      <p:ext uri="{BB962C8B-B14F-4D97-AF65-F5344CB8AC3E}">
        <p14:creationId xmlns:p14="http://schemas.microsoft.com/office/powerpoint/2010/main" val="1672761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Alguna cosa més?</a:t>
            </a:r>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63</a:t>
            </a:fld>
            <a:endParaRPr lang="es-ES"/>
          </a:p>
        </p:txBody>
      </p:sp>
    </p:spTree>
    <p:extLst>
      <p:ext uri="{BB962C8B-B14F-4D97-AF65-F5344CB8AC3E}">
        <p14:creationId xmlns:p14="http://schemas.microsoft.com/office/powerpoint/2010/main" val="1817829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64</a:t>
            </a:fld>
            <a:endParaRPr lang="es-ES"/>
          </a:p>
        </p:txBody>
      </p:sp>
    </p:spTree>
    <p:extLst>
      <p:ext uri="{BB962C8B-B14F-4D97-AF65-F5344CB8AC3E}">
        <p14:creationId xmlns:p14="http://schemas.microsoft.com/office/powerpoint/2010/main" val="1637786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65</a:t>
            </a:fld>
            <a:endParaRPr lang="es-ES"/>
          </a:p>
        </p:txBody>
      </p:sp>
    </p:spTree>
    <p:extLst>
      <p:ext uri="{BB962C8B-B14F-4D97-AF65-F5344CB8AC3E}">
        <p14:creationId xmlns:p14="http://schemas.microsoft.com/office/powerpoint/2010/main" val="3807316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66</a:t>
            </a:fld>
            <a:endParaRPr lang="es-ES"/>
          </a:p>
        </p:txBody>
      </p:sp>
    </p:spTree>
    <p:extLst>
      <p:ext uri="{BB962C8B-B14F-4D97-AF65-F5344CB8AC3E}">
        <p14:creationId xmlns:p14="http://schemas.microsoft.com/office/powerpoint/2010/main" val="4290623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E13500D5-3EC2-684E-848B-13F3548128B4}" type="slidenum">
              <a:rPr lang="es-ES" smtClean="0"/>
              <a:t>67</a:t>
            </a:fld>
            <a:endParaRPr lang="es-ES"/>
          </a:p>
        </p:txBody>
      </p:sp>
    </p:spTree>
    <p:extLst>
      <p:ext uri="{BB962C8B-B14F-4D97-AF65-F5344CB8AC3E}">
        <p14:creationId xmlns:p14="http://schemas.microsoft.com/office/powerpoint/2010/main" val="78338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Com dèiem es recomana la metformina com a tractament farmacològic de primera línia.</a:t>
            </a:r>
          </a:p>
          <a:p>
            <a:r>
              <a:rPr lang="ca-ES" dirty="0"/>
              <a:t>Es continua considerant, sens dubte, el pal de paller d’aquest tractament.</a:t>
            </a:r>
          </a:p>
        </p:txBody>
      </p:sp>
      <p:sp>
        <p:nvSpPr>
          <p:cNvPr id="4" name="3 Marcador de número de diapositiva"/>
          <p:cNvSpPr>
            <a:spLocks noGrp="1"/>
          </p:cNvSpPr>
          <p:nvPr>
            <p:ph type="sldNum" sz="quarter" idx="10"/>
          </p:nvPr>
        </p:nvSpPr>
        <p:spPr/>
        <p:txBody>
          <a:bodyPr/>
          <a:lstStyle/>
          <a:p>
            <a:fld id="{E13500D5-3EC2-684E-848B-13F3548128B4}" type="slidenum">
              <a:rPr lang="es-ES" smtClean="0"/>
              <a:t>7</a:t>
            </a:fld>
            <a:endParaRPr lang="es-ES"/>
          </a:p>
        </p:txBody>
      </p:sp>
    </p:spTree>
    <p:extLst>
      <p:ext uri="{BB962C8B-B14F-4D97-AF65-F5344CB8AC3E}">
        <p14:creationId xmlns:p14="http://schemas.microsoft.com/office/powerpoint/2010/main" val="168509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a:extLst>
              <a:ext uri="{FF2B5EF4-FFF2-40B4-BE49-F238E27FC236}">
                <a16:creationId xmlns:a16="http://schemas.microsoft.com/office/drawing/2014/main" id="{E1FA8B42-5D26-8942-91D9-6FD8C05447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64D472EE-FA3D-3B4E-9AB9-5ABBDEC165DA}"/>
              </a:ext>
            </a:extLst>
          </p:cNvPr>
          <p:cNvSpPr>
            <a:spLocks noGrp="1"/>
          </p:cNvSpPr>
          <p:nvPr>
            <p:ph type="body" idx="1"/>
          </p:nvPr>
        </p:nvSpPr>
        <p:spPr/>
        <p:txBody>
          <a:bodyPr>
            <a:normAutofit fontScale="92500"/>
          </a:bodyPr>
          <a:lstStyle/>
          <a:p>
            <a:pPr lvl="1">
              <a:defRPr/>
            </a:pPr>
            <a:r>
              <a:rPr lang="ca-ES" altLang="ca-ES" sz="1200" u="none" noProof="0" dirty="0"/>
              <a:t>Per</a:t>
            </a:r>
            <a:r>
              <a:rPr lang="ca-ES" altLang="ca-ES" sz="1200" u="none" baseline="0" noProof="0" dirty="0"/>
              <a:t> a cada fàrmac o grup farmacològic, miraré de resumir els pros (a l’esquerra amb fons verd) I contres (a la dreta amb fons vermellós)</a:t>
            </a:r>
            <a:endParaRPr lang="ca-ES" altLang="ca-ES" sz="1200" u="none" noProof="0" dirty="0"/>
          </a:p>
          <a:p>
            <a:pPr lvl="1">
              <a:defRPr/>
            </a:pPr>
            <a:r>
              <a:rPr lang="ca-ES" altLang="ca-ES" sz="1200" u="none" noProof="0" dirty="0"/>
              <a:t>En el cas de la metformina cal</a:t>
            </a:r>
            <a:r>
              <a:rPr lang="ca-ES" altLang="ca-ES" sz="1200" u="none" baseline="0" noProof="0" dirty="0"/>
              <a:t> destacar el mecanisme d’acció en el metabolisme de la glucosa a nivell intestinal, hepàtic i perifèric</a:t>
            </a:r>
          </a:p>
          <a:p>
            <a:pPr lvl="1">
              <a:defRPr/>
            </a:pPr>
            <a:r>
              <a:rPr lang="ca-ES" altLang="ca-ES" sz="1200" u="none" baseline="0" noProof="0" dirty="0"/>
              <a:t>Es el fàrmac més potent quant a reducció de la glicada. </a:t>
            </a:r>
          </a:p>
          <a:p>
            <a:pPr lvl="1">
              <a:defRPr/>
            </a:pPr>
            <a:r>
              <a:rPr lang="ca-ES" altLang="ca-ES" sz="1200" u="none" baseline="0" noProof="0" dirty="0"/>
              <a:t>Pel mecanisme d’acció que hem comentat, que no excita el pàncrees a alliberar insulina, no s’associa amb increment de pes ni amb hipoglucèmies. </a:t>
            </a:r>
            <a:endParaRPr lang="ca-ES" altLang="ca-ES" sz="1200" u="none" noProof="0" dirty="0"/>
          </a:p>
          <a:p>
            <a:pPr lvl="1">
              <a:defRPr/>
            </a:pPr>
            <a:r>
              <a:rPr lang="ca-ES" altLang="ca-ES" sz="1200" u="none" noProof="0" dirty="0"/>
              <a:t>A més, l’UKPDS, assaig publicat a principis dels anys 90 I que va suposar un abans I un després quant a les evidències científiques dels hipoglucemiants orals, mostra que –a molt llarg termini- la reducció de la glicada s’associa a una reducció de la morbiditat  (12%; </a:t>
            </a:r>
            <a:r>
              <a:rPr lang="ca-ES" altLang="ca-ES" sz="1200" u="none" noProof="0" dirty="0" err="1"/>
              <a:t>p</a:t>
            </a:r>
            <a:r>
              <a:rPr lang="ca-ES" altLang="ca-ES" sz="1200" u="none" noProof="0" dirty="0"/>
              <a:t>= 0,029) i a una tendència a la reducció de la mortalitat relacionada amb la diabetis (10%; NS)  i la mortalitat per qualsevol causa (6%; NS).</a:t>
            </a:r>
          </a:p>
          <a:p>
            <a:pPr lvl="1">
              <a:defRPr/>
            </a:pPr>
            <a:r>
              <a:rPr lang="ca-ES" altLang="ca-ES" sz="1200" u="none" noProof="0" dirty="0"/>
              <a:t>En la banda negativa tenim els efectes adversos digestius, el risc d’hipovitaminosi de B12, que està contraindicada si el FG està per sota de 30 (CI relativa) i un risc baixíssim, excepcional, d’acidosi làctica que hem de tenir en compte en pacients que es compliquen i presenten alhora insuficiència respiratòria, </a:t>
            </a:r>
            <a:r>
              <a:rPr lang="ca-ES" altLang="ca-ES" sz="1200" u="none" noProof="0" dirty="0" err="1"/>
              <a:t>cardiaca</a:t>
            </a:r>
            <a:r>
              <a:rPr lang="ca-ES" altLang="ca-ES" sz="1200" u="none" noProof="0" dirty="0"/>
              <a:t> i renal…. Precaució quan un pacient amb </a:t>
            </a:r>
            <a:r>
              <a:rPr lang="ca-ES" altLang="ca-ES" sz="1200" u="none" noProof="0" dirty="0" err="1"/>
              <a:t>pluripatologia</a:t>
            </a:r>
            <a:r>
              <a:rPr lang="ca-ES" altLang="ca-ES" sz="1200" u="none" noProof="0" dirty="0"/>
              <a:t> s’agreuja molt … paga la pensa de suspendre la metformina fins que es recuperi.</a:t>
            </a:r>
          </a:p>
        </p:txBody>
      </p:sp>
      <p:sp>
        <p:nvSpPr>
          <p:cNvPr id="4" name="3 Marcador de número de diapositiva">
            <a:extLst>
              <a:ext uri="{FF2B5EF4-FFF2-40B4-BE49-F238E27FC236}">
                <a16:creationId xmlns:a16="http://schemas.microsoft.com/office/drawing/2014/main" id="{E574C0CD-2EB5-9F46-961F-D14BF7EA875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115287-1A82-784F-965F-4B1009872C66}" type="slidenum">
              <a:rPr lang="es-ES" altLang="es-ES"/>
              <a:pPr eaLnBrk="1" hangingPunct="1"/>
              <a:t>8</a:t>
            </a:fld>
            <a:endParaRPr lang="es-ES" altLang="es-ES"/>
          </a:p>
        </p:txBody>
      </p:sp>
    </p:spTree>
    <p:extLst>
      <p:ext uri="{BB962C8B-B14F-4D97-AF65-F5344CB8AC3E}">
        <p14:creationId xmlns:p14="http://schemas.microsoft.com/office/powerpoint/2010/main" val="142834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a:t>El mateix UKPDS mostra que hi ha un 25% de pacients que, al cap de 9 anys de tractament amb</a:t>
            </a:r>
            <a:r>
              <a:rPr lang="ca-ES" baseline="0" dirty="0"/>
              <a:t> metformina necessitin d’un segon fàrmac. </a:t>
            </a:r>
          </a:p>
          <a:p>
            <a:r>
              <a:rPr lang="ca-ES" baseline="0" dirty="0"/>
              <a:t>El </a:t>
            </a:r>
            <a:r>
              <a:rPr lang="ca-ES" baseline="0" dirty="0" err="1"/>
              <a:t>quit</a:t>
            </a:r>
            <a:r>
              <a:rPr lang="ca-ES" baseline="0" dirty="0"/>
              <a:t> de la qüestió és trobar el millor acompanyant de la metformina.</a:t>
            </a:r>
          </a:p>
        </p:txBody>
      </p:sp>
      <p:sp>
        <p:nvSpPr>
          <p:cNvPr id="4" name="3 Marcador de número de diapositiva"/>
          <p:cNvSpPr>
            <a:spLocks noGrp="1"/>
          </p:cNvSpPr>
          <p:nvPr>
            <p:ph type="sldNum" sz="quarter" idx="10"/>
          </p:nvPr>
        </p:nvSpPr>
        <p:spPr/>
        <p:txBody>
          <a:bodyPr/>
          <a:lstStyle/>
          <a:p>
            <a:fld id="{E13500D5-3EC2-684E-848B-13F3548128B4}" type="slidenum">
              <a:rPr lang="es-ES" smtClean="0"/>
              <a:t>9</a:t>
            </a:fld>
            <a:endParaRPr lang="es-ES"/>
          </a:p>
        </p:txBody>
      </p:sp>
    </p:spTree>
    <p:extLst>
      <p:ext uri="{BB962C8B-B14F-4D97-AF65-F5344CB8AC3E}">
        <p14:creationId xmlns:p14="http://schemas.microsoft.com/office/powerpoint/2010/main" val="302383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AB93A1-1898-A442-97FC-B09A58F40B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D163145-8EE1-8640-85F2-5DF5E1C54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637963-5AA8-6941-9C52-39E5FDD9EFDF}"/>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5" name="Marcador de pie de página 4">
            <a:extLst>
              <a:ext uri="{FF2B5EF4-FFF2-40B4-BE49-F238E27FC236}">
                <a16:creationId xmlns:a16="http://schemas.microsoft.com/office/drawing/2014/main" id="{E2B739EC-3F77-A64E-8CED-27396F107F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E89B4D-2EC4-664F-8448-944CFE4C7C34}"/>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3896285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E3002-52B7-854C-84A6-00A8EBD8C7A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64E9E3A-5216-654F-B69D-73EF3DB97F7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753E9C-4231-6D4C-AF82-0F166C9D3160}"/>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5" name="Marcador de pie de página 4">
            <a:extLst>
              <a:ext uri="{FF2B5EF4-FFF2-40B4-BE49-F238E27FC236}">
                <a16:creationId xmlns:a16="http://schemas.microsoft.com/office/drawing/2014/main" id="{EAEF8925-1754-3444-9A75-DD8FABAD7EC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1803B7-42C5-5F49-85DE-791D1343B8B2}"/>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46386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C6B32B-D0C7-FD4A-82F6-3F2D3EA456D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4F5ED0-954A-564F-BC58-F13F164CD8B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D3E4E9-FA65-6A41-8334-D7AA1EBDA104}"/>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5" name="Marcador de pie de página 4">
            <a:extLst>
              <a:ext uri="{FF2B5EF4-FFF2-40B4-BE49-F238E27FC236}">
                <a16:creationId xmlns:a16="http://schemas.microsoft.com/office/drawing/2014/main" id="{61CB312B-F956-F949-B6E4-76B69D781A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3BF1C9-167B-954F-B2DF-6B48093DC571}"/>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416870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E60F9659-FF86-4A49-9671-01FF04104018}"/>
              </a:ext>
            </a:extLst>
          </p:cNvPr>
          <p:cNvSpPr>
            <a:spLocks noGrp="1"/>
          </p:cNvSpPr>
          <p:nvPr>
            <p:ph type="sldNum" sz="quarter" idx="10"/>
          </p:nvPr>
        </p:nvSpPr>
        <p:spPr>
          <a:xfrm>
            <a:off x="9144000" y="6381751"/>
            <a:ext cx="2844800" cy="365125"/>
          </a:xfrm>
        </p:spPr>
        <p:txBody>
          <a:bodyPr/>
          <a:lstStyle>
            <a:lvl1pPr>
              <a:defRPr/>
            </a:lvl1pPr>
          </a:lstStyle>
          <a:p>
            <a:fld id="{21327984-4049-4544-BE3A-D0E46FBE8EE2}" type="slidenum">
              <a:rPr lang="ca-ES" altLang="es-ES"/>
              <a:pPr/>
              <a:t>‹Nº›</a:t>
            </a:fld>
            <a:endParaRPr lang="ca-ES" altLang="es-ES"/>
          </a:p>
        </p:txBody>
      </p:sp>
    </p:spTree>
    <p:extLst>
      <p:ext uri="{BB962C8B-B14F-4D97-AF65-F5344CB8AC3E}">
        <p14:creationId xmlns:p14="http://schemas.microsoft.com/office/powerpoint/2010/main" val="327222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216987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229788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3241257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2040149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172634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598631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205186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8057D-3BBA-094F-8A46-93297D1D48A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227565-EE56-EB4A-AFDD-4687C825A19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B8A395-B659-CF48-AE2B-BF6CF1B76658}"/>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5" name="Marcador de pie de página 4">
            <a:extLst>
              <a:ext uri="{FF2B5EF4-FFF2-40B4-BE49-F238E27FC236}">
                <a16:creationId xmlns:a16="http://schemas.microsoft.com/office/drawing/2014/main" id="{73AE45E6-54EF-A643-AD09-CC74972AD6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EF4108-7608-A64A-A389-D68426261D7D}"/>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1137438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1583809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2077528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1923239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CE3E23A-B419-F040-B763-0AB975EDFC27}" type="datetimeFigureOut">
              <a:rPr lang="es-ES_tradnl" smtClean="0"/>
              <a:t>15/12/20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2378302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Texto del título</a:t>
            </a:r>
          </a:p>
        </p:txBody>
      </p:sp>
      <p:sp>
        <p:nvSpPr>
          <p:cNvPr id="49" name="Shape 49"/>
          <p:cNvSpPr>
            <a:spLocks noGrp="1"/>
          </p:cNvSpPr>
          <p:nvPr>
            <p:ph type="sldNum" sz="quarter" idx="2"/>
          </p:nvPr>
        </p:nvSpPr>
        <p:spPr>
          <a:xfrm>
            <a:off x="5864959" y="6505279"/>
            <a:ext cx="492924" cy="266990"/>
          </a:xfrm>
          <a:prstGeom prst="rect">
            <a:avLst/>
          </a:prstGeom>
        </p:spPr>
        <p:txBody>
          <a:bodyPr/>
          <a:lstStyle/>
          <a:p>
            <a:fld id="{86CB4B4D-7CA3-9044-876B-883B54F8677D}" type="slidenum">
              <a:rPr>
                <a:solidFill>
                  <a:srgbClr val="000000"/>
                </a:solidFill>
              </a:rPr>
              <a:pPr/>
              <a:t>‹Nº›</a:t>
            </a:fld>
            <a:endParaRPr>
              <a:solidFill>
                <a:srgbClr val="000000"/>
              </a:solidFill>
            </a:endParaRPr>
          </a:p>
        </p:txBody>
      </p:sp>
    </p:spTree>
    <p:extLst>
      <p:ext uri="{BB962C8B-B14F-4D97-AF65-F5344CB8AC3E}">
        <p14:creationId xmlns:p14="http://schemas.microsoft.com/office/powerpoint/2010/main" val="378106316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2 placeholders">
    <p:spTree>
      <p:nvGrpSpPr>
        <p:cNvPr id="1" name=""/>
        <p:cNvGrpSpPr/>
        <p:nvPr/>
      </p:nvGrpSpPr>
      <p:grpSpPr>
        <a:xfrm>
          <a:off x="0" y="0"/>
          <a:ext cx="0" cy="0"/>
          <a:chOff x="0" y="0"/>
          <a:chExt cx="0" cy="0"/>
        </a:xfrm>
      </p:grpSpPr>
      <p:sp>
        <p:nvSpPr>
          <p:cNvPr id="18" name="Title 1"/>
          <p:cNvSpPr>
            <a:spLocks noGrp="1"/>
          </p:cNvSpPr>
          <p:nvPr>
            <p:ph type="title"/>
          </p:nvPr>
        </p:nvSpPr>
        <p:spPr>
          <a:xfrm>
            <a:off x="422400" y="687229"/>
            <a:ext cx="11347200" cy="521883"/>
          </a:xfrm>
          <a:prstGeom prst="rect">
            <a:avLst/>
          </a:prstGeom>
        </p:spPr>
        <p:txBody>
          <a:bodyPr/>
          <a:lstStyle>
            <a:lvl1pPr>
              <a:defRPr sz="3200"/>
            </a:lvl1pPr>
          </a:lstStyle>
          <a:p>
            <a:r>
              <a:rPr lang="en-US" noProof="0" dirty="0"/>
              <a:t>Click to edit Master title style</a:t>
            </a:r>
            <a:endParaRPr lang="en-GB" noProof="0" dirty="0"/>
          </a:p>
        </p:txBody>
      </p:sp>
      <p:sp>
        <p:nvSpPr>
          <p:cNvPr id="5" name="Rectangle 23"/>
          <p:cNvSpPr>
            <a:spLocks noGrp="1" noChangeArrowheads="1"/>
          </p:cNvSpPr>
          <p:nvPr>
            <p:ph type="sldNum" sz="quarter" idx="11"/>
          </p:nvPr>
        </p:nvSpPr>
        <p:spPr>
          <a:ln/>
        </p:spPr>
        <p:txBody>
          <a:bodyPr/>
          <a:lstStyle>
            <a:lvl1pPr>
              <a:defRPr/>
            </a:lvl1pPr>
          </a:lstStyle>
          <a:p>
            <a:pPr algn="l" defTabSz="914377">
              <a:defRPr/>
            </a:pPr>
            <a:fld id="{40278567-A873-41F2-87A2-C576C3A686A3}" type="slidenum">
              <a:rPr lang="en-GB" sz="1800" smtClean="0">
                <a:solidFill>
                  <a:srgbClr val="001965"/>
                </a:solidFill>
              </a:rPr>
              <a:pPr algn="l" defTabSz="914377">
                <a:defRPr/>
              </a:pPr>
              <a:t>‹Nº›</a:t>
            </a:fld>
            <a:endParaRPr lang="en-GB" sz="1800">
              <a:solidFill>
                <a:srgbClr val="001965"/>
              </a:solidFill>
            </a:endParaRPr>
          </a:p>
        </p:txBody>
      </p:sp>
      <p:sp>
        <p:nvSpPr>
          <p:cNvPr id="6" name="Rectangle 5"/>
          <p:cNvSpPr>
            <a:spLocks noGrp="1" noChangeArrowheads="1"/>
          </p:cNvSpPr>
          <p:nvPr>
            <p:ph type="ftr" sz="quarter" idx="12"/>
          </p:nvPr>
        </p:nvSpPr>
        <p:spPr>
          <a:ln/>
        </p:spPr>
        <p:txBody>
          <a:bodyPr/>
          <a:lstStyle>
            <a:lvl1pPr>
              <a:defRPr/>
            </a:lvl1pPr>
          </a:lstStyle>
          <a:p>
            <a:pPr algn="l" defTabSz="914377">
              <a:spcBef>
                <a:spcPts val="0"/>
              </a:spcBef>
              <a:defRPr/>
            </a:pPr>
            <a:r>
              <a:rPr lang="en-GB" sz="1800">
                <a:solidFill>
                  <a:srgbClr val="001965"/>
                </a:solidFill>
              </a:rPr>
              <a:t>Oral semaglutide: Update on label</a:t>
            </a:r>
          </a:p>
        </p:txBody>
      </p:sp>
      <p:sp>
        <p:nvSpPr>
          <p:cNvPr id="7" name="Rectangle 81"/>
          <p:cNvSpPr>
            <a:spLocks noGrp="1" noChangeArrowheads="1"/>
          </p:cNvSpPr>
          <p:nvPr>
            <p:ph type="dt" sz="half" idx="13"/>
          </p:nvPr>
        </p:nvSpPr>
        <p:spPr>
          <a:ln/>
        </p:spPr>
        <p:txBody>
          <a:bodyPr/>
          <a:lstStyle>
            <a:lvl1pPr>
              <a:defRPr/>
            </a:lvl1pPr>
          </a:lstStyle>
          <a:p>
            <a:pPr algn="l" defTabSz="914377">
              <a:spcBef>
                <a:spcPts val="0"/>
              </a:spcBef>
              <a:defRPr/>
            </a:pPr>
            <a:fld id="{2E93AE40-5C8D-4700-BD11-854A947086BA}" type="datetime1">
              <a:rPr lang="en-GB" sz="1800" smtClean="0">
                <a:solidFill>
                  <a:srgbClr val="001965"/>
                </a:solidFill>
              </a:rPr>
              <a:pPr algn="l" defTabSz="914377">
                <a:spcBef>
                  <a:spcPts val="0"/>
                </a:spcBef>
                <a:defRPr/>
              </a:pPr>
              <a:t>15/12/2020</a:t>
            </a:fld>
            <a:endParaRPr lang="en-GB" sz="1800">
              <a:solidFill>
                <a:srgbClr val="001965"/>
              </a:solidFill>
            </a:endParaRPr>
          </a:p>
        </p:txBody>
      </p:sp>
      <p:sp>
        <p:nvSpPr>
          <p:cNvPr id="10" name="Rectangle 3"/>
          <p:cNvSpPr>
            <a:spLocks noGrp="1" noChangeArrowheads="1"/>
          </p:cNvSpPr>
          <p:nvPr>
            <p:ph type="subTitle" idx="14" hasCustomPrompt="1"/>
          </p:nvPr>
        </p:nvSpPr>
        <p:spPr>
          <a:xfrm>
            <a:off x="422400" y="1209112"/>
            <a:ext cx="11347200" cy="266301"/>
          </a:xfrm>
          <a:extLst>
            <a:ext uri="{909E8E84-426E-40DD-AFC4-6F175D3DCCD1}">
              <a14:hiddenFill xmlns:a14="http://schemas.microsoft.com/office/drawing/2010/main">
                <a:solidFill>
                  <a:schemeClr val="accent1"/>
                </a:solidFill>
              </a14:hiddenFill>
            </a:ext>
          </a:extLst>
        </p:spPr>
        <p:txBody>
          <a:bodyPr wrap="none" lIns="17999" anchor="ctr"/>
          <a:lstStyle>
            <a:lvl1pPr marL="0" indent="0" algn="l">
              <a:buFontTx/>
              <a:buNone/>
              <a:defRPr sz="1867" baseline="0">
                <a:solidFill>
                  <a:srgbClr val="009FDA"/>
                </a:solidFill>
              </a:defRPr>
            </a:lvl1pPr>
          </a:lstStyle>
          <a:p>
            <a:pPr lvl="0"/>
            <a:r>
              <a:rPr lang="en-US" noProof="0" dirty="0"/>
              <a:t>Click to edit master subtitle style</a:t>
            </a:r>
            <a:endParaRPr lang="en-GB" noProof="0" dirty="0"/>
          </a:p>
        </p:txBody>
      </p:sp>
      <p:sp>
        <p:nvSpPr>
          <p:cNvPr id="11" name="Text Placeholder 10"/>
          <p:cNvSpPr>
            <a:spLocks noGrp="1"/>
          </p:cNvSpPr>
          <p:nvPr>
            <p:ph type="body" sz="quarter" idx="18"/>
          </p:nvPr>
        </p:nvSpPr>
        <p:spPr>
          <a:xfrm>
            <a:off x="424268" y="6240001"/>
            <a:ext cx="11345333" cy="391583"/>
          </a:xfrm>
        </p:spPr>
        <p:txBody>
          <a:bodyPr rIns="0" anchor="b">
            <a:normAutofit/>
          </a:bodyPr>
          <a:lstStyle>
            <a:lvl1pPr marL="0" indent="0">
              <a:spcBef>
                <a:spcPts val="0"/>
              </a:spcBef>
              <a:spcAft>
                <a:spcPts val="0"/>
              </a:spcAft>
              <a:buNone/>
              <a:defRPr sz="933">
                <a:solidFill>
                  <a:srgbClr val="82786F"/>
                </a:solidFill>
              </a:defRPr>
            </a:lvl1pPr>
            <a:lvl2pPr marL="353370" indent="0">
              <a:buNone/>
              <a:defRPr sz="1200"/>
            </a:lvl2pPr>
            <a:lvl3pPr marL="715181" indent="0">
              <a:buNone/>
              <a:defRPr sz="1200"/>
            </a:lvl3pPr>
            <a:lvl4pPr marL="1077010" indent="0">
              <a:buNone/>
              <a:defRPr sz="1200"/>
            </a:lvl4pPr>
            <a:lvl5pPr marL="1430363" indent="0">
              <a:buNone/>
              <a:defRPr sz="1200"/>
            </a:lvl5pPr>
          </a:lstStyle>
          <a:p>
            <a:pPr lvl="0"/>
            <a:r>
              <a:rPr lang="en-US" dirty="0"/>
              <a:t>Click to edit Master text styles</a:t>
            </a:r>
          </a:p>
        </p:txBody>
      </p:sp>
    </p:spTree>
    <p:extLst>
      <p:ext uri="{BB962C8B-B14F-4D97-AF65-F5344CB8AC3E}">
        <p14:creationId xmlns:p14="http://schemas.microsoft.com/office/powerpoint/2010/main" val="99688368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Inicio sección">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17" indent="0" algn="ctr">
              <a:buNone/>
              <a:defRPr sz="2000"/>
            </a:lvl2pPr>
            <a:lvl3pPr marL="914241" indent="0" algn="ctr">
              <a:buNone/>
              <a:defRPr sz="1867"/>
            </a:lvl3pPr>
            <a:lvl4pPr marL="1371358" indent="0" algn="ctr">
              <a:buNone/>
              <a:defRPr sz="1600"/>
            </a:lvl4pPr>
            <a:lvl5pPr marL="1828482" indent="0" algn="ctr">
              <a:buNone/>
              <a:defRPr sz="1600"/>
            </a:lvl5pPr>
            <a:lvl6pPr marL="2285599" indent="0" algn="ctr">
              <a:buNone/>
              <a:defRPr sz="1600"/>
            </a:lvl6pPr>
            <a:lvl7pPr marL="2742723" indent="0" algn="ctr">
              <a:buNone/>
              <a:defRPr sz="1600"/>
            </a:lvl7pPr>
            <a:lvl8pPr marL="3199840" indent="0" algn="ctr">
              <a:buNone/>
              <a:defRPr sz="1600"/>
            </a:lvl8pPr>
            <a:lvl9pPr marL="3656957"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CEF5B9F-3BC6-054D-A25D-BDBDE052CC14}"/>
              </a:ext>
            </a:extLst>
          </p:cNvPr>
          <p:cNvSpPr>
            <a:spLocks noGrp="1"/>
          </p:cNvSpPr>
          <p:nvPr>
            <p:ph type="dt" sz="half" idx="10"/>
          </p:nvPr>
        </p:nvSpPr>
        <p:spPr/>
        <p:txBody>
          <a:bodyPr/>
          <a:lstStyle>
            <a:lvl1pPr>
              <a:defRPr/>
            </a:lvl1pPr>
          </a:lstStyle>
          <a:p>
            <a:pPr>
              <a:defRPr/>
            </a:pPr>
            <a:fld id="{8E947B57-BF89-194F-A9C7-8F57C1E6CA40}" type="datetimeFigureOut">
              <a:rPr lang="es-ES">
                <a:solidFill>
                  <a:prstClr val="black">
                    <a:tint val="75000"/>
                  </a:prstClr>
                </a:solidFill>
              </a:rPr>
              <a:pPr>
                <a:defRPr/>
              </a:pPr>
              <a:t>15/12/20</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4BFA23AC-3DCB-014F-A9B6-6EC24E72106B}"/>
              </a:ext>
            </a:extLst>
          </p:cNvPr>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CA00BD71-2610-664C-9B17-2FD3BC3E1C05}"/>
              </a:ext>
            </a:extLst>
          </p:cNvPr>
          <p:cNvSpPr>
            <a:spLocks noGrp="1"/>
          </p:cNvSpPr>
          <p:nvPr>
            <p:ph type="sldNum" sz="quarter" idx="12"/>
          </p:nvPr>
        </p:nvSpPr>
        <p:spPr/>
        <p:txBody>
          <a:bodyPr/>
          <a:lstStyle>
            <a:lvl1pPr>
              <a:defRPr/>
            </a:lvl1pPr>
          </a:lstStyle>
          <a:p>
            <a:fld id="{C25CDDDF-0E32-2C4C-8F72-10B89D5C3929}" type="slidenum">
              <a:rPr lang="es-ES" altLang="es-ES"/>
              <a:pPr/>
              <a:t>‹Nº›</a:t>
            </a:fld>
            <a:endParaRPr lang="es-ES" altLang="es-ES"/>
          </a:p>
        </p:txBody>
      </p:sp>
    </p:spTree>
    <p:extLst>
      <p:ext uri="{BB962C8B-B14F-4D97-AF65-F5344CB8AC3E}">
        <p14:creationId xmlns:p14="http://schemas.microsoft.com/office/powerpoint/2010/main" val="104440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ex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713F3B7C-A42D-194B-BC02-7AA19604D151}"/>
              </a:ext>
            </a:extLst>
          </p:cNvPr>
          <p:cNvSpPr>
            <a:spLocks noGrp="1"/>
          </p:cNvSpPr>
          <p:nvPr>
            <p:ph type="sldNum" sz="quarter" idx="12"/>
          </p:nvPr>
        </p:nvSpPr>
        <p:spPr/>
        <p:txBody>
          <a:bodyPr/>
          <a:lstStyle>
            <a:lvl1pPr>
              <a:defRPr/>
            </a:lvl1pPr>
          </a:lstStyle>
          <a:p>
            <a:fld id="{7C823845-7894-9C44-9466-BEEE01FBB434}" type="slidenum">
              <a:rPr lang="es-ES" altLang="es-ES"/>
              <a:pPr/>
              <a:t>‹Nº›</a:t>
            </a:fld>
            <a:endParaRPr lang="es-ES" altLang="es-ES"/>
          </a:p>
        </p:txBody>
      </p:sp>
    </p:spTree>
    <p:extLst>
      <p:ext uri="{BB962C8B-B14F-4D97-AF65-F5344CB8AC3E}">
        <p14:creationId xmlns:p14="http://schemas.microsoft.com/office/powerpoint/2010/main" val="117090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exto dos columna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2565403"/>
            <a:ext cx="5156200" cy="3611563"/>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p:cNvSpPr>
            <a:spLocks noGrp="1"/>
          </p:cNvSpPr>
          <p:nvPr>
            <p:ph sz="half" idx="2"/>
          </p:nvPr>
        </p:nvSpPr>
        <p:spPr>
          <a:xfrm>
            <a:off x="6197600" y="2565401"/>
            <a:ext cx="5156200" cy="361156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F3AA92A3-A3BE-8B4F-8C6E-E5E76BFD435F}"/>
              </a:ext>
            </a:extLst>
          </p:cNvPr>
          <p:cNvSpPr>
            <a:spLocks noGrp="1"/>
          </p:cNvSpPr>
          <p:nvPr>
            <p:ph type="dt" sz="half" idx="10"/>
          </p:nvPr>
        </p:nvSpPr>
        <p:spPr/>
        <p:txBody>
          <a:bodyPr/>
          <a:lstStyle>
            <a:lvl1pPr>
              <a:defRPr/>
            </a:lvl1pPr>
          </a:lstStyle>
          <a:p>
            <a:pPr>
              <a:defRPr/>
            </a:pPr>
            <a:fld id="{0523CE6D-3293-1D4E-925B-6EC748228D0E}" type="datetimeFigureOut">
              <a:rPr lang="es-ES">
                <a:solidFill>
                  <a:prstClr val="black">
                    <a:tint val="75000"/>
                  </a:prstClr>
                </a:solidFill>
              </a:rPr>
              <a:pPr>
                <a:defRPr/>
              </a:pPr>
              <a:t>15/12/20</a:t>
            </a:fld>
            <a:endParaRPr lang="es-ES">
              <a:solidFill>
                <a:prstClr val="black">
                  <a:tint val="75000"/>
                </a:prstClr>
              </a:solidFill>
            </a:endParaRPr>
          </a:p>
        </p:txBody>
      </p:sp>
      <p:sp>
        <p:nvSpPr>
          <p:cNvPr id="6" name="Marcador de pie de página 4">
            <a:extLst>
              <a:ext uri="{FF2B5EF4-FFF2-40B4-BE49-F238E27FC236}">
                <a16:creationId xmlns:a16="http://schemas.microsoft.com/office/drawing/2014/main" id="{0762BB3D-DFBD-1146-89F7-48DA2448CBD8}"/>
              </a:ext>
            </a:extLst>
          </p:cNvPr>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a:extLst>
              <a:ext uri="{FF2B5EF4-FFF2-40B4-BE49-F238E27FC236}">
                <a16:creationId xmlns:a16="http://schemas.microsoft.com/office/drawing/2014/main" id="{9C47AC58-38E5-3D48-BD65-4ECF1C56FA8E}"/>
              </a:ext>
            </a:extLst>
          </p:cNvPr>
          <p:cNvSpPr>
            <a:spLocks noGrp="1"/>
          </p:cNvSpPr>
          <p:nvPr>
            <p:ph type="sldNum" sz="quarter" idx="12"/>
          </p:nvPr>
        </p:nvSpPr>
        <p:spPr/>
        <p:txBody>
          <a:bodyPr/>
          <a:lstStyle>
            <a:lvl1pPr>
              <a:defRPr/>
            </a:lvl1pPr>
          </a:lstStyle>
          <a:p>
            <a:fld id="{157C5548-87D7-594E-A275-926FBC244C1D}" type="slidenum">
              <a:rPr lang="es-ES" altLang="es-ES"/>
              <a:pPr/>
              <a:t>‹Nº›</a:t>
            </a:fld>
            <a:endParaRPr lang="es-ES" altLang="es-ES"/>
          </a:p>
        </p:txBody>
      </p:sp>
    </p:spTree>
    <p:extLst>
      <p:ext uri="{BB962C8B-B14F-4D97-AF65-F5344CB8AC3E}">
        <p14:creationId xmlns:p14="http://schemas.microsoft.com/office/powerpoint/2010/main" val="3475411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p:spTree>
      <p:nvGrpSpPr>
        <p:cNvPr id="1" name=""/>
        <p:cNvGrpSpPr/>
        <p:nvPr/>
      </p:nvGrpSpPr>
      <p:grpSpPr>
        <a:xfrm>
          <a:off x="0" y="0"/>
          <a:ext cx="0" cy="0"/>
          <a:chOff x="0" y="0"/>
          <a:chExt cx="0" cy="0"/>
        </a:xfrm>
      </p:grpSpPr>
      <p:sp>
        <p:nvSpPr>
          <p:cNvPr id="2" name="Título 1"/>
          <p:cNvSpPr>
            <a:spLocks noGrp="1"/>
          </p:cNvSpPr>
          <p:nvPr>
            <p:ph type="title"/>
          </p:nvPr>
        </p:nvSpPr>
        <p:spPr>
          <a:xfrm>
            <a:off x="840321" y="1193799"/>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1190632"/>
            <a:ext cx="6172200" cy="4873625"/>
          </a:xfrm>
        </p:spPr>
        <p:txBody>
          <a:bodyPr rtlCol="0">
            <a:normAutofit/>
          </a:bodyPr>
          <a:lstStyle>
            <a:lvl1pPr marL="0" indent="0">
              <a:buNone/>
              <a:defRPr sz="3200"/>
            </a:lvl1pPr>
            <a:lvl2pPr marL="457117" indent="0">
              <a:buNone/>
              <a:defRPr sz="2800"/>
            </a:lvl2pPr>
            <a:lvl3pPr marL="914241" indent="0">
              <a:buNone/>
              <a:defRPr sz="2400"/>
            </a:lvl3pPr>
            <a:lvl4pPr marL="1371358" indent="0">
              <a:buNone/>
              <a:defRPr sz="2000"/>
            </a:lvl4pPr>
            <a:lvl5pPr marL="1828482" indent="0">
              <a:buNone/>
              <a:defRPr sz="2000"/>
            </a:lvl5pPr>
            <a:lvl6pPr marL="2285599" indent="0">
              <a:buNone/>
              <a:defRPr sz="2000"/>
            </a:lvl6pPr>
            <a:lvl7pPr marL="2742723" indent="0">
              <a:buNone/>
              <a:defRPr sz="2000"/>
            </a:lvl7pPr>
            <a:lvl8pPr marL="3199840" indent="0">
              <a:buNone/>
              <a:defRPr sz="2000"/>
            </a:lvl8pPr>
            <a:lvl9pPr marL="3656957" indent="0">
              <a:buNone/>
              <a:defRPr sz="2000"/>
            </a:lvl9pPr>
          </a:lstStyle>
          <a:p>
            <a:pPr lvl="0"/>
            <a:endParaRPr lang="es-ES" noProof="0"/>
          </a:p>
        </p:txBody>
      </p:sp>
      <p:sp>
        <p:nvSpPr>
          <p:cNvPr id="4" name="Marcador de texto 3"/>
          <p:cNvSpPr>
            <a:spLocks noGrp="1"/>
          </p:cNvSpPr>
          <p:nvPr>
            <p:ph type="body" sz="half" idx="2"/>
          </p:nvPr>
        </p:nvSpPr>
        <p:spPr>
          <a:xfrm>
            <a:off x="840321" y="2861742"/>
            <a:ext cx="3932767" cy="3007255"/>
          </a:xfrm>
        </p:spPr>
        <p:txBody>
          <a:bodyPr/>
          <a:lstStyle>
            <a:lvl1pPr marL="0" indent="0">
              <a:buNone/>
              <a:defRPr sz="1600"/>
            </a:lvl1pPr>
            <a:lvl2pPr marL="457117" indent="0">
              <a:buNone/>
              <a:defRPr sz="1467"/>
            </a:lvl2pPr>
            <a:lvl3pPr marL="914241" indent="0">
              <a:buNone/>
              <a:defRPr sz="1200"/>
            </a:lvl3pPr>
            <a:lvl4pPr marL="1371358" indent="0">
              <a:buNone/>
              <a:defRPr sz="1067"/>
            </a:lvl4pPr>
            <a:lvl5pPr marL="1828482" indent="0">
              <a:buNone/>
              <a:defRPr sz="1067"/>
            </a:lvl5pPr>
            <a:lvl6pPr marL="2285599" indent="0">
              <a:buNone/>
              <a:defRPr sz="1067"/>
            </a:lvl6pPr>
            <a:lvl7pPr marL="2742723" indent="0">
              <a:buNone/>
              <a:defRPr sz="1067"/>
            </a:lvl7pPr>
            <a:lvl8pPr marL="3199840" indent="0">
              <a:buNone/>
              <a:defRPr sz="1067"/>
            </a:lvl8pPr>
            <a:lvl9pPr marL="3656957" indent="0">
              <a:buNone/>
              <a:defRPr sz="1067"/>
            </a:lvl9pPr>
          </a:lstStyle>
          <a:p>
            <a:pPr lvl="0"/>
            <a:r>
              <a:rPr lang="es-ES" dirty="0"/>
              <a:t>Haga clic para modificar el estilo de texto del patrón</a:t>
            </a:r>
          </a:p>
        </p:txBody>
      </p:sp>
      <p:sp>
        <p:nvSpPr>
          <p:cNvPr id="5" name="Marcador de fecha 3">
            <a:extLst>
              <a:ext uri="{FF2B5EF4-FFF2-40B4-BE49-F238E27FC236}">
                <a16:creationId xmlns:a16="http://schemas.microsoft.com/office/drawing/2014/main" id="{08536BAE-4E42-5F4A-947D-341A2E27AD24}"/>
              </a:ext>
            </a:extLst>
          </p:cNvPr>
          <p:cNvSpPr>
            <a:spLocks noGrp="1"/>
          </p:cNvSpPr>
          <p:nvPr>
            <p:ph type="dt" sz="half" idx="10"/>
          </p:nvPr>
        </p:nvSpPr>
        <p:spPr/>
        <p:txBody>
          <a:bodyPr/>
          <a:lstStyle>
            <a:lvl1pPr>
              <a:defRPr/>
            </a:lvl1pPr>
          </a:lstStyle>
          <a:p>
            <a:pPr>
              <a:defRPr/>
            </a:pPr>
            <a:fld id="{122F12C0-8788-8440-B91E-175440F0DB7D}" type="datetimeFigureOut">
              <a:rPr lang="es-ES">
                <a:solidFill>
                  <a:prstClr val="black">
                    <a:tint val="75000"/>
                  </a:prstClr>
                </a:solidFill>
              </a:rPr>
              <a:pPr>
                <a:defRPr/>
              </a:pPr>
              <a:t>15/12/20</a:t>
            </a:fld>
            <a:endParaRPr lang="es-ES">
              <a:solidFill>
                <a:prstClr val="black">
                  <a:tint val="75000"/>
                </a:prstClr>
              </a:solidFill>
            </a:endParaRPr>
          </a:p>
        </p:txBody>
      </p:sp>
      <p:sp>
        <p:nvSpPr>
          <p:cNvPr id="6" name="Marcador de pie de página 4">
            <a:extLst>
              <a:ext uri="{FF2B5EF4-FFF2-40B4-BE49-F238E27FC236}">
                <a16:creationId xmlns:a16="http://schemas.microsoft.com/office/drawing/2014/main" id="{4FD1DE01-D2E5-0E40-B998-55A3265B038D}"/>
              </a:ext>
            </a:extLst>
          </p:cNvPr>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a:extLst>
              <a:ext uri="{FF2B5EF4-FFF2-40B4-BE49-F238E27FC236}">
                <a16:creationId xmlns:a16="http://schemas.microsoft.com/office/drawing/2014/main" id="{AEC48379-F03C-6F4A-A501-96167285A48A}"/>
              </a:ext>
            </a:extLst>
          </p:cNvPr>
          <p:cNvSpPr>
            <a:spLocks noGrp="1"/>
          </p:cNvSpPr>
          <p:nvPr>
            <p:ph type="sldNum" sz="quarter" idx="12"/>
          </p:nvPr>
        </p:nvSpPr>
        <p:spPr/>
        <p:txBody>
          <a:bodyPr/>
          <a:lstStyle>
            <a:lvl1pPr>
              <a:defRPr/>
            </a:lvl1pPr>
          </a:lstStyle>
          <a:p>
            <a:fld id="{0E9BCB5C-453F-8B45-A492-E229FFA736E6}" type="slidenum">
              <a:rPr lang="es-ES" altLang="es-ES"/>
              <a:pPr/>
              <a:t>‹Nº›</a:t>
            </a:fld>
            <a:endParaRPr lang="es-ES" altLang="es-ES"/>
          </a:p>
        </p:txBody>
      </p:sp>
    </p:spTree>
    <p:extLst>
      <p:ext uri="{BB962C8B-B14F-4D97-AF65-F5344CB8AC3E}">
        <p14:creationId xmlns:p14="http://schemas.microsoft.com/office/powerpoint/2010/main" val="153074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5753A5-3081-1343-9F7D-E8FD6C19CA1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DBC7A5-E8C0-5845-8087-C052124F6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DAAF8A-63A9-9B43-9A33-7167FFC443C4}"/>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5" name="Marcador de pie de página 4">
            <a:extLst>
              <a:ext uri="{FF2B5EF4-FFF2-40B4-BE49-F238E27FC236}">
                <a16:creationId xmlns:a16="http://schemas.microsoft.com/office/drawing/2014/main" id="{F968B861-C7AA-C84F-98A2-EDDF938D6D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170995-30FE-154C-83A4-BE9FDC368E1B}"/>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2664867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4"/>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17" indent="0">
              <a:buNone/>
              <a:defRPr sz="2000">
                <a:solidFill>
                  <a:schemeClr val="tx1">
                    <a:tint val="75000"/>
                  </a:schemeClr>
                </a:solidFill>
              </a:defRPr>
            </a:lvl2pPr>
            <a:lvl3pPr marL="914241" indent="0">
              <a:buNone/>
              <a:defRPr sz="1867">
                <a:solidFill>
                  <a:schemeClr val="tx1">
                    <a:tint val="75000"/>
                  </a:schemeClr>
                </a:solidFill>
              </a:defRPr>
            </a:lvl3pPr>
            <a:lvl4pPr marL="1371358" indent="0">
              <a:buNone/>
              <a:defRPr sz="1600">
                <a:solidFill>
                  <a:schemeClr val="tx1">
                    <a:tint val="75000"/>
                  </a:schemeClr>
                </a:solidFill>
              </a:defRPr>
            </a:lvl4pPr>
            <a:lvl5pPr marL="1828482" indent="0">
              <a:buNone/>
              <a:defRPr sz="1600">
                <a:solidFill>
                  <a:schemeClr val="tx1">
                    <a:tint val="75000"/>
                  </a:schemeClr>
                </a:solidFill>
              </a:defRPr>
            </a:lvl5pPr>
            <a:lvl6pPr marL="2285599" indent="0">
              <a:buNone/>
              <a:defRPr sz="1600">
                <a:solidFill>
                  <a:schemeClr val="tx1">
                    <a:tint val="75000"/>
                  </a:schemeClr>
                </a:solidFill>
              </a:defRPr>
            </a:lvl6pPr>
            <a:lvl7pPr marL="2742723" indent="0">
              <a:buNone/>
              <a:defRPr sz="1600">
                <a:solidFill>
                  <a:schemeClr val="tx1">
                    <a:tint val="75000"/>
                  </a:schemeClr>
                </a:solidFill>
              </a:defRPr>
            </a:lvl7pPr>
            <a:lvl8pPr marL="3199840" indent="0">
              <a:buNone/>
              <a:defRPr sz="1600">
                <a:solidFill>
                  <a:schemeClr val="tx1">
                    <a:tint val="75000"/>
                  </a:schemeClr>
                </a:solidFill>
              </a:defRPr>
            </a:lvl8pPr>
            <a:lvl9pPr marL="3656957"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a:extLst>
              <a:ext uri="{FF2B5EF4-FFF2-40B4-BE49-F238E27FC236}">
                <a16:creationId xmlns:a16="http://schemas.microsoft.com/office/drawing/2014/main" id="{D1EC4113-AD41-0F4E-AAC8-65590A22BA5E}"/>
              </a:ext>
            </a:extLst>
          </p:cNvPr>
          <p:cNvSpPr>
            <a:spLocks noGrp="1"/>
          </p:cNvSpPr>
          <p:nvPr>
            <p:ph type="dt" sz="half" idx="10"/>
          </p:nvPr>
        </p:nvSpPr>
        <p:spPr/>
        <p:txBody>
          <a:bodyPr/>
          <a:lstStyle>
            <a:lvl1pPr>
              <a:defRPr/>
            </a:lvl1pPr>
          </a:lstStyle>
          <a:p>
            <a:pPr>
              <a:defRPr/>
            </a:pPr>
            <a:fld id="{1C362AA8-5558-8848-8A65-5C77EB6BBC00}" type="datetimeFigureOut">
              <a:rPr lang="es-ES">
                <a:solidFill>
                  <a:prstClr val="black">
                    <a:tint val="75000"/>
                  </a:prstClr>
                </a:solidFill>
              </a:rPr>
              <a:pPr>
                <a:defRPr/>
              </a:pPr>
              <a:t>15/12/20</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A0E86AD0-2512-BF40-BAD0-CA342E29DCA3}"/>
              </a:ext>
            </a:extLst>
          </p:cNvPr>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0DBE1894-38DE-B343-A064-873F1964ADDE}"/>
              </a:ext>
            </a:extLst>
          </p:cNvPr>
          <p:cNvSpPr>
            <a:spLocks noGrp="1"/>
          </p:cNvSpPr>
          <p:nvPr>
            <p:ph type="sldNum" sz="quarter" idx="12"/>
          </p:nvPr>
        </p:nvSpPr>
        <p:spPr/>
        <p:txBody>
          <a:bodyPr/>
          <a:lstStyle>
            <a:lvl1pPr>
              <a:defRPr/>
            </a:lvl1pPr>
          </a:lstStyle>
          <a:p>
            <a:fld id="{463E9447-70B8-4F40-BCB8-D936C1FE98DD}" type="slidenum">
              <a:rPr lang="es-ES" altLang="es-ES"/>
              <a:pPr/>
              <a:t>‹Nº›</a:t>
            </a:fld>
            <a:endParaRPr lang="es-ES" altLang="es-ES"/>
          </a:p>
        </p:txBody>
      </p:sp>
    </p:spTree>
    <p:extLst>
      <p:ext uri="{BB962C8B-B14F-4D97-AF65-F5344CB8AC3E}">
        <p14:creationId xmlns:p14="http://schemas.microsoft.com/office/powerpoint/2010/main" val="199092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302CD-1CF5-6544-82C4-4D0A9CE86C3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F72425-B056-344D-953D-98156298D17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8103096-6825-6547-B8D5-F5AE1537CDA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3B9FA-2916-E74C-9C37-0899D2F42468}"/>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6" name="Marcador de pie de página 5">
            <a:extLst>
              <a:ext uri="{FF2B5EF4-FFF2-40B4-BE49-F238E27FC236}">
                <a16:creationId xmlns:a16="http://schemas.microsoft.com/office/drawing/2014/main" id="{21F97C5C-2D1D-2B48-B0B1-940ADAC7E22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576C0D-4232-CD44-BFCC-99F995ED03BB}"/>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21403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AE89CF-8338-724B-8D97-C73060C5A4E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99E82C7-ACB6-0C4E-8ECE-2855E3E7C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C2C0E6-2408-7F4B-9C1E-46496011540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BCA9CE-7A01-1248-96B4-33F84F409D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55B09A6-3103-ED4F-9E83-34EE890C909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4D1692-C5F7-4A48-A08D-3D24925B0408}"/>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8" name="Marcador de pie de página 7">
            <a:extLst>
              <a:ext uri="{FF2B5EF4-FFF2-40B4-BE49-F238E27FC236}">
                <a16:creationId xmlns:a16="http://schemas.microsoft.com/office/drawing/2014/main" id="{86BF4D89-70A9-1D4E-83FC-2235AF2E023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EFE096C-CCC3-0844-81D2-E0DFB037B0C5}"/>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180237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16216-97FC-3F41-ABF4-4BCAE04979E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7E3989C-B051-A348-B1CB-0C2F5E582F45}"/>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4" name="Marcador de pie de página 3">
            <a:extLst>
              <a:ext uri="{FF2B5EF4-FFF2-40B4-BE49-F238E27FC236}">
                <a16:creationId xmlns:a16="http://schemas.microsoft.com/office/drawing/2014/main" id="{D5891F97-91B2-DF4A-AAFA-C94E03E2D1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17C3BE-8C40-404F-92FF-653C36A4A6DA}"/>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191476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32DFAA3-C885-7D45-8C33-BC8871D4FF72}"/>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3" name="Marcador de pie de página 2">
            <a:extLst>
              <a:ext uri="{FF2B5EF4-FFF2-40B4-BE49-F238E27FC236}">
                <a16:creationId xmlns:a16="http://schemas.microsoft.com/office/drawing/2014/main" id="{9C1910EE-3E0F-734B-8CB8-A6335262295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8B45E61-C00E-A545-B185-88234E743B6E}"/>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157222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EC1A3-1181-BD40-ABAD-AF1BC291107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0D53DB-9F40-8C44-AB4D-EDF0321813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097486-A666-1242-AC0E-C908B0C84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8053D5D-D0C7-1440-A72C-F7277B02EB11}"/>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6" name="Marcador de pie de página 5">
            <a:extLst>
              <a:ext uri="{FF2B5EF4-FFF2-40B4-BE49-F238E27FC236}">
                <a16:creationId xmlns:a16="http://schemas.microsoft.com/office/drawing/2014/main" id="{01C8CEC8-6322-6148-BF93-787CE872B0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1C68BD-6F2C-4945-B553-C4C44DC08BA1}"/>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70514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C90B7F-5D7E-B247-8923-13C8B4CBAC4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80092E5-B49B-AE4A-B765-4DB5BE4B7A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33F6B33-3237-6A4F-B421-2C1744D9F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0BD38E2-0C3D-7B4F-A6D3-7AD346F3AA2D}"/>
              </a:ext>
            </a:extLst>
          </p:cNvPr>
          <p:cNvSpPr>
            <a:spLocks noGrp="1"/>
          </p:cNvSpPr>
          <p:nvPr>
            <p:ph type="dt" sz="half" idx="10"/>
          </p:nvPr>
        </p:nvSpPr>
        <p:spPr/>
        <p:txBody>
          <a:bodyPr/>
          <a:lstStyle/>
          <a:p>
            <a:fld id="{8123E8A1-CF8E-9F49-83DD-0B5587C23AA9}" type="datetimeFigureOut">
              <a:rPr lang="es-ES" smtClean="0"/>
              <a:t>15/12/20</a:t>
            </a:fld>
            <a:endParaRPr lang="es-ES"/>
          </a:p>
        </p:txBody>
      </p:sp>
      <p:sp>
        <p:nvSpPr>
          <p:cNvPr id="6" name="Marcador de pie de página 5">
            <a:extLst>
              <a:ext uri="{FF2B5EF4-FFF2-40B4-BE49-F238E27FC236}">
                <a16:creationId xmlns:a16="http://schemas.microsoft.com/office/drawing/2014/main" id="{4DFBB48C-5C1D-AE4A-969A-BB5E09C78A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1A53676-A6BF-654D-8427-3ED2A0908CCB}"/>
              </a:ext>
            </a:extLst>
          </p:cNvPr>
          <p:cNvSpPr>
            <a:spLocks noGrp="1"/>
          </p:cNvSpPr>
          <p:nvPr>
            <p:ph type="sldNum" sz="quarter" idx="12"/>
          </p:nvPr>
        </p:nvSpPr>
        <p:spPr/>
        <p:txBody>
          <a:bodyPr/>
          <a:lstStyle/>
          <a:p>
            <a:fld id="{F9E09C5A-BF95-C544-98AA-AE8E755244C3}" type="slidenum">
              <a:rPr lang="es-ES" smtClean="0"/>
              <a:t>‹Nº›</a:t>
            </a:fld>
            <a:endParaRPr lang="es-ES"/>
          </a:p>
        </p:txBody>
      </p:sp>
    </p:spTree>
    <p:extLst>
      <p:ext uri="{BB962C8B-B14F-4D97-AF65-F5344CB8AC3E}">
        <p14:creationId xmlns:p14="http://schemas.microsoft.com/office/powerpoint/2010/main" val="128054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950EF63-8651-994A-B529-E6511DA811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4EA35C-F6F3-3D42-97C2-AC66B38E2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E6A291-D0B6-1346-A497-D25C6438C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3E8A1-CF8E-9F49-83DD-0B5587C23AA9}" type="datetimeFigureOut">
              <a:rPr lang="es-ES" smtClean="0"/>
              <a:t>15/12/20</a:t>
            </a:fld>
            <a:endParaRPr lang="es-ES"/>
          </a:p>
        </p:txBody>
      </p:sp>
      <p:sp>
        <p:nvSpPr>
          <p:cNvPr id="5" name="Marcador de pie de página 4">
            <a:extLst>
              <a:ext uri="{FF2B5EF4-FFF2-40B4-BE49-F238E27FC236}">
                <a16:creationId xmlns:a16="http://schemas.microsoft.com/office/drawing/2014/main" id="{7EEEDC49-7C78-2C4D-93B6-8E4FA7396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1F73342-CF58-A644-B820-54DE6DF8F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09C5A-BF95-C544-98AA-AE8E755244C3}" type="slidenum">
              <a:rPr lang="es-ES" smtClean="0"/>
              <a:t>‹Nº›</a:t>
            </a:fld>
            <a:endParaRPr lang="es-ES"/>
          </a:p>
        </p:txBody>
      </p:sp>
    </p:spTree>
    <p:extLst>
      <p:ext uri="{BB962C8B-B14F-4D97-AF65-F5344CB8AC3E}">
        <p14:creationId xmlns:p14="http://schemas.microsoft.com/office/powerpoint/2010/main" val="241785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3E23A-B419-F040-B763-0AB975EDFC27}" type="datetimeFigureOut">
              <a:rPr lang="es-ES_tradnl" smtClean="0"/>
              <a:t>15/12/20</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44282-D7F9-A144-8B86-28C89BDEECE9}" type="slidenum">
              <a:rPr lang="es-ES_tradnl" smtClean="0"/>
              <a:t>‹Nº›</a:t>
            </a:fld>
            <a:endParaRPr lang="es-ES_tradnl"/>
          </a:p>
        </p:txBody>
      </p:sp>
    </p:spTree>
    <p:extLst>
      <p:ext uri="{BB962C8B-B14F-4D97-AF65-F5344CB8AC3E}">
        <p14:creationId xmlns:p14="http://schemas.microsoft.com/office/powerpoint/2010/main" val="3123208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Marcador de título 1">
            <a:extLst>
              <a:ext uri="{FF2B5EF4-FFF2-40B4-BE49-F238E27FC236}">
                <a16:creationId xmlns:a16="http://schemas.microsoft.com/office/drawing/2014/main" id="{81397C75-9210-1D41-A237-15A79948D3D9}"/>
              </a:ext>
            </a:extLst>
          </p:cNvPr>
          <p:cNvSpPr>
            <a:spLocks noGrp="1"/>
          </p:cNvSpPr>
          <p:nvPr>
            <p:ph type="title"/>
          </p:nvPr>
        </p:nvSpPr>
        <p:spPr bwMode="auto">
          <a:xfrm>
            <a:off x="857256" y="1160463"/>
            <a:ext cx="1049655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4" rIns="68568" bIns="34284" numCol="1" anchor="ctr" anchorCtr="0" compatLnSpc="1">
            <a:prstTxWarp prst="textNoShape">
              <a:avLst/>
            </a:prstTxWarp>
          </a:bodyPr>
          <a:lstStyle/>
          <a:p>
            <a:pPr lvl="0"/>
            <a:r>
              <a:rPr lang="es-ES" altLang="es-ES"/>
              <a:t>Haga clic para modificar el estilo de título del patrón</a:t>
            </a:r>
          </a:p>
        </p:txBody>
      </p:sp>
      <p:sp>
        <p:nvSpPr>
          <p:cNvPr id="2052" name="Marcador de texto 2">
            <a:extLst>
              <a:ext uri="{FF2B5EF4-FFF2-40B4-BE49-F238E27FC236}">
                <a16:creationId xmlns:a16="http://schemas.microsoft.com/office/drawing/2014/main" id="{12DC3809-412D-3B44-A897-EB4DFCE9F809}"/>
              </a:ext>
            </a:extLst>
          </p:cNvPr>
          <p:cNvSpPr>
            <a:spLocks noGrp="1"/>
          </p:cNvSpPr>
          <p:nvPr>
            <p:ph type="body" idx="1"/>
          </p:nvPr>
        </p:nvSpPr>
        <p:spPr bwMode="auto">
          <a:xfrm>
            <a:off x="838200" y="2565409"/>
            <a:ext cx="105156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4" rIns="68568" bIns="34284"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1E3A6502-8BC5-C340-BB14-AB8C02641591}"/>
              </a:ext>
            </a:extLst>
          </p:cNvPr>
          <p:cNvSpPr>
            <a:spLocks noGrp="1"/>
          </p:cNvSpPr>
          <p:nvPr>
            <p:ph type="dt" sz="half" idx="2"/>
          </p:nvPr>
        </p:nvSpPr>
        <p:spPr>
          <a:xfrm>
            <a:off x="838200" y="6432551"/>
            <a:ext cx="2743200" cy="365125"/>
          </a:xfrm>
          <a:prstGeom prst="rect">
            <a:avLst/>
          </a:prstGeom>
        </p:spPr>
        <p:txBody>
          <a:bodyPr vert="horz" lIns="68568" tIns="34284" rIns="68568" bIns="34284"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1218986">
              <a:defRPr/>
            </a:pPr>
            <a:fld id="{2A9C2366-96E8-6544-B98F-14CDAA151DF2}" type="datetimeFigureOut">
              <a:rPr lang="es-ES" smtClean="0">
                <a:solidFill>
                  <a:prstClr val="black">
                    <a:tint val="75000"/>
                  </a:prstClr>
                </a:solidFill>
              </a:rPr>
              <a:pPr defTabSz="1218986">
                <a:defRPr/>
              </a:pPr>
              <a:t>15/12/20</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1A91735E-AAEF-6A47-9D40-18D447F16086}"/>
              </a:ext>
            </a:extLst>
          </p:cNvPr>
          <p:cNvSpPr>
            <a:spLocks noGrp="1"/>
          </p:cNvSpPr>
          <p:nvPr>
            <p:ph type="ftr" sz="quarter" idx="3"/>
          </p:nvPr>
        </p:nvSpPr>
        <p:spPr>
          <a:xfrm>
            <a:off x="4038600" y="6432551"/>
            <a:ext cx="4114800" cy="365125"/>
          </a:xfrm>
          <a:prstGeom prst="rect">
            <a:avLst/>
          </a:prstGeom>
        </p:spPr>
        <p:txBody>
          <a:bodyPr vert="horz" lIns="68568" tIns="34284" rIns="68568" bIns="34284"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1218986">
              <a:defRPr/>
            </a:pPr>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F0851323-32A0-1741-82DB-606EFB8C89C1}"/>
              </a:ext>
            </a:extLst>
          </p:cNvPr>
          <p:cNvSpPr>
            <a:spLocks noGrp="1"/>
          </p:cNvSpPr>
          <p:nvPr>
            <p:ph type="sldNum" sz="quarter" idx="4"/>
          </p:nvPr>
        </p:nvSpPr>
        <p:spPr>
          <a:xfrm>
            <a:off x="8610600" y="6432551"/>
            <a:ext cx="2743200" cy="365125"/>
          </a:xfrm>
          <a:prstGeom prst="rect">
            <a:avLst/>
          </a:prstGeom>
        </p:spPr>
        <p:txBody>
          <a:bodyPr vert="horz" wrap="square" lIns="68568" tIns="34284" rIns="68568" bIns="34284" numCol="1" anchor="ctr" anchorCtr="0" compatLnSpc="1">
            <a:prstTxWarp prst="textNoShape">
              <a:avLst/>
            </a:prstTxWarp>
          </a:bodyPr>
          <a:lstStyle>
            <a:lvl1pPr algn="r">
              <a:defRPr sz="1200">
                <a:solidFill>
                  <a:srgbClr val="898989"/>
                </a:solidFill>
              </a:defRPr>
            </a:lvl1pPr>
          </a:lstStyle>
          <a:p>
            <a:pPr defTabSz="1218986" fontAlgn="base">
              <a:spcBef>
                <a:spcPct val="0"/>
              </a:spcBef>
              <a:spcAft>
                <a:spcPct val="0"/>
              </a:spcAft>
            </a:pPr>
            <a:fld id="{9A2E4D28-4770-E241-8638-E5DB3F12CEEA}" type="slidenum">
              <a:rPr lang="es-ES" altLang="es-ES" smtClean="0">
                <a:cs typeface="Arial" panose="020B0604020202020204" pitchFamily="34" charset="0"/>
              </a:rPr>
              <a:pPr defTabSz="1218986" fontAlgn="base">
                <a:spcBef>
                  <a:spcPct val="0"/>
                </a:spcBef>
                <a:spcAft>
                  <a:spcPct val="0"/>
                </a:spcAft>
              </a:pPr>
              <a:t>‹Nº›</a:t>
            </a:fld>
            <a:endParaRPr lang="es-ES" altLang="es-ES">
              <a:cs typeface="Arial" panose="020B0604020202020204" pitchFamily="34" charset="0"/>
            </a:endParaRPr>
          </a:p>
        </p:txBody>
      </p:sp>
    </p:spTree>
    <p:extLst>
      <p:ext uri="{BB962C8B-B14F-4D97-AF65-F5344CB8AC3E}">
        <p14:creationId xmlns:p14="http://schemas.microsoft.com/office/powerpoint/2010/main" val="19687300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rtl="0" fontAlgn="base">
        <a:lnSpc>
          <a:spcPct val="90000"/>
        </a:lnSpc>
        <a:spcBef>
          <a:spcPct val="0"/>
        </a:spcBef>
        <a:spcAft>
          <a:spcPct val="0"/>
        </a:spcAft>
        <a:defRPr sz="4000" b="1" kern="1200">
          <a:solidFill>
            <a:srgbClr val="077CA8"/>
          </a:solidFill>
          <a:latin typeface="+mj-lt"/>
          <a:ea typeface="+mj-ea"/>
          <a:cs typeface="+mj-cs"/>
        </a:defRPr>
      </a:lvl1pPr>
      <a:lvl2pPr algn="l" rtl="0" fontAlgn="base">
        <a:lnSpc>
          <a:spcPct val="90000"/>
        </a:lnSpc>
        <a:spcBef>
          <a:spcPct val="0"/>
        </a:spcBef>
        <a:spcAft>
          <a:spcPct val="0"/>
        </a:spcAft>
        <a:defRPr sz="4000" b="1">
          <a:solidFill>
            <a:srgbClr val="077CA8"/>
          </a:solidFill>
          <a:latin typeface="Calibri Light" panose="020F0302020204030204" pitchFamily="34" charset="0"/>
        </a:defRPr>
      </a:lvl2pPr>
      <a:lvl3pPr algn="l" rtl="0" fontAlgn="base">
        <a:lnSpc>
          <a:spcPct val="90000"/>
        </a:lnSpc>
        <a:spcBef>
          <a:spcPct val="0"/>
        </a:spcBef>
        <a:spcAft>
          <a:spcPct val="0"/>
        </a:spcAft>
        <a:defRPr sz="4000" b="1">
          <a:solidFill>
            <a:srgbClr val="077CA8"/>
          </a:solidFill>
          <a:latin typeface="Calibri Light" panose="020F0302020204030204" pitchFamily="34" charset="0"/>
        </a:defRPr>
      </a:lvl3pPr>
      <a:lvl4pPr algn="l" rtl="0" fontAlgn="base">
        <a:lnSpc>
          <a:spcPct val="90000"/>
        </a:lnSpc>
        <a:spcBef>
          <a:spcPct val="0"/>
        </a:spcBef>
        <a:spcAft>
          <a:spcPct val="0"/>
        </a:spcAft>
        <a:defRPr sz="4000" b="1">
          <a:solidFill>
            <a:srgbClr val="077CA8"/>
          </a:solidFill>
          <a:latin typeface="Calibri Light" panose="020F0302020204030204" pitchFamily="34" charset="0"/>
        </a:defRPr>
      </a:lvl4pPr>
      <a:lvl5pPr algn="l" rtl="0" fontAlgn="base">
        <a:lnSpc>
          <a:spcPct val="90000"/>
        </a:lnSpc>
        <a:spcBef>
          <a:spcPct val="0"/>
        </a:spcBef>
        <a:spcAft>
          <a:spcPct val="0"/>
        </a:spcAft>
        <a:defRPr sz="4000" b="1">
          <a:solidFill>
            <a:srgbClr val="077CA8"/>
          </a:solidFill>
          <a:latin typeface="Calibri Light" panose="020F0302020204030204" pitchFamily="34" charset="0"/>
        </a:defRPr>
      </a:lvl5pPr>
      <a:lvl6pPr marL="457117" algn="l" rtl="0" fontAlgn="base">
        <a:lnSpc>
          <a:spcPct val="90000"/>
        </a:lnSpc>
        <a:spcBef>
          <a:spcPct val="0"/>
        </a:spcBef>
        <a:spcAft>
          <a:spcPct val="0"/>
        </a:spcAft>
        <a:defRPr sz="4000" b="1">
          <a:solidFill>
            <a:srgbClr val="077CA8"/>
          </a:solidFill>
          <a:latin typeface="Calibri Light" panose="020F0302020204030204" pitchFamily="34" charset="0"/>
        </a:defRPr>
      </a:lvl6pPr>
      <a:lvl7pPr marL="914241" algn="l" rtl="0" fontAlgn="base">
        <a:lnSpc>
          <a:spcPct val="90000"/>
        </a:lnSpc>
        <a:spcBef>
          <a:spcPct val="0"/>
        </a:spcBef>
        <a:spcAft>
          <a:spcPct val="0"/>
        </a:spcAft>
        <a:defRPr sz="4000" b="1">
          <a:solidFill>
            <a:srgbClr val="077CA8"/>
          </a:solidFill>
          <a:latin typeface="Calibri Light" panose="020F0302020204030204" pitchFamily="34" charset="0"/>
        </a:defRPr>
      </a:lvl7pPr>
      <a:lvl8pPr marL="1371358" algn="l" rtl="0" fontAlgn="base">
        <a:lnSpc>
          <a:spcPct val="90000"/>
        </a:lnSpc>
        <a:spcBef>
          <a:spcPct val="0"/>
        </a:spcBef>
        <a:spcAft>
          <a:spcPct val="0"/>
        </a:spcAft>
        <a:defRPr sz="4000" b="1">
          <a:solidFill>
            <a:srgbClr val="077CA8"/>
          </a:solidFill>
          <a:latin typeface="Calibri Light" panose="020F0302020204030204" pitchFamily="34" charset="0"/>
        </a:defRPr>
      </a:lvl8pPr>
      <a:lvl9pPr marL="1828482" algn="l" rtl="0" fontAlgn="base">
        <a:lnSpc>
          <a:spcPct val="90000"/>
        </a:lnSpc>
        <a:spcBef>
          <a:spcPct val="0"/>
        </a:spcBef>
        <a:spcAft>
          <a:spcPct val="0"/>
        </a:spcAft>
        <a:defRPr sz="4000" b="1">
          <a:solidFill>
            <a:srgbClr val="077CA8"/>
          </a:solidFill>
          <a:latin typeface="Calibri Light" panose="020F0302020204030204" pitchFamily="34" charset="0"/>
        </a:defRPr>
      </a:lvl9pPr>
    </p:titleStyle>
    <p:bodyStyle>
      <a:lvl1pPr marL="228562" indent="-228562"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679" indent="-228562"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803" indent="-228562"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920" indent="-228562"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037" indent="-228562"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78"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519"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s-ES"/>
      </a:defPPr>
      <a:lvl1pPr marL="0" algn="l" defTabSz="914241" rtl="0" eaLnBrk="1" latinLnBrk="0" hangingPunct="1">
        <a:defRPr sz="1867" kern="1200">
          <a:solidFill>
            <a:schemeClr val="tx1"/>
          </a:solidFill>
          <a:latin typeface="+mn-lt"/>
          <a:ea typeface="+mn-ea"/>
          <a:cs typeface="+mn-cs"/>
        </a:defRPr>
      </a:lvl1pPr>
      <a:lvl2pPr marL="457117" algn="l" defTabSz="914241" rtl="0" eaLnBrk="1" latinLnBrk="0" hangingPunct="1">
        <a:defRPr sz="1867" kern="1200">
          <a:solidFill>
            <a:schemeClr val="tx1"/>
          </a:solidFill>
          <a:latin typeface="+mn-lt"/>
          <a:ea typeface="+mn-ea"/>
          <a:cs typeface="+mn-cs"/>
        </a:defRPr>
      </a:lvl2pPr>
      <a:lvl3pPr marL="914241" algn="l" defTabSz="914241" rtl="0" eaLnBrk="1" latinLnBrk="0" hangingPunct="1">
        <a:defRPr sz="1867" kern="1200">
          <a:solidFill>
            <a:schemeClr val="tx1"/>
          </a:solidFill>
          <a:latin typeface="+mn-lt"/>
          <a:ea typeface="+mn-ea"/>
          <a:cs typeface="+mn-cs"/>
        </a:defRPr>
      </a:lvl3pPr>
      <a:lvl4pPr marL="1371358" algn="l" defTabSz="914241" rtl="0" eaLnBrk="1" latinLnBrk="0" hangingPunct="1">
        <a:defRPr sz="1867" kern="1200">
          <a:solidFill>
            <a:schemeClr val="tx1"/>
          </a:solidFill>
          <a:latin typeface="+mn-lt"/>
          <a:ea typeface="+mn-ea"/>
          <a:cs typeface="+mn-cs"/>
        </a:defRPr>
      </a:lvl4pPr>
      <a:lvl5pPr marL="1828482" algn="l" defTabSz="914241" rtl="0" eaLnBrk="1" latinLnBrk="0" hangingPunct="1">
        <a:defRPr sz="1867" kern="1200">
          <a:solidFill>
            <a:schemeClr val="tx1"/>
          </a:solidFill>
          <a:latin typeface="+mn-lt"/>
          <a:ea typeface="+mn-ea"/>
          <a:cs typeface="+mn-cs"/>
        </a:defRPr>
      </a:lvl5pPr>
      <a:lvl6pPr marL="2285599" algn="l" defTabSz="914241" rtl="0" eaLnBrk="1" latinLnBrk="0" hangingPunct="1">
        <a:defRPr sz="1867" kern="1200">
          <a:solidFill>
            <a:schemeClr val="tx1"/>
          </a:solidFill>
          <a:latin typeface="+mn-lt"/>
          <a:ea typeface="+mn-ea"/>
          <a:cs typeface="+mn-cs"/>
        </a:defRPr>
      </a:lvl6pPr>
      <a:lvl7pPr marL="2742723" algn="l" defTabSz="914241" rtl="0" eaLnBrk="1" latinLnBrk="0" hangingPunct="1">
        <a:defRPr sz="1867" kern="1200">
          <a:solidFill>
            <a:schemeClr val="tx1"/>
          </a:solidFill>
          <a:latin typeface="+mn-lt"/>
          <a:ea typeface="+mn-ea"/>
          <a:cs typeface="+mn-cs"/>
        </a:defRPr>
      </a:lvl7pPr>
      <a:lvl8pPr marL="3199840" algn="l" defTabSz="914241" rtl="0" eaLnBrk="1" latinLnBrk="0" hangingPunct="1">
        <a:defRPr sz="1867" kern="1200">
          <a:solidFill>
            <a:schemeClr val="tx1"/>
          </a:solidFill>
          <a:latin typeface="+mn-lt"/>
          <a:ea typeface="+mn-ea"/>
          <a:cs typeface="+mn-cs"/>
        </a:defRPr>
      </a:lvl8pPr>
      <a:lvl9pPr marL="3656957" algn="l" defTabSz="914241"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www.redgdps.org/algoritmo-de-tratamiento-de-la-dm2-de-la-redgdps-2020/" TargetMode="External"/><Relationship Id="rId5" Type="http://schemas.openxmlformats.org/officeDocument/2006/relationships/image" Target="../media/image12.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redgdps.org/algoritmo-de-tratamiento-de-la-dm2-de-la-redgdps-2020/" TargetMode="External"/><Relationship Id="rId5" Type="http://schemas.openxmlformats.org/officeDocument/2006/relationships/image" Target="../media/image12.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hyperlink" Target="https://www.redgdps.org/algoritmo-de-tratamiento-de-la-dm2-de-la-redgdps-202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ro.pinterest.com/patriciacarr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tiff"/><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https://www.redgdps.org/algoritmo-de-tratamiento-de-la-dm2-de-la-redgdps-20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1.tiff"/></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https://www.redgdps.org/algoritmo-de-tratamiento-de-la-dm2-de-la-redgdps-202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5.tiff"/><Relationship Id="rId4" Type="http://schemas.openxmlformats.org/officeDocument/2006/relationships/image" Target="../media/image44.tiff"/></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50.tiff"/><Relationship Id="rId4" Type="http://schemas.openxmlformats.org/officeDocument/2006/relationships/image" Target="../media/image49.tiff"/></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www.redgdps.org/algoritmo-de-tratamiento-de-la-dm2-de-la-redgdps-202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3.tiff"/></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https://www.redgdps.org/algoritmo-de-tratamiento-de-la-dm2-de-la-redgdps-2020/"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www.redgdps.org/algoritmo-de-tratamiento-de-la-dm2-de-la-redgdps-2020/" TargetMode="Externa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66.tiff"/><Relationship Id="rId5" Type="http://schemas.openxmlformats.org/officeDocument/2006/relationships/image" Target="../media/image65.emf"/><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66.tiff"/><Relationship Id="rId4" Type="http://schemas.openxmlformats.org/officeDocument/2006/relationships/image" Target="../media/image63.tiff"/></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hyperlink" Target="https://www.redgdps.org/algoritmo-de-tratamiento-de-la-dm2-de-la-redgdps-2020/" TargetMode="Externa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0.xml"/><Relationship Id="rId1" Type="http://schemas.openxmlformats.org/officeDocument/2006/relationships/slideLayout" Target="../slideLayouts/slideLayout27.xml"/><Relationship Id="rId5" Type="http://schemas.openxmlformats.org/officeDocument/2006/relationships/image" Target="../media/image68.tiff"/><Relationship Id="rId4" Type="http://schemas.openxmlformats.org/officeDocument/2006/relationships/image" Target="../media/image80.tiff"/></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81.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hyperlink" Target="https://www.redgdps.org/algoritmo-de-tratamiento-de-la-dm2-de-la-redgdps-202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ro.pinterest.com/patriciacarrer/"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733F72F-1F73-7A4E-AEA3-2006486205A9}"/>
              </a:ext>
            </a:extLst>
          </p:cNvPr>
          <p:cNvSpPr/>
          <p:nvPr/>
        </p:nvSpPr>
        <p:spPr>
          <a:xfrm>
            <a:off x="6082748" y="0"/>
            <a:ext cx="6109252"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 name="Grupo 5">
            <a:extLst>
              <a:ext uri="{FF2B5EF4-FFF2-40B4-BE49-F238E27FC236}">
                <a16:creationId xmlns:a16="http://schemas.microsoft.com/office/drawing/2014/main" id="{7BF03F8B-3FD1-AB46-9627-42C2B71059EC}"/>
              </a:ext>
            </a:extLst>
          </p:cNvPr>
          <p:cNvGrpSpPr/>
          <p:nvPr/>
        </p:nvGrpSpPr>
        <p:grpSpPr>
          <a:xfrm>
            <a:off x="39756" y="6536315"/>
            <a:ext cx="12046557" cy="136634"/>
            <a:chOff x="63064" y="6513014"/>
            <a:chExt cx="12046557" cy="136634"/>
          </a:xfrm>
        </p:grpSpPr>
        <p:cxnSp>
          <p:nvCxnSpPr>
            <p:cNvPr id="7" name="Conector recto 6">
              <a:extLst>
                <a:ext uri="{FF2B5EF4-FFF2-40B4-BE49-F238E27FC236}">
                  <a16:creationId xmlns:a16="http://schemas.microsoft.com/office/drawing/2014/main" id="{E6AD7519-EBC3-EE44-974E-B5F594EF95E6}"/>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A027B75E-1BD5-CF43-B54C-21F3A492169E}"/>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 name="CuadroTexto 8">
            <a:extLst>
              <a:ext uri="{FF2B5EF4-FFF2-40B4-BE49-F238E27FC236}">
                <a16:creationId xmlns:a16="http://schemas.microsoft.com/office/drawing/2014/main" id="{2833351F-60C1-5345-B592-E7E00847A8F6}"/>
              </a:ext>
            </a:extLst>
          </p:cNvPr>
          <p:cNvSpPr txBox="1"/>
          <p:nvPr/>
        </p:nvSpPr>
        <p:spPr>
          <a:xfrm>
            <a:off x="91169" y="398936"/>
            <a:ext cx="11745203" cy="830997"/>
          </a:xfrm>
          <a:prstGeom prst="rect">
            <a:avLst/>
          </a:prstGeom>
          <a:noFill/>
        </p:spPr>
        <p:txBody>
          <a:bodyPr wrap="none" rtlCol="0">
            <a:spAutoFit/>
          </a:bodyPr>
          <a:lstStyle/>
          <a:p>
            <a:r>
              <a:rPr lang="es-ES" sz="3400" dirty="0" err="1"/>
              <a:t>Projecte</a:t>
            </a:r>
            <a:r>
              <a:rPr lang="es-ES" sz="3400"/>
              <a:t> </a:t>
            </a:r>
            <a:r>
              <a:rPr lang="es-ES" sz="3400" err="1"/>
              <a:t>algor</a:t>
            </a:r>
            <a:r>
              <a:rPr lang="es-ES" sz="4800" b="1" err="1"/>
              <a:t>RITMO</a:t>
            </a:r>
            <a:r>
              <a:rPr lang="es-ES" sz="3400" b="1"/>
              <a:t> </a:t>
            </a:r>
            <a:r>
              <a:rPr lang="es-ES" sz="3400"/>
              <a:t>en el </a:t>
            </a:r>
            <a:r>
              <a:rPr lang="es-ES" sz="3400" err="1"/>
              <a:t>trac</a:t>
            </a:r>
            <a:r>
              <a:rPr lang="es-ES" sz="3400" err="1">
                <a:solidFill>
                  <a:schemeClr val="bg1"/>
                </a:solidFill>
              </a:rPr>
              <a:t>tament</a:t>
            </a:r>
            <a:r>
              <a:rPr lang="es-ES" sz="3400">
                <a:solidFill>
                  <a:schemeClr val="bg1"/>
                </a:solidFill>
              </a:rPr>
              <a:t> de la persona </a:t>
            </a:r>
            <a:r>
              <a:rPr lang="es-ES" sz="3400" err="1">
                <a:solidFill>
                  <a:schemeClr val="bg1"/>
                </a:solidFill>
              </a:rPr>
              <a:t>amb</a:t>
            </a:r>
            <a:r>
              <a:rPr lang="es-ES" sz="3400">
                <a:solidFill>
                  <a:schemeClr val="bg1"/>
                </a:solidFill>
              </a:rPr>
              <a:t> DM2</a:t>
            </a:r>
          </a:p>
        </p:txBody>
      </p:sp>
      <p:sp>
        <p:nvSpPr>
          <p:cNvPr id="10" name="CuadroTexto 9">
            <a:extLst>
              <a:ext uri="{FF2B5EF4-FFF2-40B4-BE49-F238E27FC236}">
                <a16:creationId xmlns:a16="http://schemas.microsoft.com/office/drawing/2014/main" id="{7437D5C7-0FFC-5F44-893A-337727A2CDE4}"/>
              </a:ext>
            </a:extLst>
          </p:cNvPr>
          <p:cNvSpPr txBox="1"/>
          <p:nvPr/>
        </p:nvSpPr>
        <p:spPr>
          <a:xfrm>
            <a:off x="7059530" y="5112819"/>
            <a:ext cx="3980385" cy="1077218"/>
          </a:xfrm>
          <a:prstGeom prst="rect">
            <a:avLst/>
          </a:prstGeom>
          <a:noFill/>
        </p:spPr>
        <p:txBody>
          <a:bodyPr wrap="none" rtlCol="0">
            <a:spAutoFit/>
          </a:bodyPr>
          <a:lstStyle/>
          <a:p>
            <a:r>
              <a:rPr lang="es-ES" sz="3600" b="1">
                <a:solidFill>
                  <a:schemeClr val="bg1"/>
                </a:solidFill>
              </a:rPr>
              <a:t>Dr Manel Mata</a:t>
            </a:r>
          </a:p>
          <a:p>
            <a:r>
              <a:rPr lang="es-ES" sz="2800" err="1">
                <a:solidFill>
                  <a:schemeClr val="bg1"/>
                </a:solidFill>
              </a:rPr>
              <a:t>Metge</a:t>
            </a:r>
            <a:r>
              <a:rPr lang="es-ES" sz="2800">
                <a:solidFill>
                  <a:schemeClr val="bg1"/>
                </a:solidFill>
              </a:rPr>
              <a:t> </a:t>
            </a:r>
            <a:r>
              <a:rPr lang="es-ES" sz="2800" err="1">
                <a:solidFill>
                  <a:schemeClr val="bg1"/>
                </a:solidFill>
              </a:rPr>
              <a:t>d</a:t>
            </a:r>
            <a:r>
              <a:rPr lang="es-ES" sz="2800">
                <a:solidFill>
                  <a:schemeClr val="bg1"/>
                </a:solidFill>
              </a:rPr>
              <a:t>’ Atenció </a:t>
            </a:r>
            <a:r>
              <a:rPr lang="es-ES" sz="2800" err="1">
                <a:solidFill>
                  <a:schemeClr val="bg1"/>
                </a:solidFill>
              </a:rPr>
              <a:t>Primària</a:t>
            </a:r>
            <a:endParaRPr lang="es-ES" sz="2800">
              <a:solidFill>
                <a:schemeClr val="bg1"/>
              </a:solidFill>
            </a:endParaRPr>
          </a:p>
        </p:txBody>
      </p:sp>
      <p:sp>
        <p:nvSpPr>
          <p:cNvPr id="11" name="CuadroTexto 10">
            <a:extLst>
              <a:ext uri="{FF2B5EF4-FFF2-40B4-BE49-F238E27FC236}">
                <a16:creationId xmlns:a16="http://schemas.microsoft.com/office/drawing/2014/main" id="{E769A99A-7838-A743-8360-DECB6CDA5FEF}"/>
              </a:ext>
            </a:extLst>
          </p:cNvPr>
          <p:cNvSpPr txBox="1"/>
          <p:nvPr/>
        </p:nvSpPr>
        <p:spPr>
          <a:xfrm>
            <a:off x="1000087" y="5112819"/>
            <a:ext cx="4888005" cy="1077218"/>
          </a:xfrm>
          <a:prstGeom prst="rect">
            <a:avLst/>
          </a:prstGeom>
          <a:noFill/>
        </p:spPr>
        <p:txBody>
          <a:bodyPr wrap="none" rtlCol="0">
            <a:spAutoFit/>
          </a:bodyPr>
          <a:lstStyle/>
          <a:p>
            <a:r>
              <a:rPr lang="es-ES" sz="3600" b="1"/>
              <a:t>Dr Joan A. Vallès</a:t>
            </a:r>
          </a:p>
          <a:p>
            <a:r>
              <a:rPr lang="es-ES" sz="2800" err="1"/>
              <a:t>Farmacòleg</a:t>
            </a:r>
            <a:r>
              <a:rPr lang="es-ES" sz="2800"/>
              <a:t> d’ </a:t>
            </a:r>
            <a:r>
              <a:rPr lang="es-ES" sz="2800" err="1"/>
              <a:t>Atenció</a:t>
            </a:r>
            <a:r>
              <a:rPr lang="es-ES" sz="2800"/>
              <a:t> Primaria</a:t>
            </a:r>
          </a:p>
        </p:txBody>
      </p:sp>
      <p:pic>
        <p:nvPicPr>
          <p:cNvPr id="12" name="2 Imagen" descr="algoritmo_DM2_ESP_secuencia-1.jpg">
            <a:extLst>
              <a:ext uri="{FF2B5EF4-FFF2-40B4-BE49-F238E27FC236}">
                <a16:creationId xmlns:a16="http://schemas.microsoft.com/office/drawing/2014/main" id="{25E35091-0CC0-5444-AD92-B51E9F4DD20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5688" y="2251035"/>
            <a:ext cx="3292253" cy="209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1727048C-C0A4-344F-A9BF-EC16B76B0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216" y="2133135"/>
            <a:ext cx="1658445" cy="2180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CuadroTexto 13">
            <a:extLst>
              <a:ext uri="{FF2B5EF4-FFF2-40B4-BE49-F238E27FC236}">
                <a16:creationId xmlns:a16="http://schemas.microsoft.com/office/drawing/2014/main" id="{4CF36FE3-22EA-6F40-B6D0-BA0E0B010CB9}"/>
              </a:ext>
            </a:extLst>
          </p:cNvPr>
          <p:cNvSpPr txBox="1"/>
          <p:nvPr/>
        </p:nvSpPr>
        <p:spPr>
          <a:xfrm>
            <a:off x="5736592" y="3704891"/>
            <a:ext cx="658257" cy="769441"/>
          </a:xfrm>
          <a:prstGeom prst="rect">
            <a:avLst/>
          </a:prstGeom>
          <a:noFill/>
        </p:spPr>
        <p:txBody>
          <a:bodyPr wrap="none" rtlCol="0">
            <a:spAutoFit/>
          </a:bodyPr>
          <a:lstStyle/>
          <a:p>
            <a:r>
              <a:rPr lang="es-ES" sz="4400"/>
              <a:t>v</a:t>
            </a:r>
            <a:r>
              <a:rPr lang="es-ES" sz="4400">
                <a:solidFill>
                  <a:schemeClr val="bg1"/>
                </a:solidFill>
              </a:rPr>
              <a:t>s</a:t>
            </a:r>
          </a:p>
        </p:txBody>
      </p:sp>
    </p:spTree>
    <p:extLst>
      <p:ext uri="{BB962C8B-B14F-4D97-AF65-F5344CB8AC3E}">
        <p14:creationId xmlns:p14="http://schemas.microsoft.com/office/powerpoint/2010/main" val="3137924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3039" y="275881"/>
            <a:ext cx="5637672" cy="1277037"/>
          </a:xfrm>
        </p:spPr>
        <p:txBody>
          <a:bodyPr>
            <a:noAutofit/>
          </a:bodyPr>
          <a:lstStyle/>
          <a:p>
            <a:r>
              <a:rPr lang="es-ES_tradnl" sz="2400" err="1">
                <a:solidFill>
                  <a:srgbClr val="0070C0"/>
                </a:solidFill>
                <a:latin typeface="Arial Rounded MT Bold" charset="0"/>
                <a:ea typeface="Arial Rounded MT Bold" charset="0"/>
                <a:cs typeface="Arial Rounded MT Bold" charset="0"/>
              </a:rPr>
              <a:t>Com</a:t>
            </a:r>
            <a:r>
              <a:rPr lang="es-ES_tradnl" sz="2400">
                <a:solidFill>
                  <a:srgbClr val="0070C0"/>
                </a:solidFill>
                <a:latin typeface="Arial Rounded MT Bold" charset="0"/>
                <a:ea typeface="Arial Rounded MT Bold" charset="0"/>
                <a:cs typeface="Arial Rounded MT Bold" charset="0"/>
              </a:rPr>
              <a:t> alternativa a </a:t>
            </a:r>
            <a:r>
              <a:rPr lang="es-ES_tradnl" sz="2400" err="1">
                <a:solidFill>
                  <a:srgbClr val="0070C0"/>
                </a:solidFill>
                <a:latin typeface="Arial Rounded MT Bold" charset="0"/>
                <a:ea typeface="Arial Rounded MT Bold" charset="0"/>
                <a:cs typeface="Arial Rounded MT Bold" charset="0"/>
              </a:rPr>
              <a:t>metformina</a:t>
            </a:r>
            <a:r>
              <a:rPr lang="es-ES_tradnl" sz="2400">
                <a:solidFill>
                  <a:srgbClr val="0070C0"/>
                </a:solidFill>
                <a:latin typeface="Arial Rounded MT Bold" charset="0"/>
                <a:ea typeface="Arial Rounded MT Bold" charset="0"/>
                <a:cs typeface="Arial Rounded MT Bold" charset="0"/>
              </a:rPr>
              <a:t> </a:t>
            </a:r>
            <a:br>
              <a:rPr lang="es-ES_tradnl" sz="2400">
                <a:solidFill>
                  <a:srgbClr val="0070C0"/>
                </a:solidFill>
                <a:latin typeface="Arial Rounded MT Bold" charset="0"/>
                <a:ea typeface="Arial Rounded MT Bold" charset="0"/>
                <a:cs typeface="Arial Rounded MT Bold" charset="0"/>
              </a:rPr>
            </a:br>
            <a:r>
              <a:rPr lang="es-ES_tradnl" sz="2400">
                <a:solidFill>
                  <a:srgbClr val="0070C0"/>
                </a:solidFill>
                <a:latin typeface="Arial Rounded MT Bold" charset="0"/>
                <a:ea typeface="Arial Rounded MT Bold" charset="0"/>
                <a:cs typeface="Arial Rounded MT Bold" charset="0"/>
              </a:rPr>
              <a:t>i </a:t>
            </a:r>
            <a:r>
              <a:rPr lang="es-ES_tradnl" sz="2400" err="1">
                <a:solidFill>
                  <a:srgbClr val="0070C0"/>
                </a:solidFill>
                <a:latin typeface="Arial Rounded MT Bold" charset="0"/>
                <a:ea typeface="Arial Rounded MT Bold" charset="0"/>
                <a:cs typeface="Arial Rounded MT Bold" charset="0"/>
              </a:rPr>
              <a:t>com</a:t>
            </a:r>
            <a:r>
              <a:rPr lang="es-ES_tradnl" sz="2400">
                <a:solidFill>
                  <a:srgbClr val="0070C0"/>
                </a:solidFill>
                <a:latin typeface="Arial Rounded MT Bold" charset="0"/>
                <a:ea typeface="Arial Rounded MT Bold" charset="0"/>
                <a:cs typeface="Arial Rounded MT Bold" charset="0"/>
              </a:rPr>
              <a:t> a </a:t>
            </a:r>
            <a:r>
              <a:rPr lang="es-ES_tradnl" sz="2400" err="1">
                <a:solidFill>
                  <a:srgbClr val="0070C0"/>
                </a:solidFill>
                <a:latin typeface="Arial Rounded MT Bold" charset="0"/>
                <a:ea typeface="Arial Rounded MT Bold" charset="0"/>
                <a:cs typeface="Arial Rounded MT Bold" charset="0"/>
              </a:rPr>
              <a:t>segon</a:t>
            </a:r>
            <a:r>
              <a:rPr lang="es-ES_tradnl" sz="2400">
                <a:solidFill>
                  <a:srgbClr val="0070C0"/>
                </a:solidFill>
                <a:latin typeface="Arial Rounded MT Bold" charset="0"/>
                <a:ea typeface="Arial Rounded MT Bold" charset="0"/>
                <a:cs typeface="Arial Rounded MT Bold" charset="0"/>
              </a:rPr>
              <a:t> </a:t>
            </a:r>
            <a:r>
              <a:rPr lang="es-ES_tradnl" sz="2400" err="1">
                <a:solidFill>
                  <a:srgbClr val="0070C0"/>
                </a:solidFill>
                <a:latin typeface="Arial Rounded MT Bold" charset="0"/>
                <a:ea typeface="Arial Rounded MT Bold" charset="0"/>
                <a:cs typeface="Arial Rounded MT Bold" charset="0"/>
              </a:rPr>
              <a:t>esglaó</a:t>
            </a:r>
            <a:r>
              <a:rPr lang="es-ES_tradnl" sz="2400">
                <a:solidFill>
                  <a:srgbClr val="0070C0"/>
                </a:solidFill>
                <a:latin typeface="Arial Rounded MT Bold" charset="0"/>
                <a:ea typeface="Arial Rounded MT Bold" charset="0"/>
                <a:cs typeface="Arial Rounded MT Bold" charset="0"/>
              </a:rPr>
              <a:t>, les Pautes </a:t>
            </a:r>
            <a:r>
              <a:rPr lang="es-ES_tradnl" sz="2400" err="1">
                <a:solidFill>
                  <a:srgbClr val="0070C0"/>
                </a:solidFill>
                <a:latin typeface="Arial Rounded MT Bold" charset="0"/>
                <a:ea typeface="Arial Rounded MT Bold" charset="0"/>
                <a:cs typeface="Arial Rounded MT Bold" charset="0"/>
              </a:rPr>
              <a:t>recomanen</a:t>
            </a:r>
            <a:r>
              <a:rPr lang="es-ES_tradnl" sz="2400">
                <a:solidFill>
                  <a:srgbClr val="0070C0"/>
                </a:solidFill>
                <a:latin typeface="Arial Rounded MT Bold" charset="0"/>
                <a:ea typeface="Arial Rounded MT Bold" charset="0"/>
                <a:cs typeface="Arial Rounded MT Bold" charset="0"/>
              </a:rPr>
              <a:t> les SU </a:t>
            </a:r>
            <a:r>
              <a:rPr lang="es-ES_tradnl" sz="2400" err="1">
                <a:solidFill>
                  <a:srgbClr val="0070C0"/>
                </a:solidFill>
                <a:latin typeface="Arial Rounded MT Bold" charset="0"/>
                <a:ea typeface="Arial Rounded MT Bold" charset="0"/>
                <a:cs typeface="Arial Rounded MT Bold" charset="0"/>
              </a:rPr>
              <a:t>perque</a:t>
            </a:r>
            <a:r>
              <a:rPr lang="es-ES_tradnl" sz="2400">
                <a:solidFill>
                  <a:srgbClr val="0070C0"/>
                </a:solidFill>
                <a:latin typeface="Arial Rounded MT Bold" charset="0"/>
                <a:ea typeface="Arial Rounded MT Bold" charset="0"/>
                <a:cs typeface="Arial Rounded MT Bold" charset="0"/>
              </a:rPr>
              <a:t> son el </a:t>
            </a:r>
            <a:r>
              <a:rPr lang="es-ES_tradnl" sz="2400" err="1">
                <a:solidFill>
                  <a:srgbClr val="0070C0"/>
                </a:solidFill>
                <a:latin typeface="Arial Rounded MT Bold" charset="0"/>
                <a:ea typeface="Arial Rounded MT Bold" charset="0"/>
                <a:cs typeface="Arial Rounded MT Bold" charset="0"/>
              </a:rPr>
              <a:t>tractament</a:t>
            </a:r>
            <a:r>
              <a:rPr lang="es-ES_tradnl" sz="2400">
                <a:solidFill>
                  <a:srgbClr val="0070C0"/>
                </a:solidFill>
                <a:latin typeface="Arial Rounded MT Bold" charset="0"/>
                <a:ea typeface="Arial Rounded MT Bold" charset="0"/>
                <a:cs typeface="Arial Rounded MT Bold" charset="0"/>
              </a:rPr>
              <a:t> mes </a:t>
            </a:r>
            <a:r>
              <a:rPr lang="es-ES_tradnl" sz="2400" err="1">
                <a:solidFill>
                  <a:srgbClr val="0070C0"/>
                </a:solidFill>
                <a:latin typeface="Arial Rounded MT Bold" charset="0"/>
                <a:ea typeface="Arial Rounded MT Bold" charset="0"/>
                <a:cs typeface="Arial Rounded MT Bold" charset="0"/>
              </a:rPr>
              <a:t>cost-efectiu</a:t>
            </a:r>
            <a:r>
              <a:rPr lang="mr-IN" sz="2400">
                <a:solidFill>
                  <a:srgbClr val="0070C0"/>
                </a:solidFill>
                <a:latin typeface="Arial Rounded MT Bold" charset="0"/>
                <a:ea typeface="Arial Rounded MT Bold" charset="0"/>
                <a:cs typeface="Arial Rounded MT Bold" charset="0"/>
              </a:rPr>
              <a:t>…</a:t>
            </a:r>
            <a:br>
              <a:rPr lang="es-ES_tradnl" sz="2400">
                <a:solidFill>
                  <a:srgbClr val="0070C0"/>
                </a:solidFill>
                <a:latin typeface="Arial Rounded MT Bold" charset="0"/>
                <a:ea typeface="Arial Rounded MT Bold" charset="0"/>
                <a:cs typeface="Arial Rounded MT Bold" charset="0"/>
              </a:rPr>
            </a:br>
            <a:endParaRPr lang="ca-ES" sz="2400"/>
          </a:p>
        </p:txBody>
      </p:sp>
      <p:pic>
        <p:nvPicPr>
          <p:cNvPr id="12" name="Imagen 1">
            <a:extLst>
              <a:ext uri="{FF2B5EF4-FFF2-40B4-BE49-F238E27FC236}">
                <a16:creationId xmlns:a16="http://schemas.microsoft.com/office/drawing/2014/main" id="{128D36AA-3764-2046-80D1-1A17DE166B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39" y="1776963"/>
            <a:ext cx="5491824" cy="453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0ABD9709-898D-EE45-9B63-D4B35BE1D2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305342"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2 Flecha derecha">
            <a:extLst>
              <a:ext uri="{FF2B5EF4-FFF2-40B4-BE49-F238E27FC236}">
                <a16:creationId xmlns:a16="http://schemas.microsoft.com/office/drawing/2014/main" id="{4F8ADF89-63C0-CC42-8A5F-07A007BD765A}"/>
              </a:ext>
            </a:extLst>
          </p:cNvPr>
          <p:cNvSpPr>
            <a:spLocks noChangeArrowheads="1"/>
          </p:cNvSpPr>
          <p:nvPr/>
        </p:nvSpPr>
        <p:spPr bwMode="auto">
          <a:xfrm>
            <a:off x="185559" y="2412041"/>
            <a:ext cx="5620881" cy="2042100"/>
          </a:xfrm>
          <a:prstGeom prst="rightArrow">
            <a:avLst>
              <a:gd name="adj1" fmla="val 50000"/>
              <a:gd name="adj2" fmla="val 50029"/>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000000"/>
              </a:solidFill>
              <a:effectLst/>
              <a:uLnTx/>
              <a:uFillTx/>
              <a:latin typeface="Times New Roman" charset="0"/>
              <a:ea typeface="+mn-ea"/>
              <a:cs typeface="+mn-cs"/>
            </a:endParaRPr>
          </a:p>
        </p:txBody>
      </p:sp>
      <p:grpSp>
        <p:nvGrpSpPr>
          <p:cNvPr id="3" name="Grupo 2">
            <a:extLst>
              <a:ext uri="{FF2B5EF4-FFF2-40B4-BE49-F238E27FC236}">
                <a16:creationId xmlns:a16="http://schemas.microsoft.com/office/drawing/2014/main" id="{DF40E182-F6B2-F649-8766-703CB2D3EE57}"/>
              </a:ext>
            </a:extLst>
          </p:cNvPr>
          <p:cNvGrpSpPr/>
          <p:nvPr/>
        </p:nvGrpSpPr>
        <p:grpSpPr>
          <a:xfrm>
            <a:off x="3764280" y="1761723"/>
            <a:ext cx="8427721" cy="4806516"/>
            <a:chOff x="3764280" y="1761723"/>
            <a:chExt cx="8427721" cy="4806516"/>
          </a:xfrm>
        </p:grpSpPr>
        <p:pic>
          <p:nvPicPr>
            <p:cNvPr id="6" name="Imagen 5">
              <a:extLst>
                <a:ext uri="{FF2B5EF4-FFF2-40B4-BE49-F238E27FC236}">
                  <a16:creationId xmlns:a16="http://schemas.microsoft.com/office/drawing/2014/main" id="{5753A76D-DB14-2B4F-ACFA-5EAD462912AB}"/>
                </a:ext>
              </a:extLst>
            </p:cNvPr>
            <p:cNvPicPr>
              <a:picLocks noChangeAspect="1"/>
            </p:cNvPicPr>
            <p:nvPr/>
          </p:nvPicPr>
          <p:blipFill>
            <a:blip r:embed="rId5"/>
            <a:stretch>
              <a:fillRect/>
            </a:stretch>
          </p:blipFill>
          <p:spPr>
            <a:xfrm>
              <a:off x="5806441" y="1761723"/>
              <a:ext cx="6385560" cy="4391018"/>
            </a:xfrm>
            <a:prstGeom prst="rect">
              <a:avLst/>
            </a:prstGeom>
          </p:spPr>
        </p:pic>
        <p:sp>
          <p:nvSpPr>
            <p:cNvPr id="7" name="Rectángulo 6">
              <a:extLst>
                <a:ext uri="{FF2B5EF4-FFF2-40B4-BE49-F238E27FC236}">
                  <a16:creationId xmlns:a16="http://schemas.microsoft.com/office/drawing/2014/main" id="{58A18EF2-0BDB-D046-A28F-FCC4D38577B3}"/>
                </a:ext>
              </a:extLst>
            </p:cNvPr>
            <p:cNvSpPr/>
            <p:nvPr/>
          </p:nvSpPr>
          <p:spPr>
            <a:xfrm>
              <a:off x="3764280" y="6260462"/>
              <a:ext cx="8427720" cy="30777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400" b="0" i="0" u="none" strike="noStrike" kern="1200" cap="none" spc="0" normalizeH="0" baseline="0" noProof="0">
                <a:ln>
                  <a:noFill/>
                </a:ln>
                <a:effectLst/>
                <a:uLnTx/>
                <a:uFillTx/>
                <a:latin typeface="Calibri" panose="020F0502020204030204"/>
                <a:ea typeface="+mn-ea"/>
                <a:cs typeface="+mn-cs"/>
              </a:endParaRPr>
            </a:p>
          </p:txBody>
        </p:sp>
      </p:grpSp>
      <p:sp>
        <p:nvSpPr>
          <p:cNvPr id="10" name="Elipse 9">
            <a:extLst>
              <a:ext uri="{FF2B5EF4-FFF2-40B4-BE49-F238E27FC236}">
                <a16:creationId xmlns:a16="http://schemas.microsoft.com/office/drawing/2014/main" id="{5BE6B8C2-3E68-AF48-B58A-1A1F6CD052AB}"/>
              </a:ext>
            </a:extLst>
          </p:cNvPr>
          <p:cNvSpPr/>
          <p:nvPr/>
        </p:nvSpPr>
        <p:spPr>
          <a:xfrm rot="18136026">
            <a:off x="8758294" y="3647880"/>
            <a:ext cx="501944" cy="16734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52A7193D-E3AA-0D49-A783-288E4734D00F}"/>
              </a:ext>
            </a:extLst>
          </p:cNvPr>
          <p:cNvSpPr txBox="1"/>
          <p:nvPr/>
        </p:nvSpPr>
        <p:spPr>
          <a:xfrm>
            <a:off x="5120693" y="5693376"/>
            <a:ext cx="4146989" cy="584775"/>
          </a:xfrm>
          <a:prstGeom prst="rect">
            <a:avLst/>
          </a:prstGeom>
          <a:solidFill>
            <a:schemeClr val="bg1"/>
          </a:solidFill>
          <a:ln w="38100">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Cal </a:t>
            </a:r>
            <a:r>
              <a:rPr kumimoji="0" lang="es-ES_tradnl"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individualitzar</a:t>
            </a: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p:txBody>
      </p:sp>
      <p:sp>
        <p:nvSpPr>
          <p:cNvPr id="4" name="Rectángulo 3">
            <a:extLst>
              <a:ext uri="{FF2B5EF4-FFF2-40B4-BE49-F238E27FC236}">
                <a16:creationId xmlns:a16="http://schemas.microsoft.com/office/drawing/2014/main" id="{3D55FE7E-6A30-D84B-919F-9C9AF43487E6}"/>
              </a:ext>
            </a:extLst>
          </p:cNvPr>
          <p:cNvSpPr/>
          <p:nvPr/>
        </p:nvSpPr>
        <p:spPr>
          <a:xfrm>
            <a:off x="185559" y="4015854"/>
            <a:ext cx="1398542" cy="107435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riángulo rectángulo 13">
            <a:extLst>
              <a:ext uri="{FF2B5EF4-FFF2-40B4-BE49-F238E27FC236}">
                <a16:creationId xmlns:a16="http://schemas.microsoft.com/office/drawing/2014/main" id="{AFEE187B-0C47-B845-AEE7-D61262688146}"/>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128A441A-2810-944A-A333-537BDE71CBA1}"/>
              </a:ext>
            </a:extLst>
          </p:cNvPr>
          <p:cNvGrpSpPr/>
          <p:nvPr/>
        </p:nvGrpSpPr>
        <p:grpSpPr>
          <a:xfrm>
            <a:off x="63064" y="6576078"/>
            <a:ext cx="12046557" cy="136634"/>
            <a:chOff x="63064" y="6513014"/>
            <a:chExt cx="12046557" cy="136634"/>
          </a:xfrm>
        </p:grpSpPr>
        <p:cxnSp>
          <p:nvCxnSpPr>
            <p:cNvPr id="20" name="Conector recto 19">
              <a:extLst>
                <a:ext uri="{FF2B5EF4-FFF2-40B4-BE49-F238E27FC236}">
                  <a16:creationId xmlns:a16="http://schemas.microsoft.com/office/drawing/2014/main" id="{FF334DCB-99D4-574D-8C90-20361ABDD63F}"/>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75B35F5B-9F4F-3945-812B-E108ED7613F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296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E386AB0-8CE9-204B-8A1B-7BED65C22CDA}"/>
              </a:ext>
            </a:extLst>
          </p:cNvPr>
          <p:cNvGrpSpPr/>
          <p:nvPr/>
        </p:nvGrpSpPr>
        <p:grpSpPr>
          <a:xfrm>
            <a:off x="63064" y="6576078"/>
            <a:ext cx="12046557" cy="136634"/>
            <a:chOff x="63064" y="6513014"/>
            <a:chExt cx="12046557" cy="136634"/>
          </a:xfrm>
        </p:grpSpPr>
        <p:cxnSp>
          <p:nvCxnSpPr>
            <p:cNvPr id="3" name="Conector recto 2">
              <a:extLst>
                <a:ext uri="{FF2B5EF4-FFF2-40B4-BE49-F238E27FC236}">
                  <a16:creationId xmlns:a16="http://schemas.microsoft.com/office/drawing/2014/main" id="{6CFD5730-ED41-B24A-AAAE-B6D91CEFE18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5723E5BC-594A-584A-92B9-5D4607E5DD1E}"/>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4AF5E1BC-C63B-914D-97D1-10EF8F113822}"/>
              </a:ext>
            </a:extLst>
          </p:cNvPr>
          <p:cNvGrpSpPr/>
          <p:nvPr/>
        </p:nvGrpSpPr>
        <p:grpSpPr>
          <a:xfrm>
            <a:off x="3171935" y="-551355"/>
            <a:ext cx="5816600" cy="5816600"/>
            <a:chOff x="3187700" y="520700"/>
            <a:chExt cx="5816600" cy="5816600"/>
          </a:xfrm>
        </p:grpSpPr>
        <p:pic>
          <p:nvPicPr>
            <p:cNvPr id="3074" name="Picture 2">
              <a:extLst>
                <a:ext uri="{FF2B5EF4-FFF2-40B4-BE49-F238E27FC236}">
                  <a16:creationId xmlns:a16="http://schemas.microsoft.com/office/drawing/2014/main" id="{3E33775D-6F30-4F43-AFE0-109DA69CB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00" y="520700"/>
              <a:ext cx="5816600" cy="5816600"/>
            </a:xfrm>
            <a:prstGeom prst="rect">
              <a:avLst/>
            </a:prstGeom>
            <a:noFill/>
            <a:extLst>
              <a:ext uri="{909E8E84-426E-40DD-AFC4-6F175D3DCCD1}">
                <a14:hiddenFill xmlns:a14="http://schemas.microsoft.com/office/drawing/2010/main">
                  <a:solidFill>
                    <a:srgbClr val="FFFFFF"/>
                  </a:solidFill>
                </a14:hiddenFill>
              </a:ext>
            </a:extLst>
          </p:spPr>
        </p:pic>
        <p:sp>
          <p:nvSpPr>
            <p:cNvPr id="5" name="Forma libre 4">
              <a:extLst>
                <a:ext uri="{FF2B5EF4-FFF2-40B4-BE49-F238E27FC236}">
                  <a16:creationId xmlns:a16="http://schemas.microsoft.com/office/drawing/2014/main" id="{95DF53ED-0650-144E-99F5-A1A9701B7434}"/>
                </a:ext>
              </a:extLst>
            </p:cNvPr>
            <p:cNvSpPr/>
            <p:nvPr/>
          </p:nvSpPr>
          <p:spPr>
            <a:xfrm>
              <a:off x="3563007" y="1387366"/>
              <a:ext cx="3531475" cy="2081048"/>
            </a:xfrm>
            <a:custGeom>
              <a:avLst/>
              <a:gdLst>
                <a:gd name="connsiteX0" fmla="*/ 2806262 w 4209393"/>
                <a:gd name="connsiteY0" fmla="*/ 3042745 h 3042745"/>
                <a:gd name="connsiteX1" fmla="*/ 4114800 w 4209393"/>
                <a:gd name="connsiteY1" fmla="*/ 2286000 h 3042745"/>
                <a:gd name="connsiteX2" fmla="*/ 4209393 w 4209393"/>
                <a:gd name="connsiteY2" fmla="*/ 0 h 3042745"/>
                <a:gd name="connsiteX3" fmla="*/ 0 w 4209393"/>
                <a:gd name="connsiteY3" fmla="*/ 94593 h 3042745"/>
                <a:gd name="connsiteX4" fmla="*/ 47296 w 4209393"/>
                <a:gd name="connsiteY4" fmla="*/ 2270234 h 3042745"/>
                <a:gd name="connsiteX5" fmla="*/ 2806262 w 4209393"/>
                <a:gd name="connsiteY5" fmla="*/ 3042745 h 3042745"/>
                <a:gd name="connsiteX0" fmla="*/ 2806262 w 4209393"/>
                <a:gd name="connsiteY0" fmla="*/ 3042745 h 3042745"/>
                <a:gd name="connsiteX1" fmla="*/ 4114800 w 4209393"/>
                <a:gd name="connsiteY1" fmla="*/ 2286000 h 3042745"/>
                <a:gd name="connsiteX2" fmla="*/ 4209393 w 4209393"/>
                <a:gd name="connsiteY2" fmla="*/ 0 h 3042745"/>
                <a:gd name="connsiteX3" fmla="*/ 0 w 4209393"/>
                <a:gd name="connsiteY3" fmla="*/ 94593 h 3042745"/>
                <a:gd name="connsiteX4" fmla="*/ 47296 w 4209393"/>
                <a:gd name="connsiteY4" fmla="*/ 2159876 h 3042745"/>
                <a:gd name="connsiteX5" fmla="*/ 2806262 w 4209393"/>
                <a:gd name="connsiteY5" fmla="*/ 3042745 h 3042745"/>
                <a:gd name="connsiteX0" fmla="*/ 2238704 w 4209393"/>
                <a:gd name="connsiteY0" fmla="*/ 1371600 h 2286000"/>
                <a:gd name="connsiteX1" fmla="*/ 4114800 w 4209393"/>
                <a:gd name="connsiteY1" fmla="*/ 2286000 h 2286000"/>
                <a:gd name="connsiteX2" fmla="*/ 4209393 w 4209393"/>
                <a:gd name="connsiteY2" fmla="*/ 0 h 2286000"/>
                <a:gd name="connsiteX3" fmla="*/ 0 w 4209393"/>
                <a:gd name="connsiteY3" fmla="*/ 94593 h 2286000"/>
                <a:gd name="connsiteX4" fmla="*/ 47296 w 4209393"/>
                <a:gd name="connsiteY4" fmla="*/ 2159876 h 2286000"/>
                <a:gd name="connsiteX5" fmla="*/ 2238704 w 4209393"/>
                <a:gd name="connsiteY5" fmla="*/ 1371600 h 2286000"/>
                <a:gd name="connsiteX0" fmla="*/ 2774731 w 4209393"/>
                <a:gd name="connsiteY0" fmla="*/ 2349062 h 2349062"/>
                <a:gd name="connsiteX1" fmla="*/ 4114800 w 4209393"/>
                <a:gd name="connsiteY1" fmla="*/ 2286000 h 2349062"/>
                <a:gd name="connsiteX2" fmla="*/ 4209393 w 4209393"/>
                <a:gd name="connsiteY2" fmla="*/ 0 h 2349062"/>
                <a:gd name="connsiteX3" fmla="*/ 0 w 4209393"/>
                <a:gd name="connsiteY3" fmla="*/ 94593 h 2349062"/>
                <a:gd name="connsiteX4" fmla="*/ 47296 w 4209393"/>
                <a:gd name="connsiteY4" fmla="*/ 2159876 h 2349062"/>
                <a:gd name="connsiteX5" fmla="*/ 2774731 w 4209393"/>
                <a:gd name="connsiteY5" fmla="*/ 2349062 h 2349062"/>
                <a:gd name="connsiteX0" fmla="*/ 2774731 w 4209393"/>
                <a:gd name="connsiteY0" fmla="*/ 2349062 h 2349062"/>
                <a:gd name="connsiteX1" fmla="*/ 4114800 w 4209393"/>
                <a:gd name="connsiteY1" fmla="*/ 2286000 h 2349062"/>
                <a:gd name="connsiteX2" fmla="*/ 4209393 w 4209393"/>
                <a:gd name="connsiteY2" fmla="*/ 0 h 2349062"/>
                <a:gd name="connsiteX3" fmla="*/ 0 w 4209393"/>
                <a:gd name="connsiteY3" fmla="*/ 94593 h 2349062"/>
                <a:gd name="connsiteX4" fmla="*/ 31531 w 4209393"/>
                <a:gd name="connsiteY4" fmla="*/ 1655380 h 2349062"/>
                <a:gd name="connsiteX5" fmla="*/ 2774731 w 4209393"/>
                <a:gd name="connsiteY5" fmla="*/ 2349062 h 2349062"/>
                <a:gd name="connsiteX0" fmla="*/ 2774731 w 4209393"/>
                <a:gd name="connsiteY0" fmla="*/ 2349062 h 2349062"/>
                <a:gd name="connsiteX1" fmla="*/ 4114800 w 4209393"/>
                <a:gd name="connsiteY1" fmla="*/ 1434662 h 2349062"/>
                <a:gd name="connsiteX2" fmla="*/ 4209393 w 4209393"/>
                <a:gd name="connsiteY2" fmla="*/ 0 h 2349062"/>
                <a:gd name="connsiteX3" fmla="*/ 0 w 4209393"/>
                <a:gd name="connsiteY3" fmla="*/ 94593 h 2349062"/>
                <a:gd name="connsiteX4" fmla="*/ 31531 w 4209393"/>
                <a:gd name="connsiteY4" fmla="*/ 1655380 h 2349062"/>
                <a:gd name="connsiteX5" fmla="*/ 2774731 w 4209393"/>
                <a:gd name="connsiteY5" fmla="*/ 2349062 h 2349062"/>
                <a:gd name="connsiteX0" fmla="*/ 2774731 w 4209393"/>
                <a:gd name="connsiteY0" fmla="*/ 2349062 h 2349062"/>
                <a:gd name="connsiteX1" fmla="*/ 4114800 w 4209393"/>
                <a:gd name="connsiteY1" fmla="*/ 1765737 h 2349062"/>
                <a:gd name="connsiteX2" fmla="*/ 4209393 w 4209393"/>
                <a:gd name="connsiteY2" fmla="*/ 0 h 2349062"/>
                <a:gd name="connsiteX3" fmla="*/ 0 w 4209393"/>
                <a:gd name="connsiteY3" fmla="*/ 94593 h 2349062"/>
                <a:gd name="connsiteX4" fmla="*/ 31531 w 4209393"/>
                <a:gd name="connsiteY4" fmla="*/ 1655380 h 2349062"/>
                <a:gd name="connsiteX5" fmla="*/ 2774731 w 4209393"/>
                <a:gd name="connsiteY5" fmla="*/ 2349062 h 2349062"/>
                <a:gd name="connsiteX0" fmla="*/ 2270234 w 4209393"/>
                <a:gd name="connsiteY0" fmla="*/ 1734207 h 1765737"/>
                <a:gd name="connsiteX1" fmla="*/ 4114800 w 4209393"/>
                <a:gd name="connsiteY1" fmla="*/ 1765737 h 1765737"/>
                <a:gd name="connsiteX2" fmla="*/ 4209393 w 4209393"/>
                <a:gd name="connsiteY2" fmla="*/ 0 h 1765737"/>
                <a:gd name="connsiteX3" fmla="*/ 0 w 4209393"/>
                <a:gd name="connsiteY3" fmla="*/ 94593 h 1765737"/>
                <a:gd name="connsiteX4" fmla="*/ 31531 w 4209393"/>
                <a:gd name="connsiteY4" fmla="*/ 1655380 h 1765737"/>
                <a:gd name="connsiteX5" fmla="*/ 2270234 w 4209393"/>
                <a:gd name="connsiteY5" fmla="*/ 1734207 h 1765737"/>
                <a:gd name="connsiteX0" fmla="*/ 1986455 w 4209393"/>
                <a:gd name="connsiteY0" fmla="*/ 2096814 h 2096814"/>
                <a:gd name="connsiteX1" fmla="*/ 4114800 w 4209393"/>
                <a:gd name="connsiteY1" fmla="*/ 1765737 h 2096814"/>
                <a:gd name="connsiteX2" fmla="*/ 4209393 w 4209393"/>
                <a:gd name="connsiteY2" fmla="*/ 0 h 2096814"/>
                <a:gd name="connsiteX3" fmla="*/ 0 w 4209393"/>
                <a:gd name="connsiteY3" fmla="*/ 94593 h 2096814"/>
                <a:gd name="connsiteX4" fmla="*/ 31531 w 4209393"/>
                <a:gd name="connsiteY4" fmla="*/ 1655380 h 2096814"/>
                <a:gd name="connsiteX5" fmla="*/ 1986455 w 4209393"/>
                <a:gd name="connsiteY5" fmla="*/ 2096814 h 2096814"/>
                <a:gd name="connsiteX0" fmla="*/ 1986455 w 4209393"/>
                <a:gd name="connsiteY0" fmla="*/ 2096814 h 2096814"/>
                <a:gd name="connsiteX1" fmla="*/ 3515710 w 4209393"/>
                <a:gd name="connsiteY1" fmla="*/ 1355834 h 2096814"/>
                <a:gd name="connsiteX2" fmla="*/ 4209393 w 4209393"/>
                <a:gd name="connsiteY2" fmla="*/ 0 h 2096814"/>
                <a:gd name="connsiteX3" fmla="*/ 0 w 4209393"/>
                <a:gd name="connsiteY3" fmla="*/ 94593 h 2096814"/>
                <a:gd name="connsiteX4" fmla="*/ 31531 w 4209393"/>
                <a:gd name="connsiteY4" fmla="*/ 1655380 h 2096814"/>
                <a:gd name="connsiteX5" fmla="*/ 1986455 w 4209393"/>
                <a:gd name="connsiteY5" fmla="*/ 2096814 h 2096814"/>
                <a:gd name="connsiteX0" fmla="*/ 1986455 w 4209393"/>
                <a:gd name="connsiteY0" fmla="*/ 2096814 h 2096814"/>
                <a:gd name="connsiteX1" fmla="*/ 3452648 w 4209393"/>
                <a:gd name="connsiteY1" fmla="*/ 1529255 h 2096814"/>
                <a:gd name="connsiteX2" fmla="*/ 4209393 w 4209393"/>
                <a:gd name="connsiteY2" fmla="*/ 0 h 2096814"/>
                <a:gd name="connsiteX3" fmla="*/ 0 w 4209393"/>
                <a:gd name="connsiteY3" fmla="*/ 94593 h 2096814"/>
                <a:gd name="connsiteX4" fmla="*/ 31531 w 4209393"/>
                <a:gd name="connsiteY4" fmla="*/ 1655380 h 2096814"/>
                <a:gd name="connsiteX5" fmla="*/ 1986455 w 4209393"/>
                <a:gd name="connsiteY5" fmla="*/ 2096814 h 2096814"/>
                <a:gd name="connsiteX0" fmla="*/ 1986455 w 3531475"/>
                <a:gd name="connsiteY0" fmla="*/ 2081048 h 2081048"/>
                <a:gd name="connsiteX1" fmla="*/ 3452648 w 3531475"/>
                <a:gd name="connsiteY1" fmla="*/ 1513489 h 2081048"/>
                <a:gd name="connsiteX2" fmla="*/ 3531475 w 3531475"/>
                <a:gd name="connsiteY2" fmla="*/ 0 h 2081048"/>
                <a:gd name="connsiteX3" fmla="*/ 0 w 3531475"/>
                <a:gd name="connsiteY3" fmla="*/ 78827 h 2081048"/>
                <a:gd name="connsiteX4" fmla="*/ 31531 w 3531475"/>
                <a:gd name="connsiteY4" fmla="*/ 1639614 h 2081048"/>
                <a:gd name="connsiteX5" fmla="*/ 1986455 w 3531475"/>
                <a:gd name="connsiteY5" fmla="*/ 2081048 h 208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1475" h="2081048">
                  <a:moveTo>
                    <a:pt x="1986455" y="2081048"/>
                  </a:moveTo>
                  <a:lnTo>
                    <a:pt x="3452648" y="1513489"/>
                  </a:lnTo>
                  <a:lnTo>
                    <a:pt x="3531475" y="0"/>
                  </a:lnTo>
                  <a:lnTo>
                    <a:pt x="0" y="78827"/>
                  </a:lnTo>
                  <a:lnTo>
                    <a:pt x="31531" y="1639614"/>
                  </a:lnTo>
                  <a:lnTo>
                    <a:pt x="1986455" y="20810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3A2D65A0-EF0F-3B4D-8165-D44BEFE7F909}"/>
                </a:ext>
              </a:extLst>
            </p:cNvPr>
            <p:cNvSpPr txBox="1"/>
            <p:nvPr/>
          </p:nvSpPr>
          <p:spPr>
            <a:xfrm rot="19710550">
              <a:off x="6336407" y="3531475"/>
              <a:ext cx="1304844" cy="461665"/>
            </a:xfrm>
            <a:prstGeom prst="rect">
              <a:avLst/>
            </a:prstGeom>
            <a:noFill/>
          </p:spPr>
          <p:txBody>
            <a:bodyPr wrap="none" rtlCol="0">
              <a:spAutoFit/>
            </a:bodyPr>
            <a:lstStyle/>
            <a:p>
              <a:r>
                <a:rPr lang="es-ES" sz="2400" b="1">
                  <a:solidFill>
                    <a:schemeClr val="bg1"/>
                  </a:solidFill>
                </a:rPr>
                <a:t>2on </a:t>
              </a:r>
              <a:r>
                <a:rPr lang="es-ES" sz="2400" b="1" err="1">
                  <a:solidFill>
                    <a:schemeClr val="bg1"/>
                  </a:solidFill>
                </a:rPr>
                <a:t>graó</a:t>
              </a:r>
              <a:endParaRPr lang="es-ES" sz="2400" b="1">
                <a:solidFill>
                  <a:schemeClr val="bg1"/>
                </a:solidFill>
              </a:endParaRPr>
            </a:p>
          </p:txBody>
        </p:sp>
      </p:grpSp>
      <p:sp>
        <p:nvSpPr>
          <p:cNvPr id="8" name="CuadroTexto 7">
            <a:extLst>
              <a:ext uri="{FF2B5EF4-FFF2-40B4-BE49-F238E27FC236}">
                <a16:creationId xmlns:a16="http://schemas.microsoft.com/office/drawing/2014/main" id="{276B9690-C676-404F-963D-455F5E4055C9}"/>
              </a:ext>
            </a:extLst>
          </p:cNvPr>
          <p:cNvSpPr txBox="1"/>
          <p:nvPr/>
        </p:nvSpPr>
        <p:spPr>
          <a:xfrm>
            <a:off x="1679171" y="5320145"/>
            <a:ext cx="9341981" cy="584775"/>
          </a:xfrm>
          <a:prstGeom prst="rect">
            <a:avLst/>
          </a:prstGeom>
          <a:noFill/>
        </p:spPr>
        <p:txBody>
          <a:bodyPr wrap="none" rtlCol="0">
            <a:spAutoFit/>
          </a:bodyPr>
          <a:lstStyle>
            <a:defPPr>
              <a:defRPr lang="es-ES"/>
            </a:defPPr>
            <a:lvl1pPr>
              <a:defRPr sz="3200" b="1"/>
            </a:lvl1pPr>
          </a:lstStyle>
          <a:p>
            <a:r>
              <a:rPr lang="ca-ES"/>
              <a:t>Com a primera intenció, què afegim a la </a:t>
            </a:r>
            <a:r>
              <a:rPr lang="ca-ES" err="1"/>
              <a:t>metformina</a:t>
            </a:r>
            <a:r>
              <a:rPr lang="ca-ES"/>
              <a:t> ?</a:t>
            </a:r>
          </a:p>
        </p:txBody>
      </p:sp>
    </p:spTree>
    <p:extLst>
      <p:ext uri="{BB962C8B-B14F-4D97-AF65-F5344CB8AC3E}">
        <p14:creationId xmlns:p14="http://schemas.microsoft.com/office/powerpoint/2010/main" val="2197554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a:extLst>
              <a:ext uri="{FF2B5EF4-FFF2-40B4-BE49-F238E27FC236}">
                <a16:creationId xmlns:a16="http://schemas.microsoft.com/office/drawing/2014/main" id="{E45063C5-0F75-F745-A81E-054BA349E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8" y="-26988"/>
            <a:ext cx="10482263" cy="691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a:extLst>
              <a:ext uri="{FF2B5EF4-FFF2-40B4-BE49-F238E27FC236}">
                <a16:creationId xmlns:a16="http://schemas.microsoft.com/office/drawing/2014/main" id="{3A9E9C90-30F4-D744-97D8-0A2DD1FFCBD2}"/>
              </a:ext>
            </a:extLst>
          </p:cNvPr>
          <p:cNvSpPr/>
          <p:nvPr/>
        </p:nvSpPr>
        <p:spPr>
          <a:xfrm>
            <a:off x="8183563" y="1268413"/>
            <a:ext cx="3924300" cy="50403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5" name="4 Rectángulo">
            <a:extLst>
              <a:ext uri="{FF2B5EF4-FFF2-40B4-BE49-F238E27FC236}">
                <a16:creationId xmlns:a16="http://schemas.microsoft.com/office/drawing/2014/main" id="{D3CAB783-ACEA-8641-875A-164E91A8F1BE}"/>
              </a:ext>
            </a:extLst>
          </p:cNvPr>
          <p:cNvSpPr/>
          <p:nvPr/>
        </p:nvSpPr>
        <p:spPr>
          <a:xfrm>
            <a:off x="1487488" y="3213100"/>
            <a:ext cx="10482263" cy="36718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3" name="2 Rectángulo">
            <a:extLst>
              <a:ext uri="{FF2B5EF4-FFF2-40B4-BE49-F238E27FC236}">
                <a16:creationId xmlns:a16="http://schemas.microsoft.com/office/drawing/2014/main" id="{5FCE82C4-5884-F346-86A7-91DEAC98CFE2}"/>
              </a:ext>
            </a:extLst>
          </p:cNvPr>
          <p:cNvSpPr/>
          <p:nvPr/>
        </p:nvSpPr>
        <p:spPr>
          <a:xfrm>
            <a:off x="30676" y="6468369"/>
            <a:ext cx="10482263" cy="138499"/>
          </a:xfrm>
          <a:prstGeom prst="rect">
            <a:avLst/>
          </a:prstGeom>
        </p:spPr>
        <p:txBody>
          <a:bodyPr>
            <a:spAutoFit/>
          </a:bodyPr>
          <a:lstStyle/>
          <a:p>
            <a:pPr>
              <a:defRPr/>
            </a:pPr>
            <a:r>
              <a:rPr lang="es-ES" sz="300">
                <a:solidFill>
                  <a:schemeClr val="tx2">
                    <a:lumMod val="60000"/>
                    <a:lumOff val="40000"/>
                  </a:schemeClr>
                </a:solidFill>
              </a:rPr>
              <a:t>Bueyes y carretas. Marcos </a:t>
            </a:r>
            <a:r>
              <a:rPr lang="es-ES" sz="300" err="1">
                <a:solidFill>
                  <a:schemeClr val="tx2">
                    <a:lumMod val="60000"/>
                    <a:lumOff val="40000"/>
                  </a:schemeClr>
                </a:solidFill>
              </a:rPr>
              <a:t>Echevarria</a:t>
            </a:r>
            <a:r>
              <a:rPr lang="es-ES" sz="300">
                <a:solidFill>
                  <a:schemeClr val="tx2">
                    <a:lumMod val="60000"/>
                    <a:lumOff val="40000"/>
                  </a:schemeClr>
                </a:solidFill>
              </a:rPr>
              <a:t> . https://www.flickr.com/photos/77022584@N03/6996823676/in/photolist-bEhxUY-KFYwbc-a77s2X-84QNrf-Gu9E9c-5wT2mL-McxMpH-QPPQoz-73MKN1-dVMQwo-eeZxJ1-yAzSDx-EETFuC-JMY2KM-KMbriW-NUowiG-vutLUz-qpHhXo-DaHZFj-rfJNor-GKKuoS-9aq18h-PjDy43-M9fGQJ-q51Vo9-AhVotc-H2asCU-JRH1zQ-M4NVm3-J8hg1K-yRAiZp-qCWDjb-HMQwoM-Mv8roi-LREGHG-cpdSq5-KSsw5M-rMGUhG-fm1kwD-qzpUEx-qWMC2r-s1tU7a-hBByq6-jHbxzM-qSciPm-yc68WY-Gfdh7W-7ZjziG-HUE147-jT6eQP/</a:t>
            </a:r>
          </a:p>
        </p:txBody>
      </p:sp>
      <p:sp>
        <p:nvSpPr>
          <p:cNvPr id="6" name="5 Rectángulo">
            <a:extLst>
              <a:ext uri="{FF2B5EF4-FFF2-40B4-BE49-F238E27FC236}">
                <a16:creationId xmlns:a16="http://schemas.microsoft.com/office/drawing/2014/main" id="{C6EC9078-7C00-B04F-9525-4DFD4E90C621}"/>
              </a:ext>
            </a:extLst>
          </p:cNvPr>
          <p:cNvSpPr/>
          <p:nvPr/>
        </p:nvSpPr>
        <p:spPr>
          <a:xfrm>
            <a:off x="8543925" y="260351"/>
            <a:ext cx="3354388" cy="5048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pic>
        <p:nvPicPr>
          <p:cNvPr id="28680" name="Picture 2">
            <a:extLst>
              <a:ext uri="{FF2B5EF4-FFF2-40B4-BE49-F238E27FC236}">
                <a16:creationId xmlns:a16="http://schemas.microsoft.com/office/drawing/2014/main" id="{3411706A-E6BE-5E4D-9ABB-DD5ED3DD7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323" t="22844" r="26451" b="20689"/>
          <a:stretch>
            <a:fillRect/>
          </a:stretch>
        </p:blipFill>
        <p:spPr bwMode="auto">
          <a:xfrm>
            <a:off x="2486026" y="3322639"/>
            <a:ext cx="5122863" cy="337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a:extLst>
              <a:ext uri="{FF2B5EF4-FFF2-40B4-BE49-F238E27FC236}">
                <a16:creationId xmlns:a16="http://schemas.microsoft.com/office/drawing/2014/main" id="{21A48AA4-D4F0-4842-B6F1-255A67BA783D}"/>
              </a:ext>
            </a:extLst>
          </p:cNvPr>
          <p:cNvSpPr/>
          <p:nvPr/>
        </p:nvSpPr>
        <p:spPr>
          <a:xfrm>
            <a:off x="2063750" y="1916113"/>
            <a:ext cx="3729038" cy="1441450"/>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0" name="9 Elipse">
            <a:extLst>
              <a:ext uri="{FF2B5EF4-FFF2-40B4-BE49-F238E27FC236}">
                <a16:creationId xmlns:a16="http://schemas.microsoft.com/office/drawing/2014/main" id="{37915F46-A993-1546-ACA0-B72D2D583A54}"/>
              </a:ext>
            </a:extLst>
          </p:cNvPr>
          <p:cNvSpPr/>
          <p:nvPr/>
        </p:nvSpPr>
        <p:spPr>
          <a:xfrm>
            <a:off x="4081463" y="1916113"/>
            <a:ext cx="3886200" cy="1441450"/>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1" name="Triángulo rectángulo 10">
            <a:extLst>
              <a:ext uri="{FF2B5EF4-FFF2-40B4-BE49-F238E27FC236}">
                <a16:creationId xmlns:a16="http://schemas.microsoft.com/office/drawing/2014/main" id="{454CDDDC-D14F-E245-9642-366D90096FAF}"/>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Grupo 11">
            <a:extLst>
              <a:ext uri="{FF2B5EF4-FFF2-40B4-BE49-F238E27FC236}">
                <a16:creationId xmlns:a16="http://schemas.microsoft.com/office/drawing/2014/main" id="{DB6051D0-2EB4-BE44-B552-7E19FE941B86}"/>
              </a:ext>
            </a:extLst>
          </p:cNvPr>
          <p:cNvGrpSpPr/>
          <p:nvPr/>
        </p:nvGrpSpPr>
        <p:grpSpPr>
          <a:xfrm>
            <a:off x="63064" y="6653568"/>
            <a:ext cx="12046557" cy="136634"/>
            <a:chOff x="63064" y="6513014"/>
            <a:chExt cx="12046557" cy="136634"/>
          </a:xfrm>
        </p:grpSpPr>
        <p:cxnSp>
          <p:nvCxnSpPr>
            <p:cNvPr id="13" name="Conector recto 12">
              <a:extLst>
                <a:ext uri="{FF2B5EF4-FFF2-40B4-BE49-F238E27FC236}">
                  <a16:creationId xmlns:a16="http://schemas.microsoft.com/office/drawing/2014/main" id="{8A409746-1AB4-1D48-A2BA-0F65BB225D66}"/>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A3499C2-BEF6-C844-B677-1C06433EC65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2952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5825FCA-32B5-7F49-9272-1BF167F7B0FE}"/>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2EECBBAC-76A3-C641-9C8E-94FCC2FAFC35}"/>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2C4DD019-6FA6-8541-A2E8-2C42588617B2}" type="slidenum">
              <a:rPr lang="es-ES" altLang="ca-ES" sz="1200">
                <a:solidFill>
                  <a:srgbClr val="FFFFFF"/>
                </a:solidFill>
                <a:latin typeface="Lucida Sans Unicode" panose="020B0602030504020204" pitchFamily="34" charset="0"/>
              </a:rPr>
              <a:pPr eaLnBrk="1" hangingPunct="1">
                <a:spcBef>
                  <a:spcPct val="0"/>
                </a:spcBef>
                <a:buClrTx/>
                <a:buSzTx/>
                <a:buFontTx/>
                <a:buNone/>
              </a:pPr>
              <a:t>13</a:t>
            </a:fld>
            <a:endParaRPr lang="es-ES" altLang="ca-ES" sz="1200">
              <a:solidFill>
                <a:srgbClr val="FFFFFF"/>
              </a:solidFill>
              <a:latin typeface="Lucida Sans Unicode" panose="020B0602030504020204" pitchFamily="34" charset="0"/>
            </a:endParaRPr>
          </a:p>
        </p:txBody>
      </p:sp>
      <p:graphicFrame>
        <p:nvGraphicFramePr>
          <p:cNvPr id="2" name="1 Diagrama">
            <a:extLst>
              <a:ext uri="{FF2B5EF4-FFF2-40B4-BE49-F238E27FC236}">
                <a16:creationId xmlns:a16="http://schemas.microsoft.com/office/drawing/2014/main" id="{91704F9E-9989-8645-83F4-536467482175}"/>
              </a:ext>
            </a:extLst>
          </p:cNvPr>
          <p:cNvGraphicFramePr/>
          <p:nvPr>
            <p:extLst>
              <p:ext uri="{D42A27DB-BD31-4B8C-83A1-F6EECF244321}">
                <p14:modId xmlns:p14="http://schemas.microsoft.com/office/powerpoint/2010/main" val="3920682878"/>
              </p:ext>
            </p:extLst>
          </p:nvPr>
        </p:nvGraphicFramePr>
        <p:xfrm>
          <a:off x="2495600" y="692696"/>
          <a:ext cx="7200800"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0" name="Rectangle 2">
            <a:extLst>
              <a:ext uri="{FF2B5EF4-FFF2-40B4-BE49-F238E27FC236}">
                <a16:creationId xmlns:a16="http://schemas.microsoft.com/office/drawing/2014/main" id="{FCCE08CE-773B-6C4C-A8D4-F5EA808BE552}"/>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Gliclazida, glimepirida, glipizida</a:t>
            </a:r>
          </a:p>
        </p:txBody>
      </p:sp>
      <p:sp>
        <p:nvSpPr>
          <p:cNvPr id="5" name="Triángulo rectángulo 4">
            <a:extLst>
              <a:ext uri="{FF2B5EF4-FFF2-40B4-BE49-F238E27FC236}">
                <a16:creationId xmlns:a16="http://schemas.microsoft.com/office/drawing/2014/main" id="{71A297B1-D298-4943-9CDA-D02CC6A3BCB3}"/>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2C01A264-D87C-4B43-B30A-3080A848AFCF}"/>
              </a:ext>
            </a:extLst>
          </p:cNvPr>
          <p:cNvGrpSpPr/>
          <p:nvPr/>
        </p:nvGrpSpPr>
        <p:grpSpPr>
          <a:xfrm>
            <a:off x="63064" y="6576078"/>
            <a:ext cx="12046557" cy="136634"/>
            <a:chOff x="63064" y="6513014"/>
            <a:chExt cx="12046557" cy="136634"/>
          </a:xfrm>
        </p:grpSpPr>
        <p:cxnSp>
          <p:nvCxnSpPr>
            <p:cNvPr id="7" name="Conector recto 6">
              <a:extLst>
                <a:ext uri="{FF2B5EF4-FFF2-40B4-BE49-F238E27FC236}">
                  <a16:creationId xmlns:a16="http://schemas.microsoft.com/office/drawing/2014/main" id="{E8A5422A-7C85-C342-85B2-7813B43B166A}"/>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4C2549D0-A094-F142-A3CC-88E39EC955EF}"/>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246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3039" y="275881"/>
            <a:ext cx="5637672" cy="1277037"/>
          </a:xfrm>
        </p:spPr>
        <p:txBody>
          <a:bodyPr>
            <a:noAutofit/>
          </a:bodyPr>
          <a:lstStyle/>
          <a:p>
            <a:r>
              <a:rPr lang="es-ES_tradnl" sz="2400" err="1">
                <a:solidFill>
                  <a:srgbClr val="0070C0"/>
                </a:solidFill>
                <a:latin typeface="Arial Rounded MT Bold" charset="0"/>
                <a:ea typeface="Arial Rounded MT Bold" charset="0"/>
                <a:cs typeface="Arial Rounded MT Bold" charset="0"/>
              </a:rPr>
              <a:t>Com</a:t>
            </a:r>
            <a:r>
              <a:rPr lang="es-ES_tradnl" sz="2400">
                <a:solidFill>
                  <a:srgbClr val="0070C0"/>
                </a:solidFill>
                <a:latin typeface="Arial Rounded MT Bold" charset="0"/>
                <a:ea typeface="Arial Rounded MT Bold" charset="0"/>
                <a:cs typeface="Arial Rounded MT Bold" charset="0"/>
              </a:rPr>
              <a:t> alternativa a </a:t>
            </a:r>
            <a:r>
              <a:rPr lang="es-ES_tradnl" sz="2400" err="1">
                <a:solidFill>
                  <a:srgbClr val="0070C0"/>
                </a:solidFill>
                <a:latin typeface="Arial Rounded MT Bold" charset="0"/>
                <a:ea typeface="Arial Rounded MT Bold" charset="0"/>
                <a:cs typeface="Arial Rounded MT Bold" charset="0"/>
              </a:rPr>
              <a:t>metformina</a:t>
            </a:r>
            <a:r>
              <a:rPr lang="es-ES_tradnl" sz="2400">
                <a:solidFill>
                  <a:srgbClr val="0070C0"/>
                </a:solidFill>
                <a:latin typeface="Arial Rounded MT Bold" charset="0"/>
                <a:ea typeface="Arial Rounded MT Bold" charset="0"/>
                <a:cs typeface="Arial Rounded MT Bold" charset="0"/>
              </a:rPr>
              <a:t> </a:t>
            </a:r>
            <a:br>
              <a:rPr lang="es-ES_tradnl" sz="2400">
                <a:solidFill>
                  <a:srgbClr val="0070C0"/>
                </a:solidFill>
                <a:latin typeface="Arial Rounded MT Bold" charset="0"/>
                <a:ea typeface="Arial Rounded MT Bold" charset="0"/>
                <a:cs typeface="Arial Rounded MT Bold" charset="0"/>
              </a:rPr>
            </a:br>
            <a:r>
              <a:rPr lang="es-ES_tradnl" sz="2400">
                <a:solidFill>
                  <a:srgbClr val="0070C0"/>
                </a:solidFill>
                <a:latin typeface="Arial Rounded MT Bold" charset="0"/>
                <a:ea typeface="Arial Rounded MT Bold" charset="0"/>
                <a:cs typeface="Arial Rounded MT Bold" charset="0"/>
              </a:rPr>
              <a:t>i </a:t>
            </a:r>
            <a:r>
              <a:rPr lang="es-ES_tradnl" sz="2400" err="1">
                <a:solidFill>
                  <a:srgbClr val="0070C0"/>
                </a:solidFill>
                <a:latin typeface="Arial Rounded MT Bold" charset="0"/>
                <a:ea typeface="Arial Rounded MT Bold" charset="0"/>
                <a:cs typeface="Arial Rounded MT Bold" charset="0"/>
              </a:rPr>
              <a:t>com</a:t>
            </a:r>
            <a:r>
              <a:rPr lang="es-ES_tradnl" sz="2400">
                <a:solidFill>
                  <a:srgbClr val="0070C0"/>
                </a:solidFill>
                <a:latin typeface="Arial Rounded MT Bold" charset="0"/>
                <a:ea typeface="Arial Rounded MT Bold" charset="0"/>
                <a:cs typeface="Arial Rounded MT Bold" charset="0"/>
              </a:rPr>
              <a:t> a </a:t>
            </a:r>
            <a:r>
              <a:rPr lang="es-ES_tradnl" sz="2400" err="1">
                <a:solidFill>
                  <a:srgbClr val="0070C0"/>
                </a:solidFill>
                <a:latin typeface="Arial Rounded MT Bold" charset="0"/>
                <a:ea typeface="Arial Rounded MT Bold" charset="0"/>
                <a:cs typeface="Arial Rounded MT Bold" charset="0"/>
              </a:rPr>
              <a:t>segon</a:t>
            </a:r>
            <a:r>
              <a:rPr lang="es-ES_tradnl" sz="2400">
                <a:solidFill>
                  <a:srgbClr val="0070C0"/>
                </a:solidFill>
                <a:latin typeface="Arial Rounded MT Bold" charset="0"/>
                <a:ea typeface="Arial Rounded MT Bold" charset="0"/>
                <a:cs typeface="Arial Rounded MT Bold" charset="0"/>
              </a:rPr>
              <a:t> </a:t>
            </a:r>
            <a:r>
              <a:rPr lang="es-ES_tradnl" sz="2400" err="1">
                <a:solidFill>
                  <a:srgbClr val="0070C0"/>
                </a:solidFill>
                <a:latin typeface="Arial Rounded MT Bold" charset="0"/>
                <a:ea typeface="Arial Rounded MT Bold" charset="0"/>
                <a:cs typeface="Arial Rounded MT Bold" charset="0"/>
              </a:rPr>
              <a:t>esglaó</a:t>
            </a:r>
            <a:r>
              <a:rPr lang="es-ES_tradnl" sz="2400">
                <a:solidFill>
                  <a:srgbClr val="0070C0"/>
                </a:solidFill>
                <a:latin typeface="Arial Rounded MT Bold" charset="0"/>
                <a:ea typeface="Arial Rounded MT Bold" charset="0"/>
                <a:cs typeface="Arial Rounded MT Bold" charset="0"/>
              </a:rPr>
              <a:t>, les Pautes </a:t>
            </a:r>
            <a:r>
              <a:rPr lang="es-ES_tradnl" sz="2400" err="1">
                <a:solidFill>
                  <a:srgbClr val="0070C0"/>
                </a:solidFill>
                <a:latin typeface="Arial Rounded MT Bold" charset="0"/>
                <a:ea typeface="Arial Rounded MT Bold" charset="0"/>
                <a:cs typeface="Arial Rounded MT Bold" charset="0"/>
              </a:rPr>
              <a:t>recomanen</a:t>
            </a:r>
            <a:r>
              <a:rPr lang="es-ES_tradnl" sz="2400">
                <a:solidFill>
                  <a:srgbClr val="0070C0"/>
                </a:solidFill>
                <a:latin typeface="Arial Rounded MT Bold" charset="0"/>
                <a:ea typeface="Arial Rounded MT Bold" charset="0"/>
                <a:cs typeface="Arial Rounded MT Bold" charset="0"/>
              </a:rPr>
              <a:t> les SU </a:t>
            </a:r>
            <a:r>
              <a:rPr lang="es-ES_tradnl" sz="2400" err="1">
                <a:solidFill>
                  <a:srgbClr val="0070C0"/>
                </a:solidFill>
                <a:latin typeface="Arial Rounded MT Bold" charset="0"/>
                <a:ea typeface="Arial Rounded MT Bold" charset="0"/>
                <a:cs typeface="Arial Rounded MT Bold" charset="0"/>
              </a:rPr>
              <a:t>perque</a:t>
            </a:r>
            <a:r>
              <a:rPr lang="es-ES_tradnl" sz="2400">
                <a:solidFill>
                  <a:srgbClr val="0070C0"/>
                </a:solidFill>
                <a:latin typeface="Arial Rounded MT Bold" charset="0"/>
                <a:ea typeface="Arial Rounded MT Bold" charset="0"/>
                <a:cs typeface="Arial Rounded MT Bold" charset="0"/>
              </a:rPr>
              <a:t> son el </a:t>
            </a:r>
            <a:r>
              <a:rPr lang="es-ES_tradnl" sz="2400" err="1">
                <a:solidFill>
                  <a:srgbClr val="0070C0"/>
                </a:solidFill>
                <a:latin typeface="Arial Rounded MT Bold" charset="0"/>
                <a:ea typeface="Arial Rounded MT Bold" charset="0"/>
                <a:cs typeface="Arial Rounded MT Bold" charset="0"/>
              </a:rPr>
              <a:t>tractament</a:t>
            </a:r>
            <a:r>
              <a:rPr lang="es-ES_tradnl" sz="2400">
                <a:solidFill>
                  <a:srgbClr val="0070C0"/>
                </a:solidFill>
                <a:latin typeface="Arial Rounded MT Bold" charset="0"/>
                <a:ea typeface="Arial Rounded MT Bold" charset="0"/>
                <a:cs typeface="Arial Rounded MT Bold" charset="0"/>
              </a:rPr>
              <a:t> mes </a:t>
            </a:r>
            <a:r>
              <a:rPr lang="es-ES_tradnl" sz="2400" err="1">
                <a:solidFill>
                  <a:srgbClr val="0070C0"/>
                </a:solidFill>
                <a:latin typeface="Arial Rounded MT Bold" charset="0"/>
                <a:ea typeface="Arial Rounded MT Bold" charset="0"/>
                <a:cs typeface="Arial Rounded MT Bold" charset="0"/>
              </a:rPr>
              <a:t>cost-efectiu</a:t>
            </a:r>
            <a:r>
              <a:rPr lang="mr-IN" sz="2400">
                <a:solidFill>
                  <a:srgbClr val="0070C0"/>
                </a:solidFill>
                <a:latin typeface="Arial Rounded MT Bold" charset="0"/>
                <a:ea typeface="Arial Rounded MT Bold" charset="0"/>
                <a:cs typeface="Arial Rounded MT Bold" charset="0"/>
              </a:rPr>
              <a:t>…</a:t>
            </a:r>
            <a:br>
              <a:rPr lang="es-ES_tradnl" sz="2400">
                <a:solidFill>
                  <a:srgbClr val="0070C0"/>
                </a:solidFill>
                <a:latin typeface="Arial Rounded MT Bold" charset="0"/>
                <a:ea typeface="Arial Rounded MT Bold" charset="0"/>
                <a:cs typeface="Arial Rounded MT Bold" charset="0"/>
              </a:rPr>
            </a:br>
            <a:endParaRPr lang="ca-ES" sz="2400"/>
          </a:p>
        </p:txBody>
      </p:sp>
      <p:pic>
        <p:nvPicPr>
          <p:cNvPr id="12" name="Imagen 1">
            <a:extLst>
              <a:ext uri="{FF2B5EF4-FFF2-40B4-BE49-F238E27FC236}">
                <a16:creationId xmlns:a16="http://schemas.microsoft.com/office/drawing/2014/main" id="{128D36AA-3764-2046-80D1-1A17DE166B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39" y="1776963"/>
            <a:ext cx="5491824" cy="453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0ABD9709-898D-EE45-9B63-D4B35BE1D2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305342"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2 Flecha derecha">
            <a:extLst>
              <a:ext uri="{FF2B5EF4-FFF2-40B4-BE49-F238E27FC236}">
                <a16:creationId xmlns:a16="http://schemas.microsoft.com/office/drawing/2014/main" id="{4F8ADF89-63C0-CC42-8A5F-07A007BD765A}"/>
              </a:ext>
            </a:extLst>
          </p:cNvPr>
          <p:cNvSpPr>
            <a:spLocks noChangeArrowheads="1"/>
          </p:cNvSpPr>
          <p:nvPr/>
        </p:nvSpPr>
        <p:spPr bwMode="auto">
          <a:xfrm>
            <a:off x="185559" y="2412041"/>
            <a:ext cx="5620881" cy="2042100"/>
          </a:xfrm>
          <a:prstGeom prst="rightArrow">
            <a:avLst>
              <a:gd name="adj1" fmla="val 50000"/>
              <a:gd name="adj2" fmla="val 50029"/>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000000"/>
              </a:solidFill>
              <a:effectLst/>
              <a:uLnTx/>
              <a:uFillTx/>
              <a:latin typeface="Times New Roman" charset="0"/>
              <a:ea typeface="+mn-ea"/>
              <a:cs typeface="+mn-cs"/>
            </a:endParaRPr>
          </a:p>
        </p:txBody>
      </p:sp>
      <p:grpSp>
        <p:nvGrpSpPr>
          <p:cNvPr id="3" name="Grupo 2">
            <a:extLst>
              <a:ext uri="{FF2B5EF4-FFF2-40B4-BE49-F238E27FC236}">
                <a16:creationId xmlns:a16="http://schemas.microsoft.com/office/drawing/2014/main" id="{DF40E182-F6B2-F649-8766-703CB2D3EE57}"/>
              </a:ext>
            </a:extLst>
          </p:cNvPr>
          <p:cNvGrpSpPr/>
          <p:nvPr/>
        </p:nvGrpSpPr>
        <p:grpSpPr>
          <a:xfrm>
            <a:off x="3764280" y="1761723"/>
            <a:ext cx="8427721" cy="4806516"/>
            <a:chOff x="3764280" y="1761723"/>
            <a:chExt cx="8427721" cy="4806516"/>
          </a:xfrm>
        </p:grpSpPr>
        <p:pic>
          <p:nvPicPr>
            <p:cNvPr id="6" name="Imagen 5">
              <a:extLst>
                <a:ext uri="{FF2B5EF4-FFF2-40B4-BE49-F238E27FC236}">
                  <a16:creationId xmlns:a16="http://schemas.microsoft.com/office/drawing/2014/main" id="{5753A76D-DB14-2B4F-ACFA-5EAD462912AB}"/>
                </a:ext>
              </a:extLst>
            </p:cNvPr>
            <p:cNvPicPr>
              <a:picLocks noChangeAspect="1"/>
            </p:cNvPicPr>
            <p:nvPr/>
          </p:nvPicPr>
          <p:blipFill>
            <a:blip r:embed="rId5"/>
            <a:stretch>
              <a:fillRect/>
            </a:stretch>
          </p:blipFill>
          <p:spPr>
            <a:xfrm>
              <a:off x="5806441" y="1761723"/>
              <a:ext cx="6385560" cy="4391018"/>
            </a:xfrm>
            <a:prstGeom prst="rect">
              <a:avLst/>
            </a:prstGeom>
          </p:spPr>
        </p:pic>
        <p:sp>
          <p:nvSpPr>
            <p:cNvPr id="7" name="Rectángulo 6">
              <a:extLst>
                <a:ext uri="{FF2B5EF4-FFF2-40B4-BE49-F238E27FC236}">
                  <a16:creationId xmlns:a16="http://schemas.microsoft.com/office/drawing/2014/main" id="{58A18EF2-0BDB-D046-A28F-FCC4D38577B3}"/>
                </a:ext>
              </a:extLst>
            </p:cNvPr>
            <p:cNvSpPr/>
            <p:nvPr/>
          </p:nvSpPr>
          <p:spPr>
            <a:xfrm>
              <a:off x="3764280" y="6260462"/>
              <a:ext cx="8427720" cy="30777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400" b="0" i="0" u="none" strike="noStrike" kern="1200" cap="none" spc="0" normalizeH="0" baseline="0" noProof="0">
                <a:ln>
                  <a:noFill/>
                </a:ln>
                <a:effectLst/>
                <a:uLnTx/>
                <a:uFillTx/>
                <a:latin typeface="Calibri" panose="020F0502020204030204"/>
                <a:ea typeface="+mn-ea"/>
                <a:cs typeface="+mn-cs"/>
              </a:endParaRPr>
            </a:p>
          </p:txBody>
        </p:sp>
      </p:grpSp>
      <p:sp>
        <p:nvSpPr>
          <p:cNvPr id="8" name="CuadroTexto 7">
            <a:extLst>
              <a:ext uri="{FF2B5EF4-FFF2-40B4-BE49-F238E27FC236}">
                <a16:creationId xmlns:a16="http://schemas.microsoft.com/office/drawing/2014/main" id="{3E5A3CDD-DB55-EC4F-B8B4-00E9B6BA4578}"/>
              </a:ext>
            </a:extLst>
          </p:cNvPr>
          <p:cNvSpPr txBox="1"/>
          <p:nvPr/>
        </p:nvSpPr>
        <p:spPr>
          <a:xfrm>
            <a:off x="8496476" y="98791"/>
            <a:ext cx="3452369" cy="1631216"/>
          </a:xfrm>
          <a:prstGeom prst="rect">
            <a:avLst/>
          </a:prstGeom>
          <a:solidFill>
            <a:schemeClr val="bg1"/>
          </a:solidFill>
          <a:ln w="38100">
            <a:solidFill>
              <a:srgbClr val="0070C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La mitad superior del algoritmo RedGDPS incluye al 80% de la población con DM2 (SIDIAP)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 45% presentan ECV o ERC</a:t>
            </a:r>
          </a:p>
        </p:txBody>
      </p:sp>
      <p:sp>
        <p:nvSpPr>
          <p:cNvPr id="10" name="Elipse 9">
            <a:extLst>
              <a:ext uri="{FF2B5EF4-FFF2-40B4-BE49-F238E27FC236}">
                <a16:creationId xmlns:a16="http://schemas.microsoft.com/office/drawing/2014/main" id="{5BE6B8C2-3E68-AF48-B58A-1A1F6CD052AB}"/>
              </a:ext>
            </a:extLst>
          </p:cNvPr>
          <p:cNvSpPr/>
          <p:nvPr/>
        </p:nvSpPr>
        <p:spPr>
          <a:xfrm rot="18136026">
            <a:off x="8758294" y="3647880"/>
            <a:ext cx="501944" cy="16734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52A7193D-E3AA-0D49-A783-288E4734D00F}"/>
              </a:ext>
            </a:extLst>
          </p:cNvPr>
          <p:cNvSpPr txBox="1"/>
          <p:nvPr/>
        </p:nvSpPr>
        <p:spPr>
          <a:xfrm>
            <a:off x="5120693" y="5693376"/>
            <a:ext cx="4146989" cy="584775"/>
          </a:xfrm>
          <a:prstGeom prst="rect">
            <a:avLst/>
          </a:prstGeom>
          <a:solidFill>
            <a:schemeClr val="bg1"/>
          </a:solidFill>
          <a:ln w="38100">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Cal </a:t>
            </a:r>
            <a:r>
              <a:rPr kumimoji="0" lang="es-ES_tradnl"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individualitzar</a:t>
            </a: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p:txBody>
      </p:sp>
      <p:sp>
        <p:nvSpPr>
          <p:cNvPr id="4" name="Rectángulo 3">
            <a:extLst>
              <a:ext uri="{FF2B5EF4-FFF2-40B4-BE49-F238E27FC236}">
                <a16:creationId xmlns:a16="http://schemas.microsoft.com/office/drawing/2014/main" id="{3D55FE7E-6A30-D84B-919F-9C9AF43487E6}"/>
              </a:ext>
            </a:extLst>
          </p:cNvPr>
          <p:cNvSpPr/>
          <p:nvPr/>
        </p:nvSpPr>
        <p:spPr>
          <a:xfrm>
            <a:off x="185559" y="4015854"/>
            <a:ext cx="1398542" cy="107435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riángulo rectángulo 13">
            <a:extLst>
              <a:ext uri="{FF2B5EF4-FFF2-40B4-BE49-F238E27FC236}">
                <a16:creationId xmlns:a16="http://schemas.microsoft.com/office/drawing/2014/main" id="{AFEE187B-0C47-B845-AEE7-D61262688146}"/>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128A441A-2810-944A-A333-537BDE71CBA1}"/>
              </a:ext>
            </a:extLst>
          </p:cNvPr>
          <p:cNvGrpSpPr/>
          <p:nvPr/>
        </p:nvGrpSpPr>
        <p:grpSpPr>
          <a:xfrm>
            <a:off x="63064" y="6576078"/>
            <a:ext cx="12046557" cy="136634"/>
            <a:chOff x="63064" y="6513014"/>
            <a:chExt cx="12046557" cy="136634"/>
          </a:xfrm>
        </p:grpSpPr>
        <p:cxnSp>
          <p:nvCxnSpPr>
            <p:cNvPr id="20" name="Conector recto 19">
              <a:extLst>
                <a:ext uri="{FF2B5EF4-FFF2-40B4-BE49-F238E27FC236}">
                  <a16:creationId xmlns:a16="http://schemas.microsoft.com/office/drawing/2014/main" id="{FF334DCB-99D4-574D-8C90-20361ABDD63F}"/>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75B35F5B-9F4F-3945-812B-E108ED7613F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059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9FEC6CA-BA13-9A48-815B-2C031A7BADB1}"/>
              </a:ext>
            </a:extLst>
          </p:cNvPr>
          <p:cNvPicPr>
            <a:picLocks noChangeAspect="1"/>
          </p:cNvPicPr>
          <p:nvPr/>
        </p:nvPicPr>
        <p:blipFill>
          <a:blip r:embed="rId3"/>
          <a:stretch>
            <a:fillRect/>
          </a:stretch>
        </p:blipFill>
        <p:spPr>
          <a:xfrm>
            <a:off x="1" y="-34256"/>
            <a:ext cx="2865058" cy="1068651"/>
          </a:xfrm>
          <a:prstGeom prst="rect">
            <a:avLst/>
          </a:prstGeom>
        </p:spPr>
      </p:pic>
      <p:pic>
        <p:nvPicPr>
          <p:cNvPr id="4" name="Imagen 3">
            <a:extLst>
              <a:ext uri="{FF2B5EF4-FFF2-40B4-BE49-F238E27FC236}">
                <a16:creationId xmlns:a16="http://schemas.microsoft.com/office/drawing/2014/main" id="{FE86E050-B0A6-0548-9227-59B3E07600D9}"/>
              </a:ext>
            </a:extLst>
          </p:cNvPr>
          <p:cNvPicPr>
            <a:picLocks noChangeAspect="1"/>
          </p:cNvPicPr>
          <p:nvPr/>
        </p:nvPicPr>
        <p:blipFill>
          <a:blip r:embed="rId4"/>
          <a:stretch>
            <a:fillRect/>
          </a:stretch>
        </p:blipFill>
        <p:spPr>
          <a:xfrm>
            <a:off x="2605198" y="0"/>
            <a:ext cx="9496203" cy="6858000"/>
          </a:xfrm>
          <a:prstGeom prst="rect">
            <a:avLst/>
          </a:prstGeom>
        </p:spPr>
      </p:pic>
      <p:sp>
        <p:nvSpPr>
          <p:cNvPr id="5" name="Rectángulo 4">
            <a:extLst>
              <a:ext uri="{FF2B5EF4-FFF2-40B4-BE49-F238E27FC236}">
                <a16:creationId xmlns:a16="http://schemas.microsoft.com/office/drawing/2014/main" id="{9528F912-9092-3A46-8EEB-89B2D220E5DC}"/>
              </a:ext>
            </a:extLst>
          </p:cNvPr>
          <p:cNvSpPr/>
          <p:nvPr/>
        </p:nvSpPr>
        <p:spPr>
          <a:xfrm>
            <a:off x="98738" y="1084164"/>
            <a:ext cx="2670220" cy="507831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229 RCT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Glycemic control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was</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typically</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greatest</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with</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GLP-1RAs, and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least</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with</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DPP-4i.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Large</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weight</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increases</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were</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observed</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with</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sulfonylureas</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and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thiazolidinediones</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Hypoglycemia</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risk</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was</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highest</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with</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SU,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although</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gliclazide</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was</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notably</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s-ES" sz="1800" b="0" i="0" u="none" strike="noStrike" kern="1200" cap="none" spc="0" normalizeH="0" baseline="0" noProof="0" err="1">
                <a:ln>
                  <a:noFill/>
                </a:ln>
                <a:solidFill>
                  <a:prstClr val="black"/>
                </a:solidFill>
                <a:effectLst/>
                <a:uLnTx/>
                <a:uFillTx/>
                <a:latin typeface="Helvetica" pitchFamily="2" charset="0"/>
                <a:ea typeface="+mn-ea"/>
                <a:cs typeface="+mn-cs"/>
              </a:rPr>
              <a:t>lower</a:t>
            </a:r>
            <a:r>
              <a:rPr kumimoji="0" lang="es-ES" sz="1800" b="0" i="0" u="none" strike="noStrike" kern="1200" cap="none" spc="0" normalizeH="0" baseline="0" noProof="0">
                <a:ln>
                  <a:noFill/>
                </a:ln>
                <a:solidFill>
                  <a:prstClr val="black"/>
                </a:solidFill>
                <a:effectLst/>
                <a:uLnTx/>
                <a:uFillTx/>
                <a:latin typeface="Helvetica" pitchFamily="2" charset="0"/>
                <a:ea typeface="+mn-ea"/>
                <a:cs typeface="+mn-cs"/>
              </a:rPr>
              <a:t>. </a:t>
            </a:r>
          </a:p>
        </p:txBody>
      </p:sp>
      <p:sp>
        <p:nvSpPr>
          <p:cNvPr id="9" name="Rectángulo 8">
            <a:extLst>
              <a:ext uri="{FF2B5EF4-FFF2-40B4-BE49-F238E27FC236}">
                <a16:creationId xmlns:a16="http://schemas.microsoft.com/office/drawing/2014/main" id="{0E00F8AB-010A-024D-955A-4D4842EC9A7F}"/>
              </a:ext>
            </a:extLst>
          </p:cNvPr>
          <p:cNvSpPr/>
          <p:nvPr/>
        </p:nvSpPr>
        <p:spPr>
          <a:xfrm>
            <a:off x="36745" y="6542582"/>
            <a:ext cx="7408607"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srgbClr val="5B616B"/>
                </a:solidFill>
                <a:effectLst/>
                <a:uLnTx/>
                <a:uFillTx/>
                <a:latin typeface="system-ui"/>
                <a:ea typeface="+mn-ea"/>
                <a:cs typeface="+mn-cs"/>
              </a:rPr>
              <a:t>Malone A et al. </a:t>
            </a:r>
            <a:r>
              <a:rPr kumimoji="0" lang="es-ES" sz="1200" b="0" i="1" u="none" strike="noStrike" kern="1200" cap="none" spc="0" normalizeH="0" baseline="0" noProof="0" err="1">
                <a:ln>
                  <a:noFill/>
                </a:ln>
                <a:solidFill>
                  <a:srgbClr val="5B616B"/>
                </a:solidFill>
                <a:effectLst/>
                <a:uLnTx/>
                <a:uFillTx/>
                <a:latin typeface="system-ui"/>
                <a:ea typeface="+mn-ea"/>
                <a:cs typeface="+mn-cs"/>
              </a:rPr>
              <a:t>Clin</a:t>
            </a:r>
            <a:r>
              <a:rPr kumimoji="0" lang="es-ES" sz="1200" b="0" i="1" u="none" strike="noStrike" kern="1200" cap="none" spc="0" normalizeH="0" baseline="0" noProof="0">
                <a:ln>
                  <a:noFill/>
                </a:ln>
                <a:solidFill>
                  <a:srgbClr val="5B616B"/>
                </a:solidFill>
                <a:effectLst/>
                <a:uLnTx/>
                <a:uFillTx/>
                <a:latin typeface="system-ui"/>
                <a:ea typeface="+mn-ea"/>
                <a:cs typeface="+mn-cs"/>
              </a:rPr>
              <a:t> </a:t>
            </a:r>
            <a:r>
              <a:rPr kumimoji="0" lang="es-ES" sz="1200" b="0" i="1" u="none" strike="noStrike" kern="1200" cap="none" spc="0" normalizeH="0" baseline="0" noProof="0" err="1">
                <a:ln>
                  <a:noFill/>
                </a:ln>
                <a:solidFill>
                  <a:srgbClr val="5B616B"/>
                </a:solidFill>
                <a:effectLst/>
                <a:uLnTx/>
                <a:uFillTx/>
                <a:latin typeface="system-ui"/>
                <a:ea typeface="+mn-ea"/>
                <a:cs typeface="+mn-cs"/>
              </a:rPr>
              <a:t>Pharmacol</a:t>
            </a:r>
            <a:r>
              <a:rPr kumimoji="0" lang="es-ES" sz="1200" b="0" i="1" u="none" strike="noStrike" kern="1200" cap="none" spc="0" normalizeH="0" baseline="0" noProof="0">
                <a:ln>
                  <a:noFill/>
                </a:ln>
                <a:solidFill>
                  <a:srgbClr val="5B616B"/>
                </a:solidFill>
                <a:effectLst/>
                <a:uLnTx/>
                <a:uFillTx/>
                <a:latin typeface="system-ui"/>
                <a:ea typeface="+mn-ea"/>
                <a:cs typeface="+mn-cs"/>
              </a:rPr>
              <a:t> </a:t>
            </a:r>
            <a:r>
              <a:rPr kumimoji="0" lang="es-ES" sz="1200" b="0" i="1" u="none" strike="noStrike" kern="1200" cap="none" spc="0" normalizeH="0" baseline="0" noProof="0" err="1">
                <a:ln>
                  <a:noFill/>
                </a:ln>
                <a:solidFill>
                  <a:srgbClr val="5B616B"/>
                </a:solidFill>
                <a:effectLst/>
                <a:uLnTx/>
                <a:uFillTx/>
                <a:latin typeface="system-ui"/>
                <a:ea typeface="+mn-ea"/>
                <a:cs typeface="+mn-cs"/>
              </a:rPr>
              <a:t>Ther</a:t>
            </a:r>
            <a:r>
              <a:rPr kumimoji="0" lang="es-ES" sz="1200" b="0" i="1" u="none" strike="noStrike" kern="1200" cap="none" spc="0" normalizeH="0" baseline="0" noProof="0">
                <a:ln>
                  <a:noFill/>
                </a:ln>
                <a:solidFill>
                  <a:srgbClr val="0071BC"/>
                </a:solidFill>
                <a:effectLst/>
                <a:uLnTx/>
                <a:uFillTx/>
                <a:latin typeface="system-ui"/>
                <a:ea typeface="+mn-ea"/>
                <a:cs typeface="+mn-cs"/>
              </a:rPr>
              <a:t>. </a:t>
            </a:r>
            <a:r>
              <a:rPr kumimoji="0" lang="es-ES" sz="1200" b="0" i="1" u="none" strike="noStrike" kern="1200" cap="none" spc="0" normalizeH="0" baseline="0" noProof="0">
                <a:ln>
                  <a:noFill/>
                </a:ln>
                <a:solidFill>
                  <a:srgbClr val="5B616B"/>
                </a:solidFill>
                <a:effectLst/>
                <a:uLnTx/>
                <a:uFillTx/>
                <a:latin typeface="system-ui"/>
                <a:ea typeface="+mn-ea"/>
                <a:cs typeface="+mn-cs"/>
              </a:rPr>
              <a:t>2019;105(5):1213-23.</a:t>
            </a:r>
            <a:endParaRPr kumimoji="0" lang="es-E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upo 1">
            <a:extLst>
              <a:ext uri="{FF2B5EF4-FFF2-40B4-BE49-F238E27FC236}">
                <a16:creationId xmlns:a16="http://schemas.microsoft.com/office/drawing/2014/main" id="{A800FC58-0ADF-294B-ABE1-77D3F796BBA4}"/>
              </a:ext>
            </a:extLst>
          </p:cNvPr>
          <p:cNvGrpSpPr/>
          <p:nvPr/>
        </p:nvGrpSpPr>
        <p:grpSpPr>
          <a:xfrm>
            <a:off x="2605197" y="4784078"/>
            <a:ext cx="9586803" cy="714313"/>
            <a:chOff x="2605197" y="4784078"/>
            <a:chExt cx="9586803" cy="714313"/>
          </a:xfrm>
        </p:grpSpPr>
        <p:sp>
          <p:nvSpPr>
            <p:cNvPr id="6" name="Rectángulo 5">
              <a:extLst>
                <a:ext uri="{FF2B5EF4-FFF2-40B4-BE49-F238E27FC236}">
                  <a16:creationId xmlns:a16="http://schemas.microsoft.com/office/drawing/2014/main" id="{AFC98A84-332F-174F-A3E7-D47E4D1903A1}"/>
                </a:ext>
              </a:extLst>
            </p:cNvPr>
            <p:cNvSpPr/>
            <p:nvPr/>
          </p:nvSpPr>
          <p:spPr>
            <a:xfrm>
              <a:off x="2605197" y="4847601"/>
              <a:ext cx="9586803" cy="5879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C4BC1942-A6B0-3D49-94F1-3772EFD78AA0}"/>
                </a:ext>
              </a:extLst>
            </p:cNvPr>
            <p:cNvSpPr txBox="1"/>
            <p:nvPr/>
          </p:nvSpPr>
          <p:spPr>
            <a:xfrm>
              <a:off x="5100488" y="4790505"/>
              <a:ext cx="1418979"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alibri" panose="020F0502020204030204"/>
                  <a:ea typeface="+mn-ea"/>
                  <a:cs typeface="+mn-cs"/>
                </a:rPr>
                <a:t>↓ HbA1c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alibri" panose="020F0502020204030204"/>
                  <a:ea typeface="+mn-ea"/>
                  <a:cs typeface="+mn-cs"/>
                </a:rPr>
                <a:t>0,86-1,17 %</a:t>
              </a:r>
            </a:p>
          </p:txBody>
        </p:sp>
        <p:sp>
          <p:nvSpPr>
            <p:cNvPr id="11" name="CuadroTexto 10">
              <a:extLst>
                <a:ext uri="{FF2B5EF4-FFF2-40B4-BE49-F238E27FC236}">
                  <a16:creationId xmlns:a16="http://schemas.microsoft.com/office/drawing/2014/main" id="{EEEA8699-1FFB-0243-B210-718DD05DF44B}"/>
                </a:ext>
              </a:extLst>
            </p:cNvPr>
            <p:cNvSpPr txBox="1"/>
            <p:nvPr/>
          </p:nvSpPr>
          <p:spPr>
            <a:xfrm>
              <a:off x="7707937" y="4784078"/>
              <a:ext cx="1217001"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alibri" panose="020F0502020204030204"/>
                  <a:ea typeface="+mn-ea"/>
                  <a:cs typeface="+mn-cs"/>
                </a:rPr>
                <a:t>↑ Peso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alibri" panose="020F0502020204030204"/>
                  <a:ea typeface="+mn-ea"/>
                  <a:cs typeface="+mn-cs"/>
                </a:rPr>
                <a:t>2,3-2,8 kg</a:t>
              </a:r>
            </a:p>
          </p:txBody>
        </p:sp>
        <p:sp>
          <p:nvSpPr>
            <p:cNvPr id="12" name="CuadroTexto 11">
              <a:extLst>
                <a:ext uri="{FF2B5EF4-FFF2-40B4-BE49-F238E27FC236}">
                  <a16:creationId xmlns:a16="http://schemas.microsoft.com/office/drawing/2014/main" id="{2CF4ABCD-8130-084F-BC27-2D5FFC071543}"/>
                </a:ext>
              </a:extLst>
            </p:cNvPr>
            <p:cNvSpPr txBox="1"/>
            <p:nvPr/>
          </p:nvSpPr>
          <p:spPr>
            <a:xfrm>
              <a:off x="10605359" y="4784078"/>
              <a:ext cx="1553630"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alibri" panose="020F0502020204030204"/>
                  <a:ea typeface="+mn-ea"/>
                  <a:cs typeface="+mn-cs"/>
                </a:rPr>
                <a:t>↑ Hipos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alibri" panose="020F0502020204030204"/>
                  <a:ea typeface="+mn-ea"/>
                  <a:cs typeface="+mn-cs"/>
                </a:rPr>
                <a:t>RR 3,6 a 13,9</a:t>
              </a:r>
            </a:p>
          </p:txBody>
        </p:sp>
      </p:grpSp>
      <p:grpSp>
        <p:nvGrpSpPr>
          <p:cNvPr id="3" name="Grupo 2">
            <a:extLst>
              <a:ext uri="{FF2B5EF4-FFF2-40B4-BE49-F238E27FC236}">
                <a16:creationId xmlns:a16="http://schemas.microsoft.com/office/drawing/2014/main" id="{3E2CA55B-6684-234E-BECA-A9C8FEE1C3D6}"/>
              </a:ext>
            </a:extLst>
          </p:cNvPr>
          <p:cNvGrpSpPr/>
          <p:nvPr/>
        </p:nvGrpSpPr>
        <p:grpSpPr>
          <a:xfrm>
            <a:off x="2581589" y="2981778"/>
            <a:ext cx="9586803" cy="817404"/>
            <a:chOff x="2581589" y="2990922"/>
            <a:chExt cx="9586803" cy="817404"/>
          </a:xfrm>
        </p:grpSpPr>
        <p:sp>
          <p:nvSpPr>
            <p:cNvPr id="13" name="Rectángulo 12">
              <a:extLst>
                <a:ext uri="{FF2B5EF4-FFF2-40B4-BE49-F238E27FC236}">
                  <a16:creationId xmlns:a16="http://schemas.microsoft.com/office/drawing/2014/main" id="{71B270EC-A25B-2C41-A8BF-38C154A9E8D7}"/>
                </a:ext>
              </a:extLst>
            </p:cNvPr>
            <p:cNvSpPr/>
            <p:nvPr/>
          </p:nvSpPr>
          <p:spPr>
            <a:xfrm>
              <a:off x="2581589" y="3656999"/>
              <a:ext cx="9586803" cy="15132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CC9ADF13-4A4D-694D-B3E6-44C653E6B334}"/>
                </a:ext>
              </a:extLst>
            </p:cNvPr>
            <p:cNvSpPr txBox="1"/>
            <p:nvPr/>
          </p:nvSpPr>
          <p:spPr>
            <a:xfrm>
              <a:off x="5607801" y="2996434"/>
              <a:ext cx="1210588"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HbA1c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1,77 %</a:t>
              </a:r>
            </a:p>
          </p:txBody>
        </p:sp>
        <p:sp>
          <p:nvSpPr>
            <p:cNvPr id="15" name="CuadroTexto 14">
              <a:extLst>
                <a:ext uri="{FF2B5EF4-FFF2-40B4-BE49-F238E27FC236}">
                  <a16:creationId xmlns:a16="http://schemas.microsoft.com/office/drawing/2014/main" id="{28D7FCFA-BC59-6146-A5DF-FCCC0DF73844}"/>
                </a:ext>
              </a:extLst>
            </p:cNvPr>
            <p:cNvSpPr txBox="1"/>
            <p:nvPr/>
          </p:nvSpPr>
          <p:spPr>
            <a:xfrm>
              <a:off x="8426134" y="2990922"/>
              <a:ext cx="977254"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Peso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3,8 kg</a:t>
              </a:r>
            </a:p>
          </p:txBody>
        </p:sp>
        <p:sp>
          <p:nvSpPr>
            <p:cNvPr id="16" name="CuadroTexto 15">
              <a:extLst>
                <a:ext uri="{FF2B5EF4-FFF2-40B4-BE49-F238E27FC236}">
                  <a16:creationId xmlns:a16="http://schemas.microsoft.com/office/drawing/2014/main" id="{8C7F6CBD-5FEB-3645-89C0-FA4B36CC9DB0}"/>
                </a:ext>
              </a:extLst>
            </p:cNvPr>
            <p:cNvSpPr txBox="1"/>
            <p:nvPr/>
          </p:nvSpPr>
          <p:spPr>
            <a:xfrm>
              <a:off x="9600565" y="3024776"/>
              <a:ext cx="1077538"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Hipos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RR 1,8</a:t>
              </a:r>
            </a:p>
          </p:txBody>
        </p:sp>
      </p:grpSp>
      <p:grpSp>
        <p:nvGrpSpPr>
          <p:cNvPr id="7" name="Grupo 6">
            <a:extLst>
              <a:ext uri="{FF2B5EF4-FFF2-40B4-BE49-F238E27FC236}">
                <a16:creationId xmlns:a16="http://schemas.microsoft.com/office/drawing/2014/main" id="{5C6747ED-0098-594D-B8D9-32BE46BA9506}"/>
              </a:ext>
            </a:extLst>
          </p:cNvPr>
          <p:cNvGrpSpPr/>
          <p:nvPr/>
        </p:nvGrpSpPr>
        <p:grpSpPr>
          <a:xfrm>
            <a:off x="2591538" y="3913254"/>
            <a:ext cx="9586803" cy="802506"/>
            <a:chOff x="2591538" y="2285433"/>
            <a:chExt cx="9586803" cy="802506"/>
          </a:xfrm>
        </p:grpSpPr>
        <p:sp>
          <p:nvSpPr>
            <p:cNvPr id="17" name="Rectángulo 16">
              <a:extLst>
                <a:ext uri="{FF2B5EF4-FFF2-40B4-BE49-F238E27FC236}">
                  <a16:creationId xmlns:a16="http://schemas.microsoft.com/office/drawing/2014/main" id="{26C7762D-9B34-014E-9223-CEDC6BE8FD7F}"/>
                </a:ext>
              </a:extLst>
            </p:cNvPr>
            <p:cNvSpPr/>
            <p:nvPr/>
          </p:nvSpPr>
          <p:spPr>
            <a:xfrm>
              <a:off x="2591538" y="2285433"/>
              <a:ext cx="9586803" cy="15132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E885BC59-2461-CA4E-851C-767F55081266}"/>
                </a:ext>
              </a:extLst>
            </p:cNvPr>
            <p:cNvSpPr txBox="1"/>
            <p:nvPr/>
          </p:nvSpPr>
          <p:spPr>
            <a:xfrm>
              <a:off x="5564346" y="2380053"/>
              <a:ext cx="1210588"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30A0"/>
                  </a:solidFill>
                  <a:effectLst/>
                  <a:uLnTx/>
                  <a:uFillTx/>
                  <a:latin typeface="Calibri" panose="020F0502020204030204"/>
                  <a:ea typeface="+mn-ea"/>
                  <a:cs typeface="+mn-cs"/>
                </a:rPr>
                <a:t>↓ HbA1c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30A0"/>
                  </a:solidFill>
                  <a:effectLst/>
                  <a:uLnTx/>
                  <a:uFillTx/>
                  <a:latin typeface="Calibri" panose="020F0502020204030204"/>
                  <a:ea typeface="+mn-ea"/>
                  <a:cs typeface="+mn-cs"/>
                </a:rPr>
                <a:t>1,01 %</a:t>
              </a:r>
            </a:p>
          </p:txBody>
        </p:sp>
        <p:sp>
          <p:nvSpPr>
            <p:cNvPr id="19" name="CuadroTexto 18">
              <a:extLst>
                <a:ext uri="{FF2B5EF4-FFF2-40B4-BE49-F238E27FC236}">
                  <a16:creationId xmlns:a16="http://schemas.microsoft.com/office/drawing/2014/main" id="{EF723E94-4159-4E46-AAF7-BAB748BEDBED}"/>
                </a:ext>
              </a:extLst>
            </p:cNvPr>
            <p:cNvSpPr txBox="1"/>
            <p:nvPr/>
          </p:nvSpPr>
          <p:spPr>
            <a:xfrm>
              <a:off x="8490690" y="2377609"/>
              <a:ext cx="977254"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30A0"/>
                  </a:solidFill>
                  <a:effectLst/>
                  <a:uLnTx/>
                  <a:uFillTx/>
                  <a:latin typeface="Calibri" panose="020F0502020204030204"/>
                  <a:ea typeface="+mn-ea"/>
                  <a:cs typeface="+mn-cs"/>
                </a:rPr>
                <a:t>↓ Peso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30A0"/>
                  </a:solidFill>
                  <a:effectLst/>
                  <a:uLnTx/>
                  <a:uFillTx/>
                  <a:latin typeface="Calibri" panose="020F0502020204030204"/>
                  <a:ea typeface="+mn-ea"/>
                  <a:cs typeface="+mn-cs"/>
                </a:rPr>
                <a:t>2,3 kg</a:t>
              </a:r>
            </a:p>
          </p:txBody>
        </p:sp>
        <p:sp>
          <p:nvSpPr>
            <p:cNvPr id="20" name="CuadroTexto 19">
              <a:extLst>
                <a:ext uri="{FF2B5EF4-FFF2-40B4-BE49-F238E27FC236}">
                  <a16:creationId xmlns:a16="http://schemas.microsoft.com/office/drawing/2014/main" id="{1CCBFF84-7442-EB46-8A2D-F4737495F2B5}"/>
                </a:ext>
              </a:extLst>
            </p:cNvPr>
            <p:cNvSpPr txBox="1"/>
            <p:nvPr/>
          </p:nvSpPr>
          <p:spPr>
            <a:xfrm>
              <a:off x="9600565" y="2361096"/>
              <a:ext cx="1077538"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30A0"/>
                  </a:solidFill>
                  <a:effectLst/>
                  <a:uLnTx/>
                  <a:uFillTx/>
                  <a:latin typeface="Calibri" panose="020F0502020204030204"/>
                  <a:ea typeface="+mn-ea"/>
                  <a:cs typeface="+mn-cs"/>
                </a:rPr>
                <a:t>↑ Hipos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030A0"/>
                  </a:solidFill>
                  <a:effectLst/>
                  <a:uLnTx/>
                  <a:uFillTx/>
                  <a:latin typeface="Calibri" panose="020F0502020204030204"/>
                  <a:ea typeface="+mn-ea"/>
                  <a:cs typeface="+mn-cs"/>
                </a:rPr>
                <a:t>RR 1,4</a:t>
              </a:r>
            </a:p>
          </p:txBody>
        </p:sp>
      </p:grpSp>
      <p:grpSp>
        <p:nvGrpSpPr>
          <p:cNvPr id="25" name="Grupo 24">
            <a:extLst>
              <a:ext uri="{FF2B5EF4-FFF2-40B4-BE49-F238E27FC236}">
                <a16:creationId xmlns:a16="http://schemas.microsoft.com/office/drawing/2014/main" id="{ABD54F0F-A952-6A47-9292-E693779184D2}"/>
              </a:ext>
            </a:extLst>
          </p:cNvPr>
          <p:cNvGrpSpPr/>
          <p:nvPr/>
        </p:nvGrpSpPr>
        <p:grpSpPr>
          <a:xfrm>
            <a:off x="2605197" y="791891"/>
            <a:ext cx="9586803" cy="821381"/>
            <a:chOff x="2605197" y="-12781"/>
            <a:chExt cx="9586803" cy="821381"/>
          </a:xfrm>
        </p:grpSpPr>
        <p:sp>
          <p:nvSpPr>
            <p:cNvPr id="21" name="Rectángulo 20">
              <a:extLst>
                <a:ext uri="{FF2B5EF4-FFF2-40B4-BE49-F238E27FC236}">
                  <a16:creationId xmlns:a16="http://schemas.microsoft.com/office/drawing/2014/main" id="{CD89897F-DEA3-384F-9CF4-B53FAA6565C8}"/>
                </a:ext>
              </a:extLst>
            </p:cNvPr>
            <p:cNvSpPr/>
            <p:nvPr/>
          </p:nvSpPr>
          <p:spPr>
            <a:xfrm>
              <a:off x="2605197" y="657273"/>
              <a:ext cx="9586803" cy="15132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22" name="CuadroTexto 21">
              <a:extLst>
                <a:ext uri="{FF2B5EF4-FFF2-40B4-BE49-F238E27FC236}">
                  <a16:creationId xmlns:a16="http://schemas.microsoft.com/office/drawing/2014/main" id="{1D40820F-99F7-104B-A475-9CDDE32D37BA}"/>
                </a:ext>
              </a:extLst>
            </p:cNvPr>
            <p:cNvSpPr txBox="1"/>
            <p:nvPr/>
          </p:nvSpPr>
          <p:spPr>
            <a:xfrm>
              <a:off x="5522163" y="-12781"/>
              <a:ext cx="1210588"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 HbA1c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0,72 %</a:t>
              </a:r>
            </a:p>
          </p:txBody>
        </p:sp>
        <p:sp>
          <p:nvSpPr>
            <p:cNvPr id="23" name="CuadroTexto 22">
              <a:extLst>
                <a:ext uri="{FF2B5EF4-FFF2-40B4-BE49-F238E27FC236}">
                  <a16:creationId xmlns:a16="http://schemas.microsoft.com/office/drawing/2014/main" id="{61F121A9-E549-D84C-A2A2-F35E9C47922C}"/>
                </a:ext>
              </a:extLst>
            </p:cNvPr>
            <p:cNvSpPr txBox="1"/>
            <p:nvPr/>
          </p:nvSpPr>
          <p:spPr>
            <a:xfrm>
              <a:off x="8292921" y="33155"/>
              <a:ext cx="977254"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 Peso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0,5 kg</a:t>
              </a:r>
            </a:p>
          </p:txBody>
        </p:sp>
        <p:sp>
          <p:nvSpPr>
            <p:cNvPr id="24" name="CuadroTexto 23">
              <a:extLst>
                <a:ext uri="{FF2B5EF4-FFF2-40B4-BE49-F238E27FC236}">
                  <a16:creationId xmlns:a16="http://schemas.microsoft.com/office/drawing/2014/main" id="{F020DE82-E5ED-BA42-AC10-3C64466CAE52}"/>
                </a:ext>
              </a:extLst>
            </p:cNvPr>
            <p:cNvSpPr txBox="1"/>
            <p:nvPr/>
          </p:nvSpPr>
          <p:spPr>
            <a:xfrm>
              <a:off x="9649716" y="39918"/>
              <a:ext cx="1077538"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 Hipos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RR 1,5</a:t>
              </a:r>
            </a:p>
          </p:txBody>
        </p:sp>
      </p:grpSp>
      <p:sp>
        <p:nvSpPr>
          <p:cNvPr id="26" name="Triángulo rectángulo 25">
            <a:extLst>
              <a:ext uri="{FF2B5EF4-FFF2-40B4-BE49-F238E27FC236}">
                <a16:creationId xmlns:a16="http://schemas.microsoft.com/office/drawing/2014/main" id="{CC863C04-BB69-844C-830E-8E86C96FD22A}"/>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6698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2 Imagen" descr="logo_redGDPS.jpg">
            <a:extLst>
              <a:ext uri="{FF2B5EF4-FFF2-40B4-BE49-F238E27FC236}">
                <a16:creationId xmlns:a16="http://schemas.microsoft.com/office/drawing/2014/main" id="{85FC54D2-0142-7946-A7DA-25FFEE3302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7850" y="6301138"/>
            <a:ext cx="611188" cy="423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03" name="Imagen 3">
            <a:extLst>
              <a:ext uri="{FF2B5EF4-FFF2-40B4-BE49-F238E27FC236}">
                <a16:creationId xmlns:a16="http://schemas.microsoft.com/office/drawing/2014/main" id="{69DD707F-DB2B-6841-9D30-72AD5D9AFD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r="558" b="15099"/>
          <a:stretch>
            <a:fillRect/>
          </a:stretch>
        </p:blipFill>
        <p:spPr bwMode="auto">
          <a:xfrm>
            <a:off x="1622425" y="1107234"/>
            <a:ext cx="8591321" cy="550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3">
            <a:extLst>
              <a:ext uri="{FF2B5EF4-FFF2-40B4-BE49-F238E27FC236}">
                <a16:creationId xmlns:a16="http://schemas.microsoft.com/office/drawing/2014/main" id="{6C33C4FF-588F-A841-A6C1-F3E467075B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00" y="46336"/>
            <a:ext cx="4733602" cy="1377730"/>
          </a:xfrm>
          <a:prstGeom prst="rect">
            <a:avLst/>
          </a:prstGeom>
          <a:ln>
            <a:noFill/>
          </a:ln>
          <a:effectLst>
            <a:innerShdw blurRad="114300">
              <a:prstClr val="black"/>
            </a:innerShdw>
          </a:effectLst>
        </p:spPr>
      </p:pic>
      <p:sp>
        <p:nvSpPr>
          <p:cNvPr id="6" name="QuadreDeText 5">
            <a:extLst>
              <a:ext uri="{FF2B5EF4-FFF2-40B4-BE49-F238E27FC236}">
                <a16:creationId xmlns:a16="http://schemas.microsoft.com/office/drawing/2014/main" id="{61CCF40C-2F5E-6C4F-8BCD-D0256DB505A5}"/>
              </a:ext>
            </a:extLst>
          </p:cNvPr>
          <p:cNvSpPr txBox="1"/>
          <p:nvPr/>
        </p:nvSpPr>
        <p:spPr>
          <a:xfrm>
            <a:off x="5735639" y="-27384"/>
            <a:ext cx="6233754" cy="1261884"/>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ca-ES" sz="3200" b="0" i="0" u="none" strike="noStrike" kern="1200" cap="none" spc="0" normalizeH="0" baseline="0" noProof="0" err="1">
                <a:ln>
                  <a:noFill/>
                </a:ln>
                <a:solidFill>
                  <a:srgbClr val="0070C0"/>
                </a:solidFill>
                <a:effectLst/>
                <a:uLnTx/>
                <a:uFillTx/>
                <a:latin typeface="Calibri"/>
                <a:ea typeface="+mn-ea"/>
                <a:cs typeface="+mn-cs"/>
              </a:rPr>
              <a:t>Riesgo</a:t>
            </a:r>
            <a:r>
              <a:rPr kumimoji="0" lang="ca-ES" sz="3200" b="0" i="0" u="none" strike="noStrike" kern="1200" cap="none" spc="0" normalizeH="0" baseline="0" noProof="0">
                <a:ln>
                  <a:noFill/>
                </a:ln>
                <a:solidFill>
                  <a:srgbClr val="0070C0"/>
                </a:solidFill>
                <a:effectLst/>
                <a:uLnTx/>
                <a:uFillTx/>
                <a:latin typeface="Calibri"/>
                <a:ea typeface="+mn-ea"/>
                <a:cs typeface="+mn-cs"/>
              </a:rPr>
              <a:t> de </a:t>
            </a:r>
            <a:r>
              <a:rPr kumimoji="0" lang="ca-ES" sz="3200" b="0" i="0" u="none" strike="noStrike" kern="1200" cap="none" spc="0" normalizeH="0" baseline="0" noProof="0" err="1">
                <a:ln>
                  <a:noFill/>
                </a:ln>
                <a:solidFill>
                  <a:srgbClr val="0070C0"/>
                </a:solidFill>
                <a:effectLst/>
                <a:uLnTx/>
                <a:uFillTx/>
                <a:latin typeface="Calibri"/>
                <a:ea typeface="+mn-ea"/>
                <a:cs typeface="+mn-cs"/>
              </a:rPr>
              <a:t>Hipoglucemia</a:t>
            </a:r>
            <a:r>
              <a:rPr kumimoji="0" lang="ca-ES" sz="3200" b="0" i="0" u="none" strike="noStrike" kern="1200" cap="none" spc="0" normalizeH="0" baseline="0" noProof="0">
                <a:ln>
                  <a:noFill/>
                </a:ln>
                <a:solidFill>
                  <a:srgbClr val="0070C0"/>
                </a:solidFill>
                <a:effectLst/>
                <a:uLnTx/>
                <a:uFillTx/>
                <a:latin typeface="Calibri"/>
                <a:ea typeface="+mn-ea"/>
                <a:cs typeface="+mn-cs"/>
              </a:rPr>
              <a:t> SU </a:t>
            </a:r>
            <a:r>
              <a:rPr kumimoji="0" lang="ca-ES" sz="3200" b="0" i="0" u="none" strike="noStrike" kern="1200" cap="none" spc="0" normalizeH="0" baseline="0" noProof="0" err="1">
                <a:ln>
                  <a:noFill/>
                </a:ln>
                <a:solidFill>
                  <a:srgbClr val="0070C0"/>
                </a:solidFill>
                <a:effectLst/>
                <a:uLnTx/>
                <a:uFillTx/>
                <a:latin typeface="Calibri"/>
                <a:ea typeface="+mn-ea"/>
                <a:cs typeface="+mn-cs"/>
              </a:rPr>
              <a:t>vs</a:t>
            </a:r>
            <a:r>
              <a:rPr kumimoji="0" lang="ca-ES" sz="3200" b="0" i="0" u="none" strike="noStrike" kern="1200" cap="none" spc="0" normalizeH="0" baseline="0" noProof="0">
                <a:ln>
                  <a:noFill/>
                </a:ln>
                <a:solidFill>
                  <a:srgbClr val="0070C0"/>
                </a:solidFill>
                <a:effectLst/>
                <a:uLnTx/>
                <a:uFillTx/>
                <a:latin typeface="Calibri"/>
                <a:ea typeface="+mn-ea"/>
                <a:cs typeface="+mn-cs"/>
              </a:rPr>
              <a:t> IDPP4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0070C0"/>
                </a:solidFill>
                <a:effectLst/>
                <a:uLnTx/>
                <a:uFillTx/>
                <a:latin typeface="Calibri"/>
                <a:ea typeface="+mn-ea"/>
                <a:cs typeface="+mn-cs"/>
              </a:rPr>
              <a:t>CAROLINA: </a:t>
            </a:r>
            <a:r>
              <a:rPr kumimoji="0" lang="ca-ES" sz="2400" b="0" i="0" u="none" strike="noStrike" kern="1200" cap="none" spc="0" normalizeH="0" baseline="0" noProof="0" err="1">
                <a:ln>
                  <a:noFill/>
                </a:ln>
                <a:solidFill>
                  <a:srgbClr val="0070C0"/>
                </a:solidFill>
                <a:effectLst/>
                <a:uLnTx/>
                <a:uFillTx/>
                <a:latin typeface="Calibri"/>
                <a:ea typeface="+mn-ea"/>
                <a:cs typeface="+mn-cs"/>
              </a:rPr>
              <a:t>Linagliptina</a:t>
            </a:r>
            <a:r>
              <a:rPr kumimoji="0" lang="ca-ES" sz="2400" b="0" i="0" u="none" strike="noStrike" kern="1200" cap="none" spc="0" normalizeH="0" baseline="0" noProof="0">
                <a:ln>
                  <a:noFill/>
                </a:ln>
                <a:solidFill>
                  <a:srgbClr val="0070C0"/>
                </a:solidFill>
                <a:effectLst/>
                <a:uLnTx/>
                <a:uFillTx/>
                <a:latin typeface="Calibri"/>
                <a:ea typeface="+mn-ea"/>
                <a:cs typeface="+mn-cs"/>
              </a:rPr>
              <a:t> </a:t>
            </a:r>
            <a:r>
              <a:rPr kumimoji="0" lang="ca-ES" sz="2400" b="0" i="0" u="none" strike="noStrike" kern="1200" cap="none" spc="0" normalizeH="0" baseline="0" noProof="0" err="1">
                <a:ln>
                  <a:noFill/>
                </a:ln>
                <a:solidFill>
                  <a:srgbClr val="0070C0"/>
                </a:solidFill>
                <a:effectLst/>
                <a:uLnTx/>
                <a:uFillTx/>
                <a:latin typeface="Calibri"/>
                <a:ea typeface="+mn-ea"/>
                <a:cs typeface="+mn-cs"/>
              </a:rPr>
              <a:t>vs</a:t>
            </a:r>
            <a:r>
              <a:rPr kumimoji="0" lang="ca-ES" sz="2400" b="0" i="0" u="none" strike="noStrike" kern="1200" cap="none" spc="0" normalizeH="0" baseline="0" noProof="0">
                <a:ln>
                  <a:noFill/>
                </a:ln>
                <a:solidFill>
                  <a:srgbClr val="0070C0"/>
                </a:solidFill>
                <a:effectLst/>
                <a:uLnTx/>
                <a:uFillTx/>
                <a:latin typeface="Calibri"/>
                <a:ea typeface="+mn-ea"/>
                <a:cs typeface="+mn-cs"/>
              </a:rPr>
              <a:t> </a:t>
            </a:r>
            <a:r>
              <a:rPr kumimoji="0" lang="ca-ES" sz="2400" b="0" i="0" u="none" strike="noStrike" kern="1200" cap="none" spc="0" normalizeH="0" baseline="0" noProof="0" err="1">
                <a:ln>
                  <a:noFill/>
                </a:ln>
                <a:solidFill>
                  <a:srgbClr val="0070C0"/>
                </a:solidFill>
                <a:effectLst/>
                <a:uLnTx/>
                <a:uFillTx/>
                <a:latin typeface="Calibri"/>
                <a:ea typeface="+mn-ea"/>
                <a:cs typeface="+mn-cs"/>
              </a:rPr>
              <a:t>Glimepirida</a:t>
            </a:r>
            <a:endParaRPr kumimoji="0" lang="ca-ES" sz="2400" b="0" i="0" u="none" strike="noStrike" kern="1200" cap="none" spc="0" normalizeH="0" baseline="0" noProof="0">
              <a:ln>
                <a:noFill/>
              </a:ln>
              <a:solidFill>
                <a:srgbClr val="0070C0"/>
              </a:solidFill>
              <a:effectLst/>
              <a:uLnTx/>
              <a:uFillTx/>
              <a:latin typeface="Calibri"/>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a:ln>
                  <a:noFill/>
                </a:ln>
                <a:solidFill>
                  <a:srgbClr val="0070C0"/>
                </a:solidFill>
                <a:effectLst/>
                <a:uLnTx/>
                <a:uFillTx/>
                <a:latin typeface="Calibri"/>
                <a:ea typeface="+mn-ea"/>
                <a:cs typeface="+mn-cs"/>
              </a:rPr>
              <a:t>(6.033 DM2, 34% ECV, 8% ERC) </a:t>
            </a:r>
          </a:p>
        </p:txBody>
      </p:sp>
      <p:pic>
        <p:nvPicPr>
          <p:cNvPr id="9" name="Imagen 3">
            <a:extLst>
              <a:ext uri="{FF2B5EF4-FFF2-40B4-BE49-F238E27FC236}">
                <a16:creationId xmlns:a16="http://schemas.microsoft.com/office/drawing/2014/main" id="{A130033F-2DFD-1141-8E74-5FE82B0BB0C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03" t="49209" r="51262" b="15099"/>
          <a:stretch/>
        </p:blipFill>
        <p:spPr bwMode="auto">
          <a:xfrm>
            <a:off x="1622425" y="1357426"/>
            <a:ext cx="9093200" cy="506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8171BC38-4D9C-E844-8F4B-8084C74A6EA2}"/>
              </a:ext>
            </a:extLst>
          </p:cNvPr>
          <p:cNvSpPr>
            <a:spLocks noChangeArrowheads="1"/>
          </p:cNvSpPr>
          <p:nvPr/>
        </p:nvSpPr>
        <p:spPr bwMode="auto">
          <a:xfrm>
            <a:off x="0" y="6331247"/>
            <a:ext cx="5922962" cy="30797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altLang="es-ES" sz="14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Rosenstock</a:t>
            </a:r>
            <a:r>
              <a:rPr kumimoji="0" lang="es-ES" altLang="es-ES"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J et al. JAMA. 2019 </a:t>
            </a:r>
            <a:r>
              <a:rPr kumimoji="0" lang="es-ES" altLang="es-ES" sz="14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Sep</a:t>
            </a:r>
            <a:r>
              <a:rPr kumimoji="0" lang="es-ES" altLang="es-ES"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19. </a:t>
            </a:r>
            <a:r>
              <a:rPr kumimoji="0" lang="es-ES" altLang="es-ES" sz="14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doi</a:t>
            </a:r>
            <a:r>
              <a:rPr kumimoji="0" lang="es-ES" altLang="es-ES"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10.1001/jama.2019.13772. </a:t>
            </a:r>
          </a:p>
        </p:txBody>
      </p:sp>
      <p:sp>
        <p:nvSpPr>
          <p:cNvPr id="10" name="Triángulo rectángulo 9">
            <a:extLst>
              <a:ext uri="{FF2B5EF4-FFF2-40B4-BE49-F238E27FC236}">
                <a16:creationId xmlns:a16="http://schemas.microsoft.com/office/drawing/2014/main" id="{D97DC0C4-1D72-4E43-9E82-45320D3CA3EE}"/>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7247F35A-EAAE-1649-B765-C1EE1EB1DE56}"/>
              </a:ext>
            </a:extLst>
          </p:cNvPr>
          <p:cNvGrpSpPr/>
          <p:nvPr/>
        </p:nvGrpSpPr>
        <p:grpSpPr>
          <a:xfrm>
            <a:off x="63064" y="6576078"/>
            <a:ext cx="12046557" cy="136634"/>
            <a:chOff x="63064" y="6513014"/>
            <a:chExt cx="12046557" cy="136634"/>
          </a:xfrm>
        </p:grpSpPr>
        <p:cxnSp>
          <p:nvCxnSpPr>
            <p:cNvPr id="12" name="Conector recto 11">
              <a:extLst>
                <a:ext uri="{FF2B5EF4-FFF2-40B4-BE49-F238E27FC236}">
                  <a16:creationId xmlns:a16="http://schemas.microsoft.com/office/drawing/2014/main" id="{7045C0C4-D700-0C45-868D-C61BEEB05C59}"/>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06AAF7E-6552-EB4C-A447-65E72246EE17}"/>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85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4D97E9A-0F8D-6940-A590-601F64C6BB79}"/>
              </a:ext>
            </a:extLst>
          </p:cNvPr>
          <p:cNvPicPr>
            <a:picLocks noChangeAspect="1"/>
          </p:cNvPicPr>
          <p:nvPr/>
        </p:nvPicPr>
        <p:blipFill>
          <a:blip r:embed="rId3"/>
          <a:stretch>
            <a:fillRect/>
          </a:stretch>
        </p:blipFill>
        <p:spPr>
          <a:xfrm>
            <a:off x="228603" y="2523967"/>
            <a:ext cx="5148882" cy="3476183"/>
          </a:xfrm>
          <a:prstGeom prst="rect">
            <a:avLst/>
          </a:prstGeom>
          <a:ln>
            <a:solidFill>
              <a:srgbClr val="0070C0"/>
            </a:solidFill>
          </a:ln>
        </p:spPr>
      </p:pic>
      <p:pic>
        <p:nvPicPr>
          <p:cNvPr id="7" name="Imagen 6">
            <a:extLst>
              <a:ext uri="{FF2B5EF4-FFF2-40B4-BE49-F238E27FC236}">
                <a16:creationId xmlns:a16="http://schemas.microsoft.com/office/drawing/2014/main" id="{9DC31115-877A-F144-AF2D-C6B2800B6D17}"/>
              </a:ext>
            </a:extLst>
          </p:cNvPr>
          <p:cNvPicPr>
            <a:picLocks noChangeAspect="1"/>
          </p:cNvPicPr>
          <p:nvPr/>
        </p:nvPicPr>
        <p:blipFill>
          <a:blip r:embed="rId4"/>
          <a:stretch>
            <a:fillRect/>
          </a:stretch>
        </p:blipFill>
        <p:spPr>
          <a:xfrm>
            <a:off x="6307280" y="2979022"/>
            <a:ext cx="5719620" cy="3086390"/>
          </a:xfrm>
          <a:prstGeom prst="rect">
            <a:avLst/>
          </a:prstGeom>
        </p:spPr>
      </p:pic>
      <p:pic>
        <p:nvPicPr>
          <p:cNvPr id="3" name="Imagen 2">
            <a:extLst>
              <a:ext uri="{FF2B5EF4-FFF2-40B4-BE49-F238E27FC236}">
                <a16:creationId xmlns:a16="http://schemas.microsoft.com/office/drawing/2014/main" id="{3C21A160-97D7-BD41-A470-E743BF2F862B}"/>
              </a:ext>
            </a:extLst>
          </p:cNvPr>
          <p:cNvPicPr>
            <a:picLocks noChangeAspect="1"/>
          </p:cNvPicPr>
          <p:nvPr/>
        </p:nvPicPr>
        <p:blipFill>
          <a:blip r:embed="rId5"/>
          <a:stretch>
            <a:fillRect/>
          </a:stretch>
        </p:blipFill>
        <p:spPr>
          <a:xfrm>
            <a:off x="6307280" y="801335"/>
            <a:ext cx="5627545" cy="2088800"/>
          </a:xfrm>
          <a:prstGeom prst="rect">
            <a:avLst/>
          </a:prstGeom>
          <a:ln>
            <a:solidFill>
              <a:srgbClr val="0070C0"/>
            </a:solidFill>
          </a:ln>
        </p:spPr>
      </p:pic>
      <p:grpSp>
        <p:nvGrpSpPr>
          <p:cNvPr id="13" name="Grupo 12">
            <a:extLst>
              <a:ext uri="{FF2B5EF4-FFF2-40B4-BE49-F238E27FC236}">
                <a16:creationId xmlns:a16="http://schemas.microsoft.com/office/drawing/2014/main" id="{0DB064A2-E995-D04B-8805-E6CB853EF589}"/>
              </a:ext>
            </a:extLst>
          </p:cNvPr>
          <p:cNvGrpSpPr/>
          <p:nvPr/>
        </p:nvGrpSpPr>
        <p:grpSpPr>
          <a:xfrm>
            <a:off x="494356" y="2795864"/>
            <a:ext cx="10800203" cy="2677656"/>
            <a:chOff x="486922" y="2680852"/>
            <a:chExt cx="10800203" cy="2677656"/>
          </a:xfrm>
        </p:grpSpPr>
        <p:sp>
          <p:nvSpPr>
            <p:cNvPr id="2" name="CuadroTexto 1">
              <a:extLst>
                <a:ext uri="{FF2B5EF4-FFF2-40B4-BE49-F238E27FC236}">
                  <a16:creationId xmlns:a16="http://schemas.microsoft.com/office/drawing/2014/main" id="{AB14BE0D-962E-8141-AC04-E5207CACC7FB}"/>
                </a:ext>
              </a:extLst>
            </p:cNvPr>
            <p:cNvSpPr txBox="1"/>
            <p:nvPr/>
          </p:nvSpPr>
          <p:spPr>
            <a:xfrm>
              <a:off x="486922" y="2680852"/>
              <a:ext cx="4611604" cy="2677656"/>
            </a:xfrm>
            <a:prstGeom prst="rect">
              <a:avLst/>
            </a:prstGeom>
            <a:solidFill>
              <a:schemeClr val="bg1"/>
            </a:solidFill>
            <a:ln w="38100">
              <a:solidFill>
                <a:srgbClr val="0070C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0000"/>
                  </a:solidFill>
                  <a:effectLst/>
                  <a:uLnTx/>
                  <a:uFillTx/>
                  <a:latin typeface="Calibri" panose="020F0502020204030204"/>
                  <a:ea typeface="+mn-ea"/>
                  <a:cs typeface="+mn-cs"/>
                </a:rPr>
                <a:t>Los pacientes que experimentaron alguna hipoglucemia tuvieron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0000"/>
                  </a:solidFill>
                  <a:effectLst/>
                  <a:uLnTx/>
                  <a:uFillTx/>
                  <a:latin typeface="Calibri" panose="020F0502020204030204"/>
                  <a:ea typeface="+mn-ea"/>
                  <a:cs typeface="+mn-cs"/>
                </a:rPr>
                <a:t>una mayor utilización de recursos (OR 3,0 emergencias y 3,8 ingresos)  y un coste anual tres veces mayor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0000"/>
                  </a:solidFill>
                  <a:effectLst/>
                  <a:uLnTx/>
                  <a:uFillTx/>
                  <a:latin typeface="Calibri" panose="020F0502020204030204"/>
                  <a:ea typeface="+mn-ea"/>
                  <a:cs typeface="+mn-cs"/>
                </a:rPr>
                <a:t>que los que no la tuvieron (6.884 $ vs 2.392 $, p&lt;0,001)  (EEUU, 2012)</a:t>
              </a:r>
            </a:p>
          </p:txBody>
        </p:sp>
        <p:sp>
          <p:nvSpPr>
            <p:cNvPr id="5" name="Rectángulo 4">
              <a:extLst>
                <a:ext uri="{FF2B5EF4-FFF2-40B4-BE49-F238E27FC236}">
                  <a16:creationId xmlns:a16="http://schemas.microsoft.com/office/drawing/2014/main" id="{F9275580-7A67-514D-8AF6-6F37961CCE28}"/>
                </a:ext>
              </a:extLst>
            </p:cNvPr>
            <p:cNvSpPr/>
            <p:nvPr/>
          </p:nvSpPr>
          <p:spPr>
            <a:xfrm>
              <a:off x="6486524" y="3415350"/>
              <a:ext cx="4800601" cy="1569660"/>
            </a:xfrm>
            <a:prstGeom prst="rect">
              <a:avLst/>
            </a:prstGeom>
            <a:solidFill>
              <a:schemeClr val="bg1"/>
            </a:solidFill>
            <a:ln w="38100">
              <a:solidFill>
                <a:srgbClr val="0070C0"/>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0000"/>
                  </a:solidFill>
                  <a:effectLst/>
                  <a:uLnTx/>
                  <a:uFillTx/>
                  <a:latin typeface="Calibri" panose="020F0502020204030204"/>
                  <a:ea typeface="+mn-ea"/>
                  <a:cs typeface="+mn-cs"/>
                </a:rPr>
                <a:t>En los pacientes DM2 con alguna hipoglucemia grave,  se observó un incremento de los costes directos anuales de 2.509 € (País Vasco, 2011) </a:t>
              </a:r>
            </a:p>
          </p:txBody>
        </p:sp>
      </p:grpSp>
      <p:sp>
        <p:nvSpPr>
          <p:cNvPr id="6" name="Rectángulo 5">
            <a:extLst>
              <a:ext uri="{FF2B5EF4-FFF2-40B4-BE49-F238E27FC236}">
                <a16:creationId xmlns:a16="http://schemas.microsoft.com/office/drawing/2014/main" id="{01241BA3-F042-3143-B395-1DFCA6ABECDA}"/>
              </a:ext>
            </a:extLst>
          </p:cNvPr>
          <p:cNvSpPr/>
          <p:nvPr/>
        </p:nvSpPr>
        <p:spPr>
          <a:xfrm>
            <a:off x="6486525" y="6178610"/>
            <a:ext cx="5448300" cy="30777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Alonso-Morán E, et al. BMC </a:t>
            </a:r>
            <a:r>
              <a:rPr kumimoji="0" lang="es-ES" sz="1400" b="0" i="0" u="none" strike="noStrike" kern="1200" cap="none" spc="0" normalizeH="0" baseline="0" noProof="0" err="1">
                <a:ln>
                  <a:noFill/>
                </a:ln>
                <a:solidFill>
                  <a:prstClr val="black"/>
                </a:solidFill>
                <a:effectLst/>
                <a:uLnTx/>
                <a:uFillTx/>
                <a:latin typeface="Calibri" panose="020F0502020204030204"/>
                <a:ea typeface="+mn-ea"/>
                <a:cs typeface="+mn-cs"/>
              </a:rPr>
              <a:t>Health</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 sz="1400" b="0" i="0" u="none" strike="noStrike" kern="1200" cap="none" spc="0" normalizeH="0" baseline="0" noProof="0" err="1">
                <a:ln>
                  <a:noFill/>
                </a:ln>
                <a:solidFill>
                  <a:prstClr val="black"/>
                </a:solidFill>
                <a:effectLst/>
                <a:uLnTx/>
                <a:uFillTx/>
                <a:latin typeface="Calibri" panose="020F0502020204030204"/>
                <a:ea typeface="+mn-ea"/>
                <a:cs typeface="+mn-cs"/>
              </a:rPr>
              <a:t>Serv</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 Res 2015;15:207</a:t>
            </a:r>
          </a:p>
        </p:txBody>
      </p:sp>
      <p:sp>
        <p:nvSpPr>
          <p:cNvPr id="8" name="Rectángulo 7">
            <a:extLst>
              <a:ext uri="{FF2B5EF4-FFF2-40B4-BE49-F238E27FC236}">
                <a16:creationId xmlns:a16="http://schemas.microsoft.com/office/drawing/2014/main" id="{4AE6D5BB-7D10-964B-B614-2DC722C84304}"/>
              </a:ext>
            </a:extLst>
          </p:cNvPr>
          <p:cNvSpPr/>
          <p:nvPr/>
        </p:nvSpPr>
        <p:spPr>
          <a:xfrm>
            <a:off x="284954" y="142434"/>
            <a:ext cx="11789351" cy="5232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srgbClr val="0070C0"/>
                </a:solidFill>
                <a:effectLst/>
                <a:uLnTx/>
                <a:uFillTx/>
                <a:latin typeface="Calibri" panose="020F0502020204030204"/>
                <a:ea typeface="+mn-ea"/>
                <a:cs typeface="+mn-cs"/>
              </a:rPr>
              <a:t>Las hipoglucemias se asocian a una mayor utilización de recursos y costes</a:t>
            </a:r>
            <a:endParaRPr kumimoji="0" lang="es-E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AB8A31A3-320F-6447-8BC8-5130F6E9107B}"/>
              </a:ext>
            </a:extLst>
          </p:cNvPr>
          <p:cNvSpPr/>
          <p:nvPr/>
        </p:nvSpPr>
        <p:spPr>
          <a:xfrm>
            <a:off x="228602" y="6219544"/>
            <a:ext cx="5569525" cy="30777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err="1">
                <a:ln>
                  <a:noFill/>
                </a:ln>
                <a:solidFill>
                  <a:prstClr val="black"/>
                </a:solidFill>
                <a:effectLst/>
                <a:uLnTx/>
                <a:uFillTx/>
                <a:latin typeface="Calibri" panose="020F0502020204030204"/>
                <a:ea typeface="+mn-ea"/>
                <a:cs typeface="+mn-cs"/>
              </a:rPr>
              <a:t>Alemayehu</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 B et al. J Diabetes </a:t>
            </a:r>
            <a:r>
              <a:rPr kumimoji="0" lang="es-ES" sz="1400" b="0" i="0" u="none" strike="noStrike" kern="1200" cap="none" spc="0" normalizeH="0" baseline="0" noProof="0" err="1">
                <a:ln>
                  <a:noFill/>
                </a:ln>
                <a:solidFill>
                  <a:prstClr val="black"/>
                </a:solidFill>
                <a:effectLst/>
                <a:uLnTx/>
                <a:uFillTx/>
                <a:latin typeface="Calibri" panose="020F0502020204030204"/>
                <a:ea typeface="+mn-ea"/>
                <a:cs typeface="+mn-cs"/>
              </a:rPr>
              <a:t>Complications</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 2017;31(11):1620-1623.</a:t>
            </a:r>
          </a:p>
        </p:txBody>
      </p:sp>
      <p:pic>
        <p:nvPicPr>
          <p:cNvPr id="15" name="Imagen 14">
            <a:extLst>
              <a:ext uri="{FF2B5EF4-FFF2-40B4-BE49-F238E27FC236}">
                <a16:creationId xmlns:a16="http://schemas.microsoft.com/office/drawing/2014/main" id="{407ED1C9-5C7D-3249-AE7C-618926885E0B}"/>
              </a:ext>
            </a:extLst>
          </p:cNvPr>
          <p:cNvPicPr>
            <a:picLocks noChangeAspect="1"/>
          </p:cNvPicPr>
          <p:nvPr/>
        </p:nvPicPr>
        <p:blipFill>
          <a:blip r:embed="rId6"/>
          <a:stretch>
            <a:fillRect/>
          </a:stretch>
        </p:blipFill>
        <p:spPr>
          <a:xfrm>
            <a:off x="228602" y="792531"/>
            <a:ext cx="5148883" cy="1645165"/>
          </a:xfrm>
          <a:prstGeom prst="rect">
            <a:avLst/>
          </a:prstGeom>
          <a:ln>
            <a:solidFill>
              <a:srgbClr val="0070C0"/>
            </a:solidFill>
          </a:ln>
        </p:spPr>
      </p:pic>
      <p:sp>
        <p:nvSpPr>
          <p:cNvPr id="12" name="Triángulo rectángulo 11">
            <a:extLst>
              <a:ext uri="{FF2B5EF4-FFF2-40B4-BE49-F238E27FC236}">
                <a16:creationId xmlns:a16="http://schemas.microsoft.com/office/drawing/2014/main" id="{43FD39E7-08A2-E24D-A7C7-F4E1F3697441}"/>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a16="http://schemas.microsoft.com/office/drawing/2014/main" id="{FD89F663-85F2-2847-8EC2-CE6CFB99C7BE}"/>
              </a:ext>
            </a:extLst>
          </p:cNvPr>
          <p:cNvGrpSpPr/>
          <p:nvPr/>
        </p:nvGrpSpPr>
        <p:grpSpPr>
          <a:xfrm>
            <a:off x="63064" y="6576078"/>
            <a:ext cx="12046557" cy="136634"/>
            <a:chOff x="63064" y="6513014"/>
            <a:chExt cx="12046557" cy="136634"/>
          </a:xfrm>
        </p:grpSpPr>
        <p:cxnSp>
          <p:nvCxnSpPr>
            <p:cNvPr id="16" name="Conector recto 15">
              <a:extLst>
                <a:ext uri="{FF2B5EF4-FFF2-40B4-BE49-F238E27FC236}">
                  <a16:creationId xmlns:a16="http://schemas.microsoft.com/office/drawing/2014/main" id="{384AC31A-B9DE-B747-9BDC-9CD10B9123D6}"/>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23697FF8-376D-6C4E-A2D5-A962FEBAB462}"/>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105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FAC822-8370-F948-9C64-E129876CB3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21772"/>
            <a:ext cx="4860032" cy="1444972"/>
          </a:xfrm>
          <a:prstGeom prst="rect">
            <a:avLst/>
          </a:prstGeom>
        </p:spPr>
      </p:pic>
      <p:sp>
        <p:nvSpPr>
          <p:cNvPr id="5" name="Rectángulo 4">
            <a:extLst>
              <a:ext uri="{FF2B5EF4-FFF2-40B4-BE49-F238E27FC236}">
                <a16:creationId xmlns:a16="http://schemas.microsoft.com/office/drawing/2014/main" id="{86DF6F3E-6005-0844-96D7-8007D3FFDA1B}"/>
              </a:ext>
            </a:extLst>
          </p:cNvPr>
          <p:cNvSpPr/>
          <p:nvPr/>
        </p:nvSpPr>
        <p:spPr>
          <a:xfrm>
            <a:off x="0" y="2208921"/>
            <a:ext cx="6553200" cy="304698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Among</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85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studies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selected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82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clearly</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stated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the</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types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of diabetes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model</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used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e.g</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CORE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model</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70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studied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used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validated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diabetes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models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Newer</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antidiabetic</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medications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were</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reported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to be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cost-effective</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in 26 of 30 (87%)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studies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compared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with</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insulin</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13 of 15 (87%)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studies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compared</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with</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sulfonylureas</a:t>
            </a:r>
            <a:r>
              <a:rPr kumimoji="0" 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6" name="Rectángulo 5">
            <a:extLst>
              <a:ext uri="{FF2B5EF4-FFF2-40B4-BE49-F238E27FC236}">
                <a16:creationId xmlns:a16="http://schemas.microsoft.com/office/drawing/2014/main" id="{58338867-9113-7E47-A2C0-974461363A03}"/>
              </a:ext>
            </a:extLst>
          </p:cNvPr>
          <p:cNvSpPr/>
          <p:nvPr/>
        </p:nvSpPr>
        <p:spPr>
          <a:xfrm>
            <a:off x="0" y="6060629"/>
            <a:ext cx="8280920"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a:ln>
                  <a:noFill/>
                </a:ln>
                <a:solidFill>
                  <a:srgbClr val="212121"/>
                </a:solidFill>
                <a:effectLst/>
                <a:uLnTx/>
                <a:uFillTx/>
                <a:latin typeface="system-ui"/>
                <a:ea typeface="+mn-ea"/>
                <a:cs typeface="+mn-cs"/>
              </a:rPr>
              <a:t>Hong D et al. </a:t>
            </a:r>
            <a:r>
              <a:rPr kumimoji="0" lang="es-ES" sz="1600" b="0" i="1" u="none" strike="noStrike" kern="1200" cap="none" spc="0" normalizeH="0" baseline="0" noProof="0" err="1">
                <a:ln>
                  <a:noFill/>
                </a:ln>
                <a:solidFill>
                  <a:srgbClr val="212121"/>
                </a:solidFill>
                <a:effectLst/>
                <a:uLnTx/>
                <a:uFillTx/>
                <a:latin typeface="system-ui"/>
                <a:ea typeface="+mn-ea"/>
                <a:cs typeface="+mn-cs"/>
              </a:rPr>
              <a:t>Pharmacoeconomics</a:t>
            </a:r>
            <a:r>
              <a:rPr kumimoji="0" lang="es-ES" sz="1600" b="0" i="1" u="none" strike="noStrike" kern="1200" cap="none" spc="0" normalizeH="0" baseline="0" noProof="0">
                <a:ln>
                  <a:noFill/>
                </a:ln>
                <a:solidFill>
                  <a:srgbClr val="212121"/>
                </a:solidFill>
                <a:effectLst/>
                <a:uLnTx/>
                <a:uFillTx/>
                <a:latin typeface="system-ui"/>
                <a:ea typeface="+mn-ea"/>
                <a:cs typeface="+mn-cs"/>
              </a:rPr>
              <a:t>. 2019 Jun;37(6):777-818.</a:t>
            </a:r>
            <a:endParaRPr kumimoji="0" lang="es-ES"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E937EC3F-C70A-7D47-8FE7-56C4571887B1}"/>
              </a:ext>
            </a:extLst>
          </p:cNvPr>
          <p:cNvPicPr>
            <a:picLocks noChangeAspect="1"/>
          </p:cNvPicPr>
          <p:nvPr/>
        </p:nvPicPr>
        <p:blipFill>
          <a:blip r:embed="rId4"/>
          <a:stretch>
            <a:fillRect/>
          </a:stretch>
        </p:blipFill>
        <p:spPr>
          <a:xfrm>
            <a:off x="6672241" y="0"/>
            <a:ext cx="5519759" cy="4571999"/>
          </a:xfrm>
          <a:prstGeom prst="rect">
            <a:avLst/>
          </a:prstGeom>
        </p:spPr>
      </p:pic>
      <p:sp>
        <p:nvSpPr>
          <p:cNvPr id="8" name="Triángulo rectángulo 7">
            <a:extLst>
              <a:ext uri="{FF2B5EF4-FFF2-40B4-BE49-F238E27FC236}">
                <a16:creationId xmlns:a16="http://schemas.microsoft.com/office/drawing/2014/main" id="{9B7DB017-BAC3-C44A-8BBF-C12D086C4E48}"/>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a16="http://schemas.microsoft.com/office/drawing/2014/main" id="{C6CA6A74-8BDA-134A-ADC5-44B96D083722}"/>
              </a:ext>
            </a:extLst>
          </p:cNvPr>
          <p:cNvGrpSpPr/>
          <p:nvPr/>
        </p:nvGrpSpPr>
        <p:grpSpPr>
          <a:xfrm>
            <a:off x="63064" y="6576078"/>
            <a:ext cx="12046557" cy="136634"/>
            <a:chOff x="63064" y="6513014"/>
            <a:chExt cx="12046557" cy="136634"/>
          </a:xfrm>
        </p:grpSpPr>
        <p:cxnSp>
          <p:nvCxnSpPr>
            <p:cNvPr id="10" name="Conector recto 9">
              <a:extLst>
                <a:ext uri="{FF2B5EF4-FFF2-40B4-BE49-F238E27FC236}">
                  <a16:creationId xmlns:a16="http://schemas.microsoft.com/office/drawing/2014/main" id="{F0D2CA9D-DCDB-1148-A059-B2C04FC9A565}"/>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92801B1-DAD8-2A4B-8BD3-18D49B7CAF9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29015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95413EA-E61B-7643-9B3B-494AC2149CC8}"/>
              </a:ext>
            </a:extLst>
          </p:cNvPr>
          <p:cNvPicPr>
            <a:picLocks noChangeAspect="1"/>
          </p:cNvPicPr>
          <p:nvPr/>
        </p:nvPicPr>
        <p:blipFill>
          <a:blip r:embed="rId3"/>
          <a:stretch>
            <a:fillRect/>
          </a:stretch>
        </p:blipFill>
        <p:spPr>
          <a:xfrm>
            <a:off x="3009206" y="35722"/>
            <a:ext cx="9203341" cy="6506476"/>
          </a:xfrm>
          <a:prstGeom prst="rect">
            <a:avLst/>
          </a:prstGeom>
        </p:spPr>
      </p:pic>
      <p:sp>
        <p:nvSpPr>
          <p:cNvPr id="5" name="Rectángulo 4">
            <a:extLst>
              <a:ext uri="{FF2B5EF4-FFF2-40B4-BE49-F238E27FC236}">
                <a16:creationId xmlns:a16="http://schemas.microsoft.com/office/drawing/2014/main" id="{91FD64CC-060C-6D4A-B5E1-929AA707F8D6}"/>
              </a:ext>
            </a:extLst>
          </p:cNvPr>
          <p:cNvSpPr/>
          <p:nvPr/>
        </p:nvSpPr>
        <p:spPr>
          <a:xfrm>
            <a:off x="1900847" y="6255918"/>
            <a:ext cx="10185862"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u="none" strike="noStrike" kern="1200" cap="none" spc="0" normalizeH="0" baseline="0" noProof="0">
              <a:ln>
                <a:noFill/>
              </a:ln>
              <a:effectLst/>
              <a:uLnTx/>
              <a:uFillTx/>
              <a:latin typeface="Calibri" panose="020F0502020204030204"/>
              <a:ea typeface="+mn-ea"/>
              <a:cs typeface="+mn-cs"/>
            </a:endParaRPr>
          </a:p>
        </p:txBody>
      </p:sp>
      <p:sp>
        <p:nvSpPr>
          <p:cNvPr id="6" name="CuadroTexto 4">
            <a:extLst>
              <a:ext uri="{FF2B5EF4-FFF2-40B4-BE49-F238E27FC236}">
                <a16:creationId xmlns:a16="http://schemas.microsoft.com/office/drawing/2014/main" id="{69EFCE2E-A6F0-0844-851A-0777AB6691E5}"/>
              </a:ext>
            </a:extLst>
          </p:cNvPr>
          <p:cNvSpPr txBox="1"/>
          <p:nvPr/>
        </p:nvSpPr>
        <p:spPr>
          <a:xfrm>
            <a:off x="0" y="0"/>
            <a:ext cx="2979506"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a:t>
            </a:r>
            <a:r>
              <a:rPr kumimoji="0" lang="es-ES" sz="30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pacients</a:t>
            </a:r>
            <a:r>
              <a:rPr kumimoji="0" lang="es-ES"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0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amb</a:t>
            </a:r>
            <a:r>
              <a:rPr kumimoji="0" lang="es-ES"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r>
              <a:rPr kumimoji="0" lang="es-ES" sz="30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malaltia</a:t>
            </a:r>
            <a:r>
              <a:rPr kumimoji="0" lang="es-ES"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cardiovascular </a:t>
            </a:r>
            <a:r>
              <a:rPr kumimoji="0" lang="es-ES" sz="30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establerta</a:t>
            </a:r>
            <a:r>
              <a:rPr kumimoji="0" lang="es-ES"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a:t>
            </a:r>
            <a:endParaRPr kumimoji="0" lang="es-ES_tradnl" sz="30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sp>
        <p:nvSpPr>
          <p:cNvPr id="7" name="Triángulo rectángulo 6">
            <a:extLst>
              <a:ext uri="{FF2B5EF4-FFF2-40B4-BE49-F238E27FC236}">
                <a16:creationId xmlns:a16="http://schemas.microsoft.com/office/drawing/2014/main" id="{664158A5-5DA1-354E-9313-CA1A8C2036CE}"/>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8D436DFC-EA1E-D84C-AF49-CF2DCE03BDF2}"/>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5B7A64D3-25D1-D04B-A21F-C2DDE5E3D867}"/>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5E4E0BFA-2C0C-7145-B787-4EFC9145B9BF}"/>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1313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7D20421-82C6-5A42-9863-4C5116F40B6A}"/>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506" name="Picture 2" descr="balance Photos: Free Creative Commons &amp; Stock Images for your Blog | Photo,  Image, Free images">
            <a:extLst>
              <a:ext uri="{FF2B5EF4-FFF2-40B4-BE49-F238E27FC236}">
                <a16:creationId xmlns:a16="http://schemas.microsoft.com/office/drawing/2014/main" id="{730D9D07-F371-6B46-8A99-DED5B337B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965" y="875030"/>
            <a:ext cx="5545137"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BB8DE3D9-88B7-EC45-B81F-67B23F77A1AC}"/>
              </a:ext>
            </a:extLst>
          </p:cNvPr>
          <p:cNvSpPr txBox="1">
            <a:spLocks noChangeArrowheads="1"/>
          </p:cNvSpPr>
          <p:nvPr/>
        </p:nvSpPr>
        <p:spPr bwMode="auto">
          <a:xfrm>
            <a:off x="1703389" y="77789"/>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Pautes d’harmonització DM2:     Equilibri</a:t>
            </a:r>
          </a:p>
        </p:txBody>
      </p:sp>
      <p:sp>
        <p:nvSpPr>
          <p:cNvPr id="2" name="Triángulo rectángulo 1">
            <a:extLst>
              <a:ext uri="{FF2B5EF4-FFF2-40B4-BE49-F238E27FC236}">
                <a16:creationId xmlns:a16="http://schemas.microsoft.com/office/drawing/2014/main" id="{7736B866-0763-CA44-8833-B6641463AA35}"/>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6E91F160-9857-0C49-BFEC-25993B03B023}"/>
              </a:ext>
            </a:extLst>
          </p:cNvPr>
          <p:cNvGrpSpPr/>
          <p:nvPr/>
        </p:nvGrpSpPr>
        <p:grpSpPr>
          <a:xfrm>
            <a:off x="63064" y="6576078"/>
            <a:ext cx="12046557" cy="136634"/>
            <a:chOff x="63064" y="6513014"/>
            <a:chExt cx="12046557" cy="136634"/>
          </a:xfrm>
        </p:grpSpPr>
        <p:cxnSp>
          <p:nvCxnSpPr>
            <p:cNvPr id="8" name="Conector recto 7">
              <a:extLst>
                <a:ext uri="{FF2B5EF4-FFF2-40B4-BE49-F238E27FC236}">
                  <a16:creationId xmlns:a16="http://schemas.microsoft.com/office/drawing/2014/main" id="{EF67581B-4CB5-534C-B91E-2077B6A6FAC9}"/>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D4CF1478-C20F-834D-9548-EFF427BBB476}"/>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 name="2 Rectángulo"/>
          <p:cNvSpPr>
            <a:spLocks noChangeArrowheads="1"/>
          </p:cNvSpPr>
          <p:nvPr/>
        </p:nvSpPr>
        <p:spPr bwMode="auto">
          <a:xfrm>
            <a:off x="0" y="6283225"/>
            <a:ext cx="29578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3366"/>
              </a:buClr>
              <a:buSzPct val="75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rgbClr val="83AFEF"/>
              </a:buClr>
              <a:buChar char="●"/>
              <a:defRPr sz="2400">
                <a:solidFill>
                  <a:schemeClr val="tx1"/>
                </a:solidFill>
                <a:latin typeface="Arial" pitchFamily="34" charset="0"/>
              </a:defRPr>
            </a:lvl2pPr>
            <a:lvl3pPr marL="1143000" indent="-228600" eaLnBrk="0" hangingPunct="0">
              <a:spcBef>
                <a:spcPct val="20000"/>
              </a:spcBef>
              <a:buClr>
                <a:srgbClr val="C5E2FF"/>
              </a:buClr>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s-ES" altLang="es-ES" sz="600" b="1">
                <a:hlinkClick r:id="rId4"/>
              </a:rPr>
              <a:t>Balance. Patricia Carrero. https://ro.pinterest.com/pin/469711436109671383/</a:t>
            </a:r>
          </a:p>
        </p:txBody>
      </p:sp>
    </p:spTree>
    <p:extLst>
      <p:ext uri="{BB962C8B-B14F-4D97-AF65-F5344CB8AC3E}">
        <p14:creationId xmlns:p14="http://schemas.microsoft.com/office/powerpoint/2010/main" val="154652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n 1">
            <a:extLst>
              <a:ext uri="{FF2B5EF4-FFF2-40B4-BE49-F238E27FC236}">
                <a16:creationId xmlns:a16="http://schemas.microsoft.com/office/drawing/2014/main" id="{E1ADCA19-7F38-2E4D-976A-BE64BB1AA3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23" y="2684396"/>
            <a:ext cx="5847644" cy="303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ángulo 5">
            <a:extLst>
              <a:ext uri="{FF2B5EF4-FFF2-40B4-BE49-F238E27FC236}">
                <a16:creationId xmlns:a16="http://schemas.microsoft.com/office/drawing/2014/main" id="{55A7B0D1-D3D9-444C-8368-2E03C83A45C4}"/>
              </a:ext>
            </a:extLst>
          </p:cNvPr>
          <p:cNvSpPr>
            <a:spLocks noChangeArrowheads="1"/>
          </p:cNvSpPr>
          <p:nvPr/>
        </p:nvSpPr>
        <p:spPr bwMode="auto">
          <a:xfrm>
            <a:off x="3528" y="6260038"/>
            <a:ext cx="5471583"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9" rIns="68573" bIns="34289">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4213" rtl="0" eaLnBrk="1" fontAlgn="auto" latinLnBrk="0" hangingPunct="1">
              <a:lnSpc>
                <a:spcPct val="100000"/>
              </a:lnSpc>
              <a:spcBef>
                <a:spcPts val="0"/>
              </a:spcBef>
              <a:spcAft>
                <a:spcPts val="0"/>
              </a:spcAft>
              <a:buClrTx/>
              <a:buSzTx/>
              <a:buFontTx/>
              <a:buNone/>
              <a:tabLst/>
              <a:defRPr/>
            </a:pPr>
            <a:r>
              <a:rPr kumimoji="0" lang="en-GB" altLang="es-ES" sz="1200" b="0" i="1"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Giugliano</a:t>
            </a:r>
            <a:r>
              <a:rPr kumimoji="0" lang="en-GB" altLang="es-ES" sz="1200" b="0" i="1"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 D, et al.</a:t>
            </a:r>
            <a:r>
              <a:rPr kumimoji="0" lang="pt-BR" altLang="es-ES" sz="1200" b="0" i="1"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 Diabetes </a:t>
            </a:r>
            <a:r>
              <a:rPr kumimoji="0" lang="pt-BR" altLang="es-ES" sz="1200" b="0" i="1"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Obes</a:t>
            </a:r>
            <a:r>
              <a:rPr kumimoji="0" lang="pt-BR" altLang="es-ES" sz="1200" b="0" i="1"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 </a:t>
            </a:r>
            <a:r>
              <a:rPr kumimoji="0" lang="pt-BR" altLang="es-ES" sz="1200" b="0" i="1"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Metab</a:t>
            </a:r>
            <a:r>
              <a:rPr kumimoji="0" lang="pt-BR" altLang="es-ES" sz="1200" b="0" i="1"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 2019;21(11):2576-80. </a:t>
            </a:r>
            <a:r>
              <a:rPr kumimoji="0" lang="en-GB" altLang="es-ES" sz="1200" b="0" i="1"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 </a:t>
            </a:r>
            <a:endParaRPr kumimoji="0" lang="es-ES" altLang="es-ES" sz="1200" b="0" i="1"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sp>
        <p:nvSpPr>
          <p:cNvPr id="9" name="Shape 119">
            <a:extLst>
              <a:ext uri="{FF2B5EF4-FFF2-40B4-BE49-F238E27FC236}">
                <a16:creationId xmlns:a16="http://schemas.microsoft.com/office/drawing/2014/main" id="{0D0F20D3-39F1-E947-AD49-3E58E8B9CABA}"/>
              </a:ext>
            </a:extLst>
          </p:cNvPr>
          <p:cNvSpPr txBox="1">
            <a:spLocks/>
          </p:cNvSpPr>
          <p:nvPr/>
        </p:nvSpPr>
        <p:spPr>
          <a:xfrm>
            <a:off x="637115" y="244431"/>
            <a:ext cx="10879667" cy="738187"/>
          </a:xfrm>
          <a:prstGeom prst="rect">
            <a:avLst/>
          </a:prstGeom>
        </p:spPr>
        <p:txBody>
          <a:bodyPr anchor="ctr">
            <a:normAutofit fontScale="85000" lnSpcReduction="10000"/>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s-ES" altLang="es-ES" sz="3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Beneficios cardiovasculares de los arGLP-1 e iSGLT2</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s-ES" altLang="es-ES" sz="22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Eventos cardiovasculares mayores (MACE): Prevención secundaria vs. Prevención primaria</a:t>
            </a:r>
          </a:p>
        </p:txBody>
      </p:sp>
      <p:sp>
        <p:nvSpPr>
          <p:cNvPr id="5" name="CuadroTexto 4">
            <a:extLst>
              <a:ext uri="{FF2B5EF4-FFF2-40B4-BE49-F238E27FC236}">
                <a16:creationId xmlns:a16="http://schemas.microsoft.com/office/drawing/2014/main" id="{77C4BA6A-0A7A-BE4F-9AFA-A7C8AD804292}"/>
              </a:ext>
            </a:extLst>
          </p:cNvPr>
          <p:cNvSpPr txBox="1"/>
          <p:nvPr/>
        </p:nvSpPr>
        <p:spPr>
          <a:xfrm>
            <a:off x="645341" y="1447504"/>
            <a:ext cx="4715008"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71437" tIns="71437" rIns="71437" bIns="71437" spcCol="38100" anchor="ctr">
            <a:spAutoFit/>
          </a:bodyPr>
          <a:lstStyle/>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0070C0"/>
                </a:solidFill>
                <a:effectLst/>
                <a:uLnTx/>
                <a:uFillTx/>
                <a:latin typeface="Arial" panose="020B0604020202020204" pitchFamily="34" charset="0"/>
                <a:ea typeface="Helvetica Neue"/>
                <a:cs typeface="Arial" panose="020B0604020202020204" pitchFamily="34" charset="0"/>
                <a:sym typeface="Helvetica Neue"/>
              </a:rPr>
              <a:t>arGLP1 </a:t>
            </a: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008080"/>
                </a:solidFill>
                <a:effectLst/>
                <a:uLnTx/>
                <a:uFillTx/>
                <a:latin typeface="Arial" panose="020B0604020202020204" pitchFamily="34" charset="0"/>
                <a:ea typeface="Helvetica Neue"/>
                <a:cs typeface="Arial" panose="020B0604020202020204" pitchFamily="34" charset="0"/>
                <a:sym typeface="Helvetica Neue"/>
              </a:rPr>
              <a:t>PS 0,86</a:t>
            </a:r>
            <a:r>
              <a:rPr kumimoji="0" lang="es-ES" sz="3200" b="1" i="0" u="none" strike="noStrike" kern="1200" cap="none" spc="0" normalizeH="0" baseline="0" noProof="0">
                <a:ln>
                  <a:noFill/>
                </a:ln>
                <a:solidFill>
                  <a:srgbClr val="FF0000"/>
                </a:solidFill>
                <a:effectLst/>
                <a:uLnTx/>
                <a:uFillTx/>
                <a:latin typeface="Arial" panose="020B0604020202020204" pitchFamily="34" charset="0"/>
                <a:ea typeface="Helvetica Neue"/>
                <a:cs typeface="Arial" panose="020B0604020202020204" pitchFamily="34" charset="0"/>
                <a:sym typeface="Helvetica Neue"/>
              </a:rPr>
              <a:t>       PP 0,94 (</a:t>
            </a:r>
            <a:r>
              <a:rPr kumimoji="0" lang="es-ES" sz="3200" b="1" i="0" u="none" strike="noStrike" kern="1200" cap="none" spc="0" normalizeH="0" baseline="0" noProof="0" err="1">
                <a:ln>
                  <a:noFill/>
                </a:ln>
                <a:solidFill>
                  <a:srgbClr val="FF0000"/>
                </a:solidFill>
                <a:effectLst/>
                <a:uLnTx/>
                <a:uFillTx/>
                <a:latin typeface="Arial" panose="020B0604020202020204" pitchFamily="34" charset="0"/>
                <a:ea typeface="Helvetica Neue"/>
                <a:cs typeface="Arial" panose="020B0604020202020204" pitchFamily="34" charset="0"/>
                <a:sym typeface="Helvetica Neue"/>
              </a:rPr>
              <a:t>ns</a:t>
            </a:r>
            <a:r>
              <a:rPr kumimoji="0" lang="es-ES" sz="3200" b="1" i="0" u="none" strike="noStrike" kern="1200" cap="none" spc="0" normalizeH="0" baseline="0" noProof="0">
                <a:ln>
                  <a:noFill/>
                </a:ln>
                <a:solidFill>
                  <a:srgbClr val="FF0000"/>
                </a:solidFill>
                <a:effectLst/>
                <a:uLnTx/>
                <a:uFillTx/>
                <a:latin typeface="Arial" panose="020B0604020202020204" pitchFamily="34" charset="0"/>
                <a:ea typeface="Helvetica Neue"/>
                <a:cs typeface="Arial" panose="020B0604020202020204" pitchFamily="34" charset="0"/>
                <a:sym typeface="Helvetica Neue"/>
              </a:rPr>
              <a:t>)</a:t>
            </a:r>
          </a:p>
        </p:txBody>
      </p:sp>
      <p:pic>
        <p:nvPicPr>
          <p:cNvPr id="6" name="Imagen 3">
            <a:extLst>
              <a:ext uri="{FF2B5EF4-FFF2-40B4-BE49-F238E27FC236}">
                <a16:creationId xmlns:a16="http://schemas.microsoft.com/office/drawing/2014/main" id="{422223AA-2ABE-CC41-B1F3-D7410FB7C4C3}"/>
              </a:ext>
            </a:extLst>
          </p:cNvPr>
          <p:cNvPicPr>
            <a:picLocks noChangeAspect="1"/>
          </p:cNvPicPr>
          <p:nvPr/>
        </p:nvPicPr>
        <p:blipFill rotWithShape="1">
          <a:blip r:embed="rId4"/>
          <a:srcRect t="15341" r="-1889" b="8035"/>
          <a:stretch/>
        </p:blipFill>
        <p:spPr>
          <a:xfrm>
            <a:off x="5911096" y="2585820"/>
            <a:ext cx="6280904" cy="3674218"/>
          </a:xfrm>
          <a:prstGeom prst="rect">
            <a:avLst/>
          </a:prstGeom>
        </p:spPr>
      </p:pic>
      <p:sp>
        <p:nvSpPr>
          <p:cNvPr id="7" name="CuadroTexto 4">
            <a:extLst>
              <a:ext uri="{FF2B5EF4-FFF2-40B4-BE49-F238E27FC236}">
                <a16:creationId xmlns:a16="http://schemas.microsoft.com/office/drawing/2014/main" id="{77C4BA6A-0A7A-BE4F-9AFA-A7C8AD804292}"/>
              </a:ext>
            </a:extLst>
          </p:cNvPr>
          <p:cNvSpPr txBox="1"/>
          <p:nvPr/>
        </p:nvSpPr>
        <p:spPr>
          <a:xfrm>
            <a:off x="6694044" y="1447504"/>
            <a:ext cx="4715008"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71437" tIns="71437" rIns="71437" bIns="71437" spcCol="38100" anchor="ctr">
            <a:spAutoFit/>
          </a:bodyPr>
          <a:lstStyle/>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0070C0"/>
                </a:solidFill>
                <a:effectLst/>
                <a:uLnTx/>
                <a:uFillTx/>
                <a:latin typeface="Arial" panose="020B0604020202020204" pitchFamily="34" charset="0"/>
                <a:ea typeface="Helvetica Neue"/>
                <a:cs typeface="Arial" panose="020B0604020202020204" pitchFamily="34" charset="0"/>
                <a:sym typeface="Helvetica Neue"/>
              </a:rPr>
              <a:t>iSGLT2 </a:t>
            </a: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008080"/>
                </a:solidFill>
                <a:effectLst/>
                <a:uLnTx/>
                <a:uFillTx/>
                <a:latin typeface="Arial" panose="020B0604020202020204" pitchFamily="34" charset="0"/>
                <a:ea typeface="Helvetica Neue"/>
                <a:cs typeface="Arial" panose="020B0604020202020204" pitchFamily="34" charset="0"/>
                <a:sym typeface="Helvetica Neue"/>
              </a:rPr>
              <a:t>PS 0,89</a:t>
            </a:r>
            <a:r>
              <a:rPr kumimoji="0" lang="es-ES" sz="3200" b="1" i="0" u="none" strike="noStrike" kern="1200" cap="none" spc="0" normalizeH="0" baseline="0" noProof="0">
                <a:ln>
                  <a:noFill/>
                </a:ln>
                <a:solidFill>
                  <a:srgbClr val="FF0000"/>
                </a:solidFill>
                <a:effectLst/>
                <a:uLnTx/>
                <a:uFillTx/>
                <a:latin typeface="Arial" panose="020B0604020202020204" pitchFamily="34" charset="0"/>
                <a:ea typeface="Helvetica Neue"/>
                <a:cs typeface="Arial" panose="020B0604020202020204" pitchFamily="34" charset="0"/>
                <a:sym typeface="Helvetica Neue"/>
              </a:rPr>
              <a:t>       PP 0,94 (</a:t>
            </a:r>
            <a:r>
              <a:rPr kumimoji="0" lang="es-ES" sz="3200" b="1" i="0" u="none" strike="noStrike" kern="1200" cap="none" spc="0" normalizeH="0" baseline="0" noProof="0" err="1">
                <a:ln>
                  <a:noFill/>
                </a:ln>
                <a:solidFill>
                  <a:srgbClr val="FF0000"/>
                </a:solidFill>
                <a:effectLst/>
                <a:uLnTx/>
                <a:uFillTx/>
                <a:latin typeface="Arial" panose="020B0604020202020204" pitchFamily="34" charset="0"/>
                <a:ea typeface="Helvetica Neue"/>
                <a:cs typeface="Arial" panose="020B0604020202020204" pitchFamily="34" charset="0"/>
                <a:sym typeface="Helvetica Neue"/>
              </a:rPr>
              <a:t>ns</a:t>
            </a:r>
            <a:r>
              <a:rPr kumimoji="0" lang="es-ES" sz="3200" b="1" i="0" u="none" strike="noStrike" kern="1200" cap="none" spc="0" normalizeH="0" baseline="0" noProof="0">
                <a:ln>
                  <a:noFill/>
                </a:ln>
                <a:solidFill>
                  <a:srgbClr val="FF0000"/>
                </a:solidFill>
                <a:effectLst/>
                <a:uLnTx/>
                <a:uFillTx/>
                <a:latin typeface="Arial" panose="020B0604020202020204" pitchFamily="34" charset="0"/>
                <a:ea typeface="Helvetica Neue"/>
                <a:cs typeface="Arial" panose="020B0604020202020204" pitchFamily="34" charset="0"/>
                <a:sym typeface="Helvetica Neue"/>
              </a:rPr>
              <a:t>)</a:t>
            </a:r>
          </a:p>
        </p:txBody>
      </p:sp>
      <p:sp>
        <p:nvSpPr>
          <p:cNvPr id="2" name="Rectangle 1"/>
          <p:cNvSpPr/>
          <p:nvPr/>
        </p:nvSpPr>
        <p:spPr>
          <a:xfrm>
            <a:off x="5946563" y="6258250"/>
            <a:ext cx="6209970"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McGuire DK et al. JAMA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Cardiol</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Pub online October 7, 2020. doi:10.1001/jamacardio.2020.4511</a:t>
            </a:r>
            <a:endParaRPr kumimoji="0" lang="ca-E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riángulo rectángulo 9">
            <a:extLst>
              <a:ext uri="{FF2B5EF4-FFF2-40B4-BE49-F238E27FC236}">
                <a16:creationId xmlns:a16="http://schemas.microsoft.com/office/drawing/2014/main" id="{E76D1B90-00F2-7A48-A13C-D57951F84C4F}"/>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836417BF-7A9E-A54C-B128-C9146574AB75}"/>
              </a:ext>
            </a:extLst>
          </p:cNvPr>
          <p:cNvGrpSpPr/>
          <p:nvPr/>
        </p:nvGrpSpPr>
        <p:grpSpPr>
          <a:xfrm>
            <a:off x="63064" y="6576078"/>
            <a:ext cx="12046557" cy="136634"/>
            <a:chOff x="63064" y="6513014"/>
            <a:chExt cx="12046557" cy="136634"/>
          </a:xfrm>
        </p:grpSpPr>
        <p:cxnSp>
          <p:nvCxnSpPr>
            <p:cNvPr id="12" name="Conector recto 11">
              <a:extLst>
                <a:ext uri="{FF2B5EF4-FFF2-40B4-BE49-F238E27FC236}">
                  <a16:creationId xmlns:a16="http://schemas.microsoft.com/office/drawing/2014/main" id="{47EB2EF0-F66C-9F43-9ED6-D8EED7B8D847}"/>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67CF169E-FFF1-6343-939A-E92165A1BBF1}"/>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604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433" y="609382"/>
            <a:ext cx="6778567" cy="579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339" y="68628"/>
            <a:ext cx="5519936" cy="121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159005"/>
            <a:ext cx="5986319" cy="379656"/>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1867" b="0" i="1" u="none" strike="noStrike" kern="1200" cap="none" spc="0" normalizeH="0" baseline="0" noProof="0" err="1">
                <a:ln>
                  <a:noFill/>
                </a:ln>
                <a:solidFill>
                  <a:prstClr val="black"/>
                </a:solidFill>
                <a:effectLst/>
                <a:uLnTx/>
                <a:uFillTx/>
                <a:latin typeface="Calibri" panose="020F0502020204030204"/>
                <a:ea typeface="+mn-ea"/>
                <a:cs typeface="+mn-cs"/>
              </a:rPr>
              <a:t>Tsapas</a:t>
            </a:r>
            <a:r>
              <a:rPr kumimoji="0" lang="ca-ES" sz="1867" b="0" i="1" u="none" strike="noStrike" kern="1200" cap="none" spc="0" normalizeH="0" baseline="0" noProof="0">
                <a:ln>
                  <a:noFill/>
                </a:ln>
                <a:solidFill>
                  <a:prstClr val="black"/>
                </a:solidFill>
                <a:effectLst/>
                <a:uLnTx/>
                <a:uFillTx/>
                <a:latin typeface="Calibri" panose="020F0502020204030204"/>
                <a:ea typeface="+mn-ea"/>
                <a:cs typeface="+mn-cs"/>
              </a:rPr>
              <a:t> A et al. Ann Intern </a:t>
            </a:r>
            <a:r>
              <a:rPr kumimoji="0" lang="ca-ES" sz="1867" b="0" i="1" u="none" strike="noStrike" kern="1200" cap="none" spc="0" normalizeH="0" baseline="0" noProof="0" err="1">
                <a:ln>
                  <a:noFill/>
                </a:ln>
                <a:solidFill>
                  <a:prstClr val="black"/>
                </a:solidFill>
                <a:effectLst/>
                <a:uLnTx/>
                <a:uFillTx/>
                <a:latin typeface="Calibri" panose="020F0502020204030204"/>
                <a:ea typeface="+mn-ea"/>
                <a:cs typeface="+mn-cs"/>
              </a:rPr>
              <a:t>Med</a:t>
            </a:r>
            <a:r>
              <a:rPr kumimoji="0" lang="ca-ES" sz="1867"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67" b="0" i="1" u="none" strike="noStrike" kern="1200" cap="none" spc="0" normalizeH="0" baseline="0" noProof="0">
                <a:ln>
                  <a:noFill/>
                </a:ln>
                <a:solidFill>
                  <a:prstClr val="black"/>
                </a:solidFill>
                <a:effectLst/>
                <a:uLnTx/>
                <a:uFillTx/>
                <a:latin typeface="Calibri" panose="020F0502020204030204"/>
                <a:ea typeface="+mn-ea"/>
                <a:cs typeface="+mn-cs"/>
              </a:rPr>
              <a:t>2020 Aug 18;173(4):278-286</a:t>
            </a:r>
            <a:endParaRPr kumimoji="0" lang="ca-ES"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FBEF073-5295-454E-8060-8111A6CB6583}"/>
              </a:ext>
            </a:extLst>
          </p:cNvPr>
          <p:cNvSpPr/>
          <p:nvPr/>
        </p:nvSpPr>
        <p:spPr>
          <a:xfrm>
            <a:off x="310550" y="1874068"/>
            <a:ext cx="4520242" cy="3785652"/>
          </a:xfrm>
          <a:prstGeom prst="rect">
            <a:avLst/>
          </a:prstGeom>
          <a:ln w="38100">
            <a:solidFill>
              <a:schemeClr val="accent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453 trials assessing 21 antidiabetic interventions from 9 drug classes were included. Interventions included monotherapies (134 trials), add-on to metformin-based therapies (296 trials), and monotherapies versus add-on to metformin </a:t>
            </a:r>
            <a:r>
              <a:rPr kumimoji="0" lang="ca-ES" sz="2000" b="0" i="0" u="none" strike="noStrike" kern="1200" cap="none" spc="0" normalizeH="0" baseline="0" noProof="0" err="1">
                <a:ln>
                  <a:noFill/>
                </a:ln>
                <a:solidFill>
                  <a:prstClr val="black"/>
                </a:solidFill>
                <a:effectLst/>
                <a:uLnTx/>
                <a:uFillTx/>
                <a:latin typeface="Calibri" panose="020F0502020204030204"/>
                <a:ea typeface="+mn-ea"/>
                <a:cs typeface="+mn-cs"/>
              </a:rPr>
              <a:t>therapies</a:t>
            </a:r>
            <a:r>
              <a:rPr kumimoji="0" lang="ca-ES" sz="2000" b="0" i="0" u="none" strike="noStrike" kern="1200" cap="none" spc="0" normalizeH="0" baseline="0" noProof="0">
                <a:ln>
                  <a:noFill/>
                </a:ln>
                <a:solidFill>
                  <a:prstClr val="black"/>
                </a:solidFill>
                <a:effectLst/>
                <a:uLnTx/>
                <a:uFillTx/>
                <a:latin typeface="Calibri" panose="020F0502020204030204"/>
                <a:ea typeface="+mn-ea"/>
                <a:cs typeface="+mn-cs"/>
              </a:rPr>
              <a:t> (23 trials).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ca-E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err="1">
                <a:ln>
                  <a:noFill/>
                </a:ln>
                <a:solidFill>
                  <a:srgbClr val="FF0000"/>
                </a:solidFill>
                <a:effectLst/>
                <a:uLnTx/>
                <a:uFillTx/>
                <a:latin typeface="Calibri" panose="020F0502020204030204"/>
                <a:ea typeface="+mn-ea"/>
                <a:cs typeface="+mn-cs"/>
              </a:rPr>
              <a:t>Insulin</a:t>
            </a:r>
            <a:r>
              <a:rPr kumimoji="0" lang="ca-ES" sz="20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regimens and specific GLP-1 </a:t>
            </a:r>
            <a:r>
              <a:rPr kumimoji="0" lang="en-US" sz="2000" b="1" i="0" u="none" strike="noStrike" kern="1200" cap="none" spc="0" normalizeH="0" baseline="0" noProof="0" err="1">
                <a:ln>
                  <a:noFill/>
                </a:ln>
                <a:solidFill>
                  <a:srgbClr val="FF0000"/>
                </a:solidFill>
                <a:effectLst/>
                <a:uLnTx/>
                <a:uFillTx/>
                <a:latin typeface="Calibri" panose="020F0502020204030204"/>
                <a:ea typeface="+mn-ea"/>
                <a:cs typeface="+mn-cs"/>
              </a:rPr>
              <a:t>Ras</a:t>
            </a: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added to metformin-based background therapy produced the </a:t>
            </a: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greatest reductions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 HbA1c level.</a:t>
            </a:r>
            <a:endParaRPr kumimoji="0" lang="ca-E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riángulo rectángulo 6">
            <a:extLst>
              <a:ext uri="{FF2B5EF4-FFF2-40B4-BE49-F238E27FC236}">
                <a16:creationId xmlns:a16="http://schemas.microsoft.com/office/drawing/2014/main" id="{8193BA93-D553-D149-95DA-6D00CE5972A6}"/>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81AD9445-F1DF-9F47-B962-D4EB7A1CB84C}"/>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48FDD2EF-5DB4-414F-A4AE-DA9C362605C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93938ECC-1471-0444-8E0E-93C1C6323D6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407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43" y="1336225"/>
            <a:ext cx="5712603" cy="483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9" y="68629"/>
            <a:ext cx="3869063" cy="85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92011" y="6192262"/>
            <a:ext cx="5986319" cy="379656"/>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1867" b="0" i="1" u="none" strike="noStrike" kern="1200" cap="none" spc="0" normalizeH="0" baseline="0" noProof="0" err="1">
                <a:ln>
                  <a:noFill/>
                </a:ln>
                <a:solidFill>
                  <a:prstClr val="black"/>
                </a:solidFill>
                <a:effectLst/>
                <a:uLnTx/>
                <a:uFillTx/>
                <a:latin typeface="Calibri" panose="020F0502020204030204"/>
                <a:ea typeface="+mn-ea"/>
                <a:cs typeface="+mn-cs"/>
              </a:rPr>
              <a:t>Tsapas</a:t>
            </a:r>
            <a:r>
              <a:rPr kumimoji="0" lang="ca-ES" sz="1867" b="0" i="1" u="none" strike="noStrike" kern="1200" cap="none" spc="0" normalizeH="0" baseline="0" noProof="0">
                <a:ln>
                  <a:noFill/>
                </a:ln>
                <a:solidFill>
                  <a:prstClr val="black"/>
                </a:solidFill>
                <a:effectLst/>
                <a:uLnTx/>
                <a:uFillTx/>
                <a:latin typeface="Calibri" panose="020F0502020204030204"/>
                <a:ea typeface="+mn-ea"/>
                <a:cs typeface="+mn-cs"/>
              </a:rPr>
              <a:t> A et al. Ann Intern </a:t>
            </a:r>
            <a:r>
              <a:rPr kumimoji="0" lang="ca-ES" sz="1867" b="0" i="1" u="none" strike="noStrike" kern="1200" cap="none" spc="0" normalizeH="0" baseline="0" noProof="0" err="1">
                <a:ln>
                  <a:noFill/>
                </a:ln>
                <a:solidFill>
                  <a:prstClr val="black"/>
                </a:solidFill>
                <a:effectLst/>
                <a:uLnTx/>
                <a:uFillTx/>
                <a:latin typeface="Calibri" panose="020F0502020204030204"/>
                <a:ea typeface="+mn-ea"/>
                <a:cs typeface="+mn-cs"/>
              </a:rPr>
              <a:t>Med</a:t>
            </a:r>
            <a:r>
              <a:rPr kumimoji="0" lang="ca-ES" sz="1867"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67" b="0" i="1" u="none" strike="noStrike" kern="1200" cap="none" spc="0" normalizeH="0" baseline="0" noProof="0">
                <a:ln>
                  <a:noFill/>
                </a:ln>
                <a:solidFill>
                  <a:prstClr val="black"/>
                </a:solidFill>
                <a:effectLst/>
                <a:uLnTx/>
                <a:uFillTx/>
                <a:latin typeface="Calibri" panose="020F0502020204030204"/>
                <a:ea typeface="+mn-ea"/>
                <a:cs typeface="+mn-cs"/>
              </a:rPr>
              <a:t>2020 Aug 18;173(4):278-286</a:t>
            </a:r>
            <a:endParaRPr kumimoji="0" lang="ca-ES"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8" y="1412776"/>
            <a:ext cx="5850368" cy="499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AFBEF073-5295-454E-8060-8111A6CB6583}"/>
              </a:ext>
            </a:extLst>
          </p:cNvPr>
          <p:cNvSpPr/>
          <p:nvPr/>
        </p:nvSpPr>
        <p:spPr>
          <a:xfrm>
            <a:off x="4037162" y="91647"/>
            <a:ext cx="8141167" cy="1077218"/>
          </a:xfrm>
          <a:prstGeom prst="rect">
            <a:avLst/>
          </a:prstGeom>
          <a:ln w="38100">
            <a:solidFill>
              <a:schemeClr val="accent1"/>
            </a:solid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In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patients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at</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increased</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cardiovascular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risk</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receiving</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metformin-based</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background</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therapy</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srgbClr val="FF0000"/>
                </a:solidFill>
                <a:effectLst/>
                <a:uLnTx/>
                <a:uFillTx/>
                <a:latin typeface="Calibri" panose="020F0502020204030204"/>
                <a:ea typeface="+mn-ea"/>
                <a:cs typeface="+mn-cs"/>
              </a:rPr>
              <a:t>specific</a:t>
            </a:r>
            <a:r>
              <a:rPr kumimoji="0" lang="ca-ES" sz="1600" b="0" i="0" u="none" strike="noStrike" kern="1200" cap="none" spc="0" normalizeH="0" baseline="0" noProof="0">
                <a:ln>
                  <a:noFill/>
                </a:ln>
                <a:solidFill>
                  <a:srgbClr val="FF0000"/>
                </a:solidFill>
                <a:effectLst/>
                <a:uLnTx/>
                <a:uFillTx/>
                <a:latin typeface="Calibri" panose="020F0502020204030204"/>
                <a:ea typeface="+mn-ea"/>
                <a:cs typeface="+mn-cs"/>
              </a:rPr>
              <a:t> GLP-1RAs </a:t>
            </a:r>
            <a:r>
              <a:rPr kumimoji="0" lang="ca-ES" sz="1600" b="0" i="0" u="none" strike="noStrike" kern="1200" cap="none" spc="0" normalizeH="0" baseline="0" noProof="0" err="1">
                <a:ln>
                  <a:noFill/>
                </a:ln>
                <a:solidFill>
                  <a:srgbClr val="FF0000"/>
                </a:solidFill>
                <a:effectLst/>
                <a:uLnTx/>
                <a:uFillTx/>
                <a:latin typeface="Calibri" panose="020F0502020204030204"/>
                <a:ea typeface="+mn-ea"/>
                <a:cs typeface="+mn-cs"/>
              </a:rPr>
              <a:t>and</a:t>
            </a:r>
            <a:r>
              <a:rPr kumimoji="0" lang="ca-ES" sz="1600" b="0" i="0" u="none" strike="noStrike" kern="1200" cap="none" spc="0" normalizeH="0" baseline="0" noProof="0">
                <a:ln>
                  <a:noFill/>
                </a:ln>
                <a:solidFill>
                  <a:srgbClr val="FF0000"/>
                </a:solidFill>
                <a:effectLst/>
                <a:uLnTx/>
                <a:uFillTx/>
                <a:latin typeface="Calibri" panose="020F0502020204030204"/>
                <a:ea typeface="+mn-ea"/>
                <a:cs typeface="+mn-cs"/>
              </a:rPr>
              <a:t> SGLT-2i </a:t>
            </a:r>
            <a:r>
              <a:rPr kumimoji="0" lang="ca-ES" sz="1600" b="0" i="0" u="none" strike="noStrike" kern="1200" cap="none" spc="0" normalizeH="0" baseline="0" noProof="0" err="1">
                <a:ln>
                  <a:noFill/>
                </a:ln>
                <a:solidFill>
                  <a:srgbClr val="FF0000"/>
                </a:solidFill>
                <a:effectLst/>
                <a:uLnTx/>
                <a:uFillTx/>
                <a:latin typeface="Calibri" panose="020F0502020204030204"/>
                <a:ea typeface="+mn-ea"/>
                <a:cs typeface="+mn-cs"/>
              </a:rPr>
              <a:t>have</a:t>
            </a:r>
            <a:r>
              <a:rPr kumimoji="0" lang="ca-ES" sz="1600" b="0" i="0" u="none" strike="noStrike" kern="1200" cap="none" spc="0" normalizeH="0" baseline="0" noProof="0">
                <a:ln>
                  <a:noFill/>
                </a:ln>
                <a:solidFill>
                  <a:srgbClr val="FF0000"/>
                </a:solidFill>
                <a:effectLst/>
                <a:uLnTx/>
                <a:uFillTx/>
                <a:latin typeface="Calibri" panose="020F0502020204030204"/>
                <a:ea typeface="+mn-ea"/>
                <a:cs typeface="+mn-cs"/>
              </a:rPr>
              <a:t> a favorable </a:t>
            </a:r>
            <a:r>
              <a:rPr kumimoji="0" lang="ca-ES" sz="1600" b="0" i="0" u="none" strike="noStrike" kern="1200" cap="none" spc="0" normalizeH="0" baseline="0" noProof="0" err="1">
                <a:ln>
                  <a:noFill/>
                </a:ln>
                <a:solidFill>
                  <a:srgbClr val="FF0000"/>
                </a:solidFill>
                <a:effectLst/>
                <a:uLnTx/>
                <a:uFillTx/>
                <a:latin typeface="Calibri" panose="020F0502020204030204"/>
                <a:ea typeface="+mn-ea"/>
                <a:cs typeface="+mn-cs"/>
              </a:rPr>
              <a:t>effect</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on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certain</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cardiovascular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outcomes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ca-E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In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patients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at</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srgbClr val="FF0000"/>
                </a:solidFill>
                <a:effectLst/>
                <a:uLnTx/>
                <a:uFillTx/>
                <a:latin typeface="Calibri" panose="020F0502020204030204"/>
                <a:ea typeface="+mn-ea"/>
                <a:cs typeface="+mn-cs"/>
              </a:rPr>
              <a:t>low</a:t>
            </a:r>
            <a:r>
              <a:rPr kumimoji="0" lang="ca-ES" sz="1600" b="0" i="0" u="none" strike="noStrike" kern="1200" cap="none" spc="0" normalizeH="0" baseline="0" noProof="0">
                <a:ln>
                  <a:noFill/>
                </a:ln>
                <a:solidFill>
                  <a:srgbClr val="FF0000"/>
                </a:solidFill>
                <a:effectLst/>
                <a:uLnTx/>
                <a:uFillTx/>
                <a:latin typeface="Calibri" panose="020F0502020204030204"/>
                <a:ea typeface="+mn-ea"/>
                <a:cs typeface="+mn-cs"/>
              </a:rPr>
              <a:t> cardiovascular </a:t>
            </a:r>
            <a:r>
              <a:rPr kumimoji="0" lang="ca-ES" sz="1600" b="0" i="0" u="none" strike="noStrike" kern="1200" cap="none" spc="0" normalizeH="0" baseline="0" noProof="0" err="1">
                <a:ln>
                  <a:noFill/>
                </a:ln>
                <a:solidFill>
                  <a:srgbClr val="FF0000"/>
                </a:solidFill>
                <a:effectLst/>
                <a:uLnTx/>
                <a:uFillTx/>
                <a:latin typeface="Calibri" panose="020F0502020204030204"/>
                <a:ea typeface="+mn-ea"/>
                <a:cs typeface="+mn-cs"/>
              </a:rPr>
              <a:t>risk</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no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treatment</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differs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from</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placebo for vascular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outcomes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9" name="Triángulo rectángulo 8">
            <a:extLst>
              <a:ext uri="{FF2B5EF4-FFF2-40B4-BE49-F238E27FC236}">
                <a16:creationId xmlns:a16="http://schemas.microsoft.com/office/drawing/2014/main" id="{7E8E3CBA-CC8B-574B-BFF5-8C6B3C2A7324}"/>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02E289A2-F40B-F24F-95B0-FB7CF10EB7AA}"/>
              </a:ext>
            </a:extLst>
          </p:cNvPr>
          <p:cNvGrpSpPr/>
          <p:nvPr/>
        </p:nvGrpSpPr>
        <p:grpSpPr>
          <a:xfrm>
            <a:off x="63064" y="6576078"/>
            <a:ext cx="12046557" cy="136634"/>
            <a:chOff x="63064" y="6513014"/>
            <a:chExt cx="12046557" cy="136634"/>
          </a:xfrm>
        </p:grpSpPr>
        <p:cxnSp>
          <p:nvCxnSpPr>
            <p:cNvPr id="11" name="Conector recto 10">
              <a:extLst>
                <a:ext uri="{FF2B5EF4-FFF2-40B4-BE49-F238E27FC236}">
                  <a16:creationId xmlns:a16="http://schemas.microsoft.com/office/drawing/2014/main" id="{B10BD893-8CF6-5741-A934-6F84ADE7F99D}"/>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69CB9EE-CEFF-8E46-862F-A1902E4D7F44}"/>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2748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D00431A-815B-194B-9497-2D94D92B35C2}"/>
              </a:ext>
            </a:extLst>
          </p:cNvPr>
          <p:cNvPicPr>
            <a:picLocks noChangeAspect="1"/>
          </p:cNvPicPr>
          <p:nvPr/>
        </p:nvPicPr>
        <p:blipFill>
          <a:blip r:embed="rId3"/>
          <a:stretch>
            <a:fillRect/>
          </a:stretch>
        </p:blipFill>
        <p:spPr>
          <a:xfrm>
            <a:off x="5627353" y="4692877"/>
            <a:ext cx="5832999" cy="425615"/>
          </a:xfrm>
          <a:prstGeom prst="rect">
            <a:avLst/>
          </a:prstGeom>
        </p:spPr>
      </p:pic>
      <p:sp>
        <p:nvSpPr>
          <p:cNvPr id="5" name="CuadroTexto 4">
            <a:extLst>
              <a:ext uri="{FF2B5EF4-FFF2-40B4-BE49-F238E27FC236}">
                <a16:creationId xmlns:a16="http://schemas.microsoft.com/office/drawing/2014/main" id="{6F7BEC1B-2DFD-BA4D-AD13-F205C190C1D7}"/>
              </a:ext>
            </a:extLst>
          </p:cNvPr>
          <p:cNvSpPr txBox="1"/>
          <p:nvPr/>
        </p:nvSpPr>
        <p:spPr>
          <a:xfrm>
            <a:off x="540032" y="5013177"/>
            <a:ext cx="10660913" cy="1033208"/>
          </a:xfrm>
          <a:prstGeom prst="rect">
            <a:avLst/>
          </a:prstGeom>
          <a:noFill/>
        </p:spPr>
        <p:txBody>
          <a:bodyPr wrap="square" lIns="108815" tIns="54408" rIns="108815" bIns="54408" rtlCol="0">
            <a:spAutoFit/>
          </a:bodyPr>
          <a:lstStyle/>
          <a:p>
            <a:pPr marL="0" marR="0" lvl="0" indent="0" algn="l" defTabSz="1088142"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Neue"/>
              </a:rPr>
              <a:t>*p≤0,0001; #p=0.804;^p=0,276</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a:p>
            <a:pPr marL="0" marR="0" lvl="0" indent="0" algn="l" defTabSz="1088142"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Resultados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de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riesgo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CV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por</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ITT no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ajustados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a:t>
            </a:r>
          </a:p>
          <a:p>
            <a:pPr marL="0" marR="0" lvl="0" indent="0" algn="l" defTabSz="1088142"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ModMACE</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compuesto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por</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ictus no fatal,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infarto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no fatal y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mortalidad</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por</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todas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las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causas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a:t>
            </a:r>
          </a:p>
          <a:p>
            <a:pPr marL="0" marR="0" lvl="0" indent="0" algn="l" defTabSz="1088142"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e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observaron</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resultados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similares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tras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ajustar</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por</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edad</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género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historia</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de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insuficiencia</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cardiaca</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infarto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de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miocardio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fibrilación</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auricular,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hipertensión</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obesidad</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duración</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de la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enfermedad</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tratamiento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con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iECA</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o ARAII,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betabloqueante</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 o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 Neue"/>
              </a:rPr>
              <a:t>diurético</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a:t>
            </a:r>
          </a:p>
        </p:txBody>
      </p:sp>
      <p:graphicFrame>
        <p:nvGraphicFramePr>
          <p:cNvPr id="6" name="Tabla 5">
            <a:extLst>
              <a:ext uri="{FF2B5EF4-FFF2-40B4-BE49-F238E27FC236}">
                <a16:creationId xmlns:a16="http://schemas.microsoft.com/office/drawing/2014/main" id="{2BA12956-581A-C64A-A6B0-FBC3C0335862}"/>
              </a:ext>
            </a:extLst>
          </p:cNvPr>
          <p:cNvGraphicFramePr>
            <a:graphicFrameLocks noGrp="1"/>
          </p:cNvGraphicFramePr>
          <p:nvPr/>
        </p:nvGraphicFramePr>
        <p:xfrm>
          <a:off x="568171" y="2148153"/>
          <a:ext cx="10632758" cy="2526554"/>
        </p:xfrm>
        <a:graphic>
          <a:graphicData uri="http://schemas.openxmlformats.org/drawingml/2006/table">
            <a:tbl>
              <a:tblPr firstRow="1" bandRow="1">
                <a:noFill/>
                <a:tableStyleId>{5C22544A-7EE6-4342-B048-85BDC9FD1C3A}</a:tableStyleId>
              </a:tblPr>
              <a:tblGrid>
                <a:gridCol w="3548423">
                  <a:extLst>
                    <a:ext uri="{9D8B030D-6E8A-4147-A177-3AD203B41FA5}">
                      <a16:colId xmlns:a16="http://schemas.microsoft.com/office/drawing/2014/main" val="1941470106"/>
                    </a:ext>
                  </a:extLst>
                </a:gridCol>
                <a:gridCol w="1204856">
                  <a:extLst>
                    <a:ext uri="{9D8B030D-6E8A-4147-A177-3AD203B41FA5}">
                      <a16:colId xmlns:a16="http://schemas.microsoft.com/office/drawing/2014/main" val="1324826736"/>
                    </a:ext>
                  </a:extLst>
                </a:gridCol>
                <a:gridCol w="1348292">
                  <a:extLst>
                    <a:ext uri="{9D8B030D-6E8A-4147-A177-3AD203B41FA5}">
                      <a16:colId xmlns:a16="http://schemas.microsoft.com/office/drawing/2014/main" val="86502057"/>
                    </a:ext>
                  </a:extLst>
                </a:gridCol>
                <a:gridCol w="4531187">
                  <a:extLst>
                    <a:ext uri="{9D8B030D-6E8A-4147-A177-3AD203B41FA5}">
                      <a16:colId xmlns:a16="http://schemas.microsoft.com/office/drawing/2014/main" val="2890825364"/>
                    </a:ext>
                  </a:extLst>
                </a:gridCol>
              </a:tblGrid>
              <a:tr h="457200">
                <a:tc>
                  <a:txBody>
                    <a:bodyPr/>
                    <a:lstStyle/>
                    <a:p>
                      <a:r>
                        <a:rPr lang="es-ES" sz="1600" err="1"/>
                        <a:t>Endpoint</a:t>
                      </a:r>
                      <a:endParaRPr lang="es-ES" sz="1600"/>
                    </a:p>
                  </a:txBody>
                  <a:tcPr marL="121920" marR="121920"/>
                </a:tc>
                <a:tc>
                  <a:txBody>
                    <a:bodyPr/>
                    <a:lstStyle/>
                    <a:p>
                      <a:pPr algn="ctr"/>
                      <a:r>
                        <a:rPr lang="es-ES" sz="1200" err="1"/>
                        <a:t>Events</a:t>
                      </a:r>
                      <a:r>
                        <a:rPr lang="es-ES" sz="1200"/>
                        <a:t> </a:t>
                      </a:r>
                    </a:p>
                    <a:p>
                      <a:pPr algn="ctr"/>
                      <a:r>
                        <a:rPr lang="es-ES" sz="1200"/>
                        <a:t>SGLT-2i</a:t>
                      </a:r>
                    </a:p>
                  </a:txBody>
                  <a:tcPr marL="121920" marR="121920"/>
                </a:tc>
                <a:tc>
                  <a:txBody>
                    <a:bodyPr/>
                    <a:lstStyle/>
                    <a:p>
                      <a:pPr algn="ctr"/>
                      <a:r>
                        <a:rPr lang="es-ES" sz="1200" err="1"/>
                        <a:t>Events</a:t>
                      </a:r>
                      <a:r>
                        <a:rPr lang="es-ES" sz="1200"/>
                        <a:t> </a:t>
                      </a:r>
                    </a:p>
                    <a:p>
                      <a:pPr algn="ctr"/>
                      <a:r>
                        <a:rPr lang="es-ES" sz="1200"/>
                        <a:t>DPP-4i</a:t>
                      </a:r>
                    </a:p>
                  </a:txBody>
                  <a:tcPr marL="121920" marR="121920"/>
                </a:tc>
                <a:tc>
                  <a:txBody>
                    <a:bodyPr/>
                    <a:lstStyle/>
                    <a:p>
                      <a:pPr algn="r"/>
                      <a:r>
                        <a:rPr lang="es-ES" sz="1200"/>
                        <a:t> HR  (IC 95%)         </a:t>
                      </a:r>
                    </a:p>
                  </a:txBody>
                  <a:tcPr marL="121920" marR="121920"/>
                </a:tc>
                <a:extLst>
                  <a:ext uri="{0D108BD9-81ED-4DB2-BD59-A6C34878D82A}">
                    <a16:rowId xmlns:a16="http://schemas.microsoft.com/office/drawing/2014/main" val="2561799455"/>
                  </a:ext>
                </a:extLst>
              </a:tr>
              <a:tr h="316423">
                <a:tc>
                  <a:txBody>
                    <a:bodyPr/>
                    <a:lstStyle/>
                    <a:p>
                      <a:pPr algn="l"/>
                      <a:r>
                        <a:rPr lang="es-ES" sz="1200" b="1" baseline="0" err="1">
                          <a:solidFill>
                            <a:srgbClr val="8E0C3A"/>
                          </a:solidFill>
                          <a:latin typeface="Arial" panose="020B0604020202020204" pitchFamily="34" charset="0"/>
                          <a:cs typeface="Arial" panose="020B0604020202020204" pitchFamily="34" charset="0"/>
                        </a:rPr>
                        <a:t>All</a:t>
                      </a:r>
                      <a:r>
                        <a:rPr lang="es-ES" sz="1200" b="1" baseline="0">
                          <a:solidFill>
                            <a:srgbClr val="8E0C3A"/>
                          </a:solidFill>
                          <a:latin typeface="Arial" panose="020B0604020202020204" pitchFamily="34" charset="0"/>
                          <a:cs typeface="Arial" panose="020B0604020202020204" pitchFamily="34" charset="0"/>
                        </a:rPr>
                        <a:t> cause </a:t>
                      </a:r>
                      <a:r>
                        <a:rPr lang="es-ES" sz="1200" b="1" baseline="0" err="1">
                          <a:solidFill>
                            <a:srgbClr val="8E0C3A"/>
                          </a:solidFill>
                          <a:latin typeface="Arial" panose="020B0604020202020204" pitchFamily="34" charset="0"/>
                          <a:cs typeface="Arial" panose="020B0604020202020204" pitchFamily="34" charset="0"/>
                        </a:rPr>
                        <a:t>mortality</a:t>
                      </a:r>
                      <a:r>
                        <a:rPr lang="es-ES" sz="1200" b="1" baseline="0">
                          <a:solidFill>
                            <a:srgbClr val="8E0C3A"/>
                          </a:solidFill>
                          <a:latin typeface="Arial" panose="020B0604020202020204" pitchFamily="34" charset="0"/>
                          <a:cs typeface="Arial" panose="020B0604020202020204" pitchFamily="34" charset="0"/>
                        </a:rPr>
                        <a:t> (ACM)</a:t>
                      </a:r>
                      <a:endParaRPr lang="en-GB" sz="1200" b="1" baseline="0">
                        <a:solidFill>
                          <a:srgbClr val="8E0C3A"/>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s-ES" sz="1200" b="1"/>
                        <a:t>66</a:t>
                      </a:r>
                    </a:p>
                  </a:txBody>
                  <a:tcPr marL="121920" marR="121920" anchor="ctr"/>
                </a:tc>
                <a:tc>
                  <a:txBody>
                    <a:bodyPr/>
                    <a:lstStyle/>
                    <a:p>
                      <a:pPr algn="ctr"/>
                      <a:r>
                        <a:rPr lang="es-ES" sz="1200" b="1"/>
                        <a:t>114</a:t>
                      </a:r>
                    </a:p>
                  </a:txBody>
                  <a:tcPr marL="121920" marR="121920" anchor="ctr"/>
                </a:tc>
                <a:tc>
                  <a:txBody>
                    <a:bodyPr/>
                    <a:lstStyle/>
                    <a:p>
                      <a:pPr algn="r"/>
                      <a:r>
                        <a:rPr lang="es-ES" sz="1200"/>
                        <a:t>0.57 [0.42,0.78]*</a:t>
                      </a:r>
                    </a:p>
                  </a:txBody>
                  <a:tcPr marL="121920" marR="121920" anchor="ctr">
                    <a:noFill/>
                  </a:tcPr>
                </a:tc>
                <a:extLst>
                  <a:ext uri="{0D108BD9-81ED-4DB2-BD59-A6C34878D82A}">
                    <a16:rowId xmlns:a16="http://schemas.microsoft.com/office/drawing/2014/main" val="52097584"/>
                  </a:ext>
                </a:extLst>
              </a:tr>
              <a:tr h="3962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err="1">
                          <a:solidFill>
                            <a:srgbClr val="8E0C3A"/>
                          </a:solidFill>
                          <a:latin typeface="Arial" panose="020B0604020202020204" pitchFamily="34" charset="0"/>
                          <a:cs typeface="Arial" panose="020B0604020202020204" pitchFamily="34" charset="0"/>
                        </a:rPr>
                        <a:t>Heart</a:t>
                      </a:r>
                      <a:r>
                        <a:rPr lang="es-ES" sz="1200" b="1">
                          <a:solidFill>
                            <a:srgbClr val="8E0C3A"/>
                          </a:solidFill>
                          <a:latin typeface="Arial" panose="020B0604020202020204" pitchFamily="34" charset="0"/>
                          <a:cs typeface="Arial" panose="020B0604020202020204" pitchFamily="34" charset="0"/>
                        </a:rPr>
                        <a:t> </a:t>
                      </a:r>
                      <a:r>
                        <a:rPr lang="es-ES" sz="1200" b="1" err="1">
                          <a:solidFill>
                            <a:srgbClr val="8E0C3A"/>
                          </a:solidFill>
                          <a:latin typeface="Arial" panose="020B0604020202020204" pitchFamily="34" charset="0"/>
                          <a:cs typeface="Arial" panose="020B0604020202020204" pitchFamily="34" charset="0"/>
                        </a:rPr>
                        <a:t>Failure</a:t>
                      </a:r>
                      <a:r>
                        <a:rPr lang="es-ES" sz="1200" b="1">
                          <a:solidFill>
                            <a:srgbClr val="8E0C3A"/>
                          </a:solidFill>
                          <a:latin typeface="Arial" panose="020B0604020202020204" pitchFamily="34" charset="0"/>
                          <a:cs typeface="Arial" panose="020B0604020202020204" pitchFamily="34" charset="0"/>
                        </a:rPr>
                        <a:t> </a:t>
                      </a:r>
                      <a:r>
                        <a:rPr lang="es-ES" sz="1200" b="1" err="1">
                          <a:solidFill>
                            <a:srgbClr val="8E0C3A"/>
                          </a:solidFill>
                          <a:latin typeface="Arial" panose="020B0604020202020204" pitchFamily="34" charset="0"/>
                          <a:cs typeface="Arial" panose="020B0604020202020204" pitchFamily="34" charset="0"/>
                        </a:rPr>
                        <a:t>Hospitalization</a:t>
                      </a:r>
                      <a:r>
                        <a:rPr lang="es-ES" sz="1200" b="1">
                          <a:solidFill>
                            <a:srgbClr val="8E0C3A"/>
                          </a:solidFill>
                          <a:latin typeface="Arial" panose="020B0604020202020204" pitchFamily="34" charset="0"/>
                          <a:cs typeface="Arial" panose="020B0604020202020204" pitchFamily="34" charset="0"/>
                        </a:rPr>
                        <a:t> (HFH)</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a:t>72</a:t>
                      </a:r>
                    </a:p>
                  </a:txBody>
                  <a:tcPr marL="121920" marR="121920" anchor="ctr"/>
                </a:tc>
                <a:tc>
                  <a:txBody>
                    <a:bodyPr/>
                    <a:lstStyle/>
                    <a:p>
                      <a:pPr algn="ctr"/>
                      <a:r>
                        <a:rPr lang="es-ES" sz="1200" b="1"/>
                        <a:t>138</a:t>
                      </a:r>
                    </a:p>
                  </a:txBody>
                  <a:tcPr marL="121920" marR="121920"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s-ES" sz="1200"/>
                        <a:t>0.53 [0.40,0.70]*</a:t>
                      </a:r>
                    </a:p>
                  </a:txBody>
                  <a:tcPr marL="121920" marR="121920" anchor="ctr">
                    <a:noFill/>
                  </a:tcPr>
                </a:tc>
                <a:extLst>
                  <a:ext uri="{0D108BD9-81ED-4DB2-BD59-A6C34878D82A}">
                    <a16:rowId xmlns:a16="http://schemas.microsoft.com/office/drawing/2014/main" val="1332079364"/>
                  </a:ext>
                </a:extLst>
              </a:tr>
              <a:tr h="30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a:solidFill>
                            <a:srgbClr val="8E0C3A"/>
                          </a:solidFill>
                          <a:latin typeface="Arial" panose="020B0604020202020204" pitchFamily="34" charset="0"/>
                          <a:cs typeface="Arial" panose="020B0604020202020204" pitchFamily="34" charset="0"/>
                        </a:rPr>
                        <a:t>ACM </a:t>
                      </a:r>
                      <a:r>
                        <a:rPr lang="es-ES" sz="1200" b="1" err="1">
                          <a:solidFill>
                            <a:srgbClr val="8E0C3A"/>
                          </a:solidFill>
                          <a:latin typeface="Arial" panose="020B0604020202020204" pitchFamily="34" charset="0"/>
                          <a:cs typeface="Arial" panose="020B0604020202020204" pitchFamily="34" charset="0"/>
                        </a:rPr>
                        <a:t>or</a:t>
                      </a:r>
                      <a:r>
                        <a:rPr lang="es-ES" sz="1200" b="1">
                          <a:solidFill>
                            <a:srgbClr val="8E0C3A"/>
                          </a:solidFill>
                          <a:latin typeface="Arial" panose="020B0604020202020204" pitchFamily="34" charset="0"/>
                          <a:cs typeface="Arial" panose="020B0604020202020204" pitchFamily="34" charset="0"/>
                        </a:rPr>
                        <a:t> HFH</a:t>
                      </a:r>
                      <a:endParaRPr lang="en-GB" sz="1200" b="1">
                        <a:solidFill>
                          <a:srgbClr val="8E0C3A"/>
                        </a:solidFill>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a:t>128</a:t>
                      </a:r>
                    </a:p>
                  </a:txBody>
                  <a:tcPr marL="121920" marR="121920" anchor="ctr"/>
                </a:tc>
                <a:tc>
                  <a:txBody>
                    <a:bodyPr/>
                    <a:lstStyle/>
                    <a:p>
                      <a:pPr algn="ctr"/>
                      <a:r>
                        <a:rPr lang="es-ES" sz="1200" b="1"/>
                        <a:t>236</a:t>
                      </a:r>
                    </a:p>
                  </a:txBody>
                  <a:tcPr marL="121920" marR="121920"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s-ES" sz="1200"/>
                        <a:t>0.55 [0.44,0.68]*</a:t>
                      </a:r>
                    </a:p>
                  </a:txBody>
                  <a:tcPr marL="121920" marR="121920" anchor="ctr">
                    <a:noFill/>
                  </a:tcPr>
                </a:tc>
                <a:extLst>
                  <a:ext uri="{0D108BD9-81ED-4DB2-BD59-A6C34878D82A}">
                    <a16:rowId xmlns:a16="http://schemas.microsoft.com/office/drawing/2014/main" val="3890895405"/>
                  </a:ext>
                </a:extLst>
              </a:tr>
              <a:tr h="30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err="1">
                          <a:solidFill>
                            <a:srgbClr val="8E0C3A"/>
                          </a:solidFill>
                          <a:latin typeface="Arial" panose="020B0604020202020204" pitchFamily="34" charset="0"/>
                          <a:cs typeface="Arial" panose="020B0604020202020204" pitchFamily="34" charset="0"/>
                        </a:rPr>
                        <a:t>Myocardial</a:t>
                      </a:r>
                      <a:r>
                        <a:rPr lang="es-ES" sz="1200" b="1">
                          <a:solidFill>
                            <a:srgbClr val="8E0C3A"/>
                          </a:solidFill>
                          <a:latin typeface="Arial" panose="020B0604020202020204" pitchFamily="34" charset="0"/>
                          <a:cs typeface="Arial" panose="020B0604020202020204" pitchFamily="34" charset="0"/>
                        </a:rPr>
                        <a:t> </a:t>
                      </a:r>
                      <a:r>
                        <a:rPr lang="es-ES" sz="1200" b="1" err="1">
                          <a:solidFill>
                            <a:srgbClr val="8E0C3A"/>
                          </a:solidFill>
                          <a:latin typeface="Arial" panose="020B0604020202020204" pitchFamily="34" charset="0"/>
                          <a:cs typeface="Arial" panose="020B0604020202020204" pitchFamily="34" charset="0"/>
                        </a:rPr>
                        <a:t>Infarction</a:t>
                      </a:r>
                      <a:r>
                        <a:rPr lang="es-ES" sz="1200" b="1">
                          <a:solidFill>
                            <a:srgbClr val="8E0C3A"/>
                          </a:solidFill>
                          <a:latin typeface="Arial" panose="020B0604020202020204" pitchFamily="34" charset="0"/>
                          <a:cs typeface="Arial" panose="020B0604020202020204" pitchFamily="34" charset="0"/>
                        </a:rPr>
                        <a:t> (MI)</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a:t>22</a:t>
                      </a:r>
                    </a:p>
                  </a:txBody>
                  <a:tcPr marL="121920" marR="121920" anchor="ctr"/>
                </a:tc>
                <a:tc>
                  <a:txBody>
                    <a:bodyPr/>
                    <a:lstStyle/>
                    <a:p>
                      <a:pPr algn="ctr"/>
                      <a:r>
                        <a:rPr lang="es-ES" sz="1200" b="1"/>
                        <a:t>24</a:t>
                      </a:r>
                    </a:p>
                  </a:txBody>
                  <a:tcPr marL="121920" marR="121920"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s-ES" sz="1200"/>
                        <a:t>0.93 [0.52,1.66]</a:t>
                      </a:r>
                      <a:r>
                        <a:rPr lang="es-ES" sz="1200" baseline="30000"/>
                        <a:t>#</a:t>
                      </a:r>
                    </a:p>
                  </a:txBody>
                  <a:tcPr marL="121920" marR="121920" anchor="ctr">
                    <a:noFill/>
                  </a:tcPr>
                </a:tc>
                <a:extLst>
                  <a:ext uri="{0D108BD9-81ED-4DB2-BD59-A6C34878D82A}">
                    <a16:rowId xmlns:a16="http://schemas.microsoft.com/office/drawing/2014/main" val="3202364776"/>
                  </a:ext>
                </a:extLst>
              </a:tr>
              <a:tr h="3133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err="1">
                          <a:solidFill>
                            <a:srgbClr val="8E0C3A"/>
                          </a:solidFill>
                          <a:latin typeface="Arial" panose="020B0604020202020204" pitchFamily="34" charset="0"/>
                          <a:cs typeface="Arial" panose="020B0604020202020204" pitchFamily="34" charset="0"/>
                        </a:rPr>
                        <a:t>Stroke</a:t>
                      </a:r>
                      <a:r>
                        <a:rPr lang="es-ES" sz="1200" b="1">
                          <a:solidFill>
                            <a:srgbClr val="8E0C3A"/>
                          </a:solidFill>
                          <a:latin typeface="Arial" panose="020B0604020202020204" pitchFamily="34" charset="0"/>
                          <a:cs typeface="Arial" panose="020B0604020202020204" pitchFamily="34" charset="0"/>
                        </a:rPr>
                        <a:t> </a:t>
                      </a:r>
                      <a:endParaRPr lang="en-GB" sz="1200" b="1">
                        <a:solidFill>
                          <a:srgbClr val="8E0C3A"/>
                        </a:solidFill>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a:t>45</a:t>
                      </a:r>
                    </a:p>
                  </a:txBody>
                  <a:tcPr marL="121920" marR="121920" anchor="ctr"/>
                </a:tc>
                <a:tc>
                  <a:txBody>
                    <a:bodyPr/>
                    <a:lstStyle/>
                    <a:p>
                      <a:pPr algn="ctr"/>
                      <a:r>
                        <a:rPr lang="es-ES" sz="1200" b="1"/>
                        <a:t>57</a:t>
                      </a:r>
                    </a:p>
                  </a:txBody>
                  <a:tcPr marL="121920" marR="121920"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s-ES" sz="1200"/>
                        <a:t> 0,80 [0.54,1.19]^</a:t>
                      </a:r>
                    </a:p>
                  </a:txBody>
                  <a:tcPr marL="121920" marR="121920" anchor="ctr">
                    <a:noFill/>
                  </a:tcPr>
                </a:tc>
                <a:extLst>
                  <a:ext uri="{0D108BD9-81ED-4DB2-BD59-A6C34878D82A}">
                    <a16:rowId xmlns:a16="http://schemas.microsoft.com/office/drawing/2014/main" val="1620079412"/>
                  </a:ext>
                </a:extLst>
              </a:tr>
              <a:tr h="4337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rgbClr val="8E0C3A"/>
                          </a:solidFill>
                          <a:latin typeface="Arial" panose="020B0604020202020204" pitchFamily="34" charset="0"/>
                          <a:cs typeface="Arial" panose="020B0604020202020204" pitchFamily="34" charset="0"/>
                        </a:rPr>
                        <a:t>MACE modified (ACM, MI, Stroke)</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a:latin typeface="+mn-lt"/>
                        </a:rPr>
                        <a:t>124</a:t>
                      </a:r>
                    </a:p>
                  </a:txBody>
                  <a:tcPr marL="121920" marR="121920" anchor="ctr"/>
                </a:tc>
                <a:tc>
                  <a:txBody>
                    <a:bodyPr/>
                    <a:lstStyle/>
                    <a:p>
                      <a:pPr algn="ctr"/>
                      <a:r>
                        <a:rPr lang="es-ES" sz="1200" b="1"/>
                        <a:t>188</a:t>
                      </a:r>
                    </a:p>
                  </a:txBody>
                  <a:tcPr marL="121920" marR="121920" anchor="ctr"/>
                </a:tc>
                <a:tc>
                  <a:txBody>
                    <a:bodyPr/>
                    <a:lstStyle/>
                    <a:p>
                      <a:pPr algn="r"/>
                      <a:r>
                        <a:rPr lang="es-ES" sz="1200"/>
                        <a:t>0,68 [0.57,0.79]*</a:t>
                      </a:r>
                    </a:p>
                  </a:txBody>
                  <a:tcPr marL="121920" marR="121920" anchor="ctr">
                    <a:noFill/>
                  </a:tcPr>
                </a:tc>
                <a:extLst>
                  <a:ext uri="{0D108BD9-81ED-4DB2-BD59-A6C34878D82A}">
                    <a16:rowId xmlns:a16="http://schemas.microsoft.com/office/drawing/2014/main" val="867642288"/>
                  </a:ext>
                </a:extLst>
              </a:tr>
            </a:tbl>
          </a:graphicData>
        </a:graphic>
      </p:graphicFrame>
      <p:cxnSp>
        <p:nvCxnSpPr>
          <p:cNvPr id="7" name="Conector recto 6">
            <a:extLst>
              <a:ext uri="{FF2B5EF4-FFF2-40B4-BE49-F238E27FC236}">
                <a16:creationId xmlns:a16="http://schemas.microsoft.com/office/drawing/2014/main" id="{2BC7B3A7-B061-DA40-A43D-F3FD7C36A13B}"/>
              </a:ext>
            </a:extLst>
          </p:cNvPr>
          <p:cNvCxnSpPr>
            <a:cxnSpLocks/>
          </p:cNvCxnSpPr>
          <p:nvPr/>
        </p:nvCxnSpPr>
        <p:spPr>
          <a:xfrm flipV="1">
            <a:off x="9058115" y="2587617"/>
            <a:ext cx="0" cy="1926615"/>
          </a:xfrm>
          <a:prstGeom prst="line">
            <a:avLst/>
          </a:prstGeom>
          <a:ln w="31750" cap="rnd" cmpd="tri" algn="ctr">
            <a:solidFill>
              <a:schemeClr val="tx1">
                <a:alpha val="98000"/>
              </a:schemeClr>
            </a:solidFill>
            <a:prstDash val="sysDash"/>
            <a:bevel/>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8" name="Grupo 7">
            <a:extLst>
              <a:ext uri="{FF2B5EF4-FFF2-40B4-BE49-F238E27FC236}">
                <a16:creationId xmlns:a16="http://schemas.microsoft.com/office/drawing/2014/main" id="{D7A65F7B-8CFB-ED4C-8861-1831D6CA4DF3}"/>
              </a:ext>
            </a:extLst>
          </p:cNvPr>
          <p:cNvGrpSpPr/>
          <p:nvPr/>
        </p:nvGrpSpPr>
        <p:grpSpPr>
          <a:xfrm>
            <a:off x="8337566" y="4383757"/>
            <a:ext cx="469951" cy="95988"/>
            <a:chOff x="5844654" y="3642794"/>
            <a:chExt cx="290015" cy="74615"/>
          </a:xfrm>
        </p:grpSpPr>
        <p:sp>
          <p:nvSpPr>
            <p:cNvPr id="9" name="Rectángulo 8">
              <a:extLst>
                <a:ext uri="{FF2B5EF4-FFF2-40B4-BE49-F238E27FC236}">
                  <a16:creationId xmlns:a16="http://schemas.microsoft.com/office/drawing/2014/main" id="{DEBBA765-7DEE-6F48-9177-26C9286B9819}"/>
                </a:ext>
              </a:extLst>
            </p:cNvPr>
            <p:cNvSpPr/>
            <p:nvPr/>
          </p:nvSpPr>
          <p:spPr>
            <a:xfrm rot="16200000">
              <a:off x="5955491" y="3644928"/>
              <a:ext cx="74615" cy="7034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8142" rtl="0" eaLnBrk="0" fontAlgn="base" latinLnBrk="0" hangingPunct="0">
                <a:lnSpc>
                  <a:spcPct val="100000"/>
                </a:lnSpc>
                <a:spcBef>
                  <a:spcPct val="0"/>
                </a:spcBef>
                <a:spcAft>
                  <a:spcPct val="0"/>
                </a:spcAft>
                <a:buClrTx/>
                <a:buSzTx/>
                <a:buFontTx/>
                <a:buNone/>
                <a:tabLst/>
                <a:defRPr/>
              </a:pPr>
              <a:endParaRPr kumimoji="0" lang="es-ES" sz="2133" b="0" i="0" u="none" strike="noStrike" kern="1200" cap="none" spc="0" normalizeH="0" baseline="0" noProof="0">
                <a:ln>
                  <a:noFill/>
                </a:ln>
                <a:solidFill>
                  <a:srgbClr val="FFFFFF"/>
                </a:solidFill>
                <a:effectLst/>
                <a:uLnTx/>
                <a:uFillTx/>
                <a:latin typeface="Calibri" panose="020F0502020204030204"/>
                <a:ea typeface="+mn-ea"/>
                <a:cs typeface="+mn-cs"/>
                <a:sym typeface="Helvetica Neue"/>
              </a:endParaRPr>
            </a:p>
          </p:txBody>
        </p:sp>
        <p:cxnSp>
          <p:nvCxnSpPr>
            <p:cNvPr id="10" name="Conector recto 9">
              <a:extLst>
                <a:ext uri="{FF2B5EF4-FFF2-40B4-BE49-F238E27FC236}">
                  <a16:creationId xmlns:a16="http://schemas.microsoft.com/office/drawing/2014/main" id="{29A82C40-8526-F246-80D2-3564461F35D9}"/>
                </a:ext>
              </a:extLst>
            </p:cNvPr>
            <p:cNvCxnSpPr/>
            <p:nvPr/>
          </p:nvCxnSpPr>
          <p:spPr>
            <a:xfrm>
              <a:off x="5844654" y="3688465"/>
              <a:ext cx="290015" cy="0"/>
            </a:xfrm>
            <a:prstGeom prst="line">
              <a:avLst/>
            </a:prstGeom>
            <a:ln/>
          </p:spPr>
          <p:style>
            <a:lnRef idx="2">
              <a:schemeClr val="dk1"/>
            </a:lnRef>
            <a:fillRef idx="0">
              <a:schemeClr val="dk1"/>
            </a:fillRef>
            <a:effectRef idx="1">
              <a:schemeClr val="dk1"/>
            </a:effectRef>
            <a:fontRef idx="minor">
              <a:schemeClr val="tx1"/>
            </a:fontRef>
          </p:style>
        </p:cxnSp>
        <p:cxnSp>
          <p:nvCxnSpPr>
            <p:cNvPr id="11" name="Conector recto 10">
              <a:extLst>
                <a:ext uri="{FF2B5EF4-FFF2-40B4-BE49-F238E27FC236}">
                  <a16:creationId xmlns:a16="http://schemas.microsoft.com/office/drawing/2014/main" id="{59BD6653-9F72-3E4E-90DE-565D2EB072DC}"/>
                </a:ext>
              </a:extLst>
            </p:cNvPr>
            <p:cNvCxnSpPr>
              <a:cxnSpLocks/>
            </p:cNvCxnSpPr>
            <p:nvPr/>
          </p:nvCxnSpPr>
          <p:spPr>
            <a:xfrm flipV="1">
              <a:off x="6134669" y="3648948"/>
              <a:ext cx="0" cy="62308"/>
            </a:xfrm>
            <a:prstGeom prst="line">
              <a:avLst/>
            </a:prstGeom>
            <a:ln/>
          </p:spPr>
          <p:style>
            <a:lnRef idx="2">
              <a:schemeClr val="dk1"/>
            </a:lnRef>
            <a:fillRef idx="0">
              <a:schemeClr val="dk1"/>
            </a:fillRef>
            <a:effectRef idx="1">
              <a:schemeClr val="dk1"/>
            </a:effectRef>
            <a:fontRef idx="minor">
              <a:schemeClr val="tx1"/>
            </a:fontRef>
          </p:style>
        </p:cxnSp>
        <p:cxnSp>
          <p:nvCxnSpPr>
            <p:cNvPr id="12" name="Conector recto 11">
              <a:extLst>
                <a:ext uri="{FF2B5EF4-FFF2-40B4-BE49-F238E27FC236}">
                  <a16:creationId xmlns:a16="http://schemas.microsoft.com/office/drawing/2014/main" id="{1CFC6D3A-1C42-D541-BF6A-DFA2A7254DCF}"/>
                </a:ext>
              </a:extLst>
            </p:cNvPr>
            <p:cNvCxnSpPr>
              <a:cxnSpLocks/>
            </p:cNvCxnSpPr>
            <p:nvPr/>
          </p:nvCxnSpPr>
          <p:spPr>
            <a:xfrm flipV="1">
              <a:off x="5844654" y="3648948"/>
              <a:ext cx="0" cy="62308"/>
            </a:xfrm>
            <a:prstGeom prst="line">
              <a:avLst/>
            </a:prstGeom>
            <a:ln/>
          </p:spPr>
          <p:style>
            <a:lnRef idx="2">
              <a:schemeClr val="dk1"/>
            </a:lnRef>
            <a:fillRef idx="0">
              <a:schemeClr val="dk1"/>
            </a:fillRef>
            <a:effectRef idx="1">
              <a:schemeClr val="dk1"/>
            </a:effectRef>
            <a:fontRef idx="minor">
              <a:schemeClr val="tx1"/>
            </a:fontRef>
          </p:style>
        </p:cxnSp>
      </p:grpSp>
      <p:sp>
        <p:nvSpPr>
          <p:cNvPr id="13" name="Rectángulo 12">
            <a:extLst>
              <a:ext uri="{FF2B5EF4-FFF2-40B4-BE49-F238E27FC236}">
                <a16:creationId xmlns:a16="http://schemas.microsoft.com/office/drawing/2014/main" id="{0D4A28FA-261D-E241-8C33-BBA446AF83C0}"/>
              </a:ext>
            </a:extLst>
          </p:cNvPr>
          <p:cNvSpPr/>
          <p:nvPr/>
        </p:nvSpPr>
        <p:spPr>
          <a:xfrm rot="16200000">
            <a:off x="8787706" y="4037428"/>
            <a:ext cx="74615" cy="9379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08815" tIns="54408" rIns="108815" bIns="54408" rtlCol="0" anchor="ctr"/>
          <a:lstStyle/>
          <a:p>
            <a:pPr marL="0" marR="0" lvl="0" indent="0" algn="ctr" defTabSz="1088142" rtl="0" eaLnBrk="0" fontAlgn="base" latinLnBrk="0" hangingPunct="0">
              <a:lnSpc>
                <a:spcPct val="100000"/>
              </a:lnSpc>
              <a:spcBef>
                <a:spcPct val="0"/>
              </a:spcBef>
              <a:spcAft>
                <a:spcPct val="0"/>
              </a:spcAft>
              <a:buClrTx/>
              <a:buSzTx/>
              <a:buFontTx/>
              <a:buNone/>
              <a:tabLst/>
              <a:defRPr/>
            </a:pPr>
            <a:endParaRPr kumimoji="0" lang="es-ES" sz="2133" b="0" i="0" u="none" strike="noStrike" kern="1200" cap="none" spc="0" normalizeH="0" baseline="0" noProof="0">
              <a:ln>
                <a:noFill/>
              </a:ln>
              <a:solidFill>
                <a:srgbClr val="FFFFFF"/>
              </a:solidFill>
              <a:effectLst/>
              <a:uLnTx/>
              <a:uFillTx/>
              <a:latin typeface="Calibri" panose="020F0502020204030204"/>
              <a:ea typeface="+mn-ea"/>
              <a:cs typeface="+mn-cs"/>
              <a:sym typeface="Helvetica Neue"/>
            </a:endParaRPr>
          </a:p>
        </p:txBody>
      </p:sp>
      <p:cxnSp>
        <p:nvCxnSpPr>
          <p:cNvPr id="14" name="Conector recto 13">
            <a:extLst>
              <a:ext uri="{FF2B5EF4-FFF2-40B4-BE49-F238E27FC236}">
                <a16:creationId xmlns:a16="http://schemas.microsoft.com/office/drawing/2014/main" id="{ADCE0936-C526-5E44-92CB-6730609BB3E8}"/>
              </a:ext>
            </a:extLst>
          </p:cNvPr>
          <p:cNvCxnSpPr>
            <a:cxnSpLocks/>
          </p:cNvCxnSpPr>
          <p:nvPr/>
        </p:nvCxnSpPr>
        <p:spPr>
          <a:xfrm>
            <a:off x="8410354" y="4095081"/>
            <a:ext cx="837063" cy="0"/>
          </a:xfrm>
          <a:prstGeom prst="line">
            <a:avLst/>
          </a:prstGeom>
          <a:ln/>
        </p:spPr>
        <p:style>
          <a:lnRef idx="2">
            <a:schemeClr val="dk1"/>
          </a:lnRef>
          <a:fillRef idx="0">
            <a:schemeClr val="dk1"/>
          </a:fillRef>
          <a:effectRef idx="1">
            <a:schemeClr val="dk1"/>
          </a:effectRef>
          <a:fontRef idx="minor">
            <a:schemeClr val="tx1"/>
          </a:fontRef>
        </p:style>
      </p:cxnSp>
      <p:cxnSp>
        <p:nvCxnSpPr>
          <p:cNvPr id="15" name="Conector recto 14">
            <a:extLst>
              <a:ext uri="{FF2B5EF4-FFF2-40B4-BE49-F238E27FC236}">
                <a16:creationId xmlns:a16="http://schemas.microsoft.com/office/drawing/2014/main" id="{160B351F-47A6-1F44-9438-1EBFCEB97F03}"/>
              </a:ext>
            </a:extLst>
          </p:cNvPr>
          <p:cNvCxnSpPr>
            <a:cxnSpLocks/>
          </p:cNvCxnSpPr>
          <p:nvPr/>
        </p:nvCxnSpPr>
        <p:spPr>
          <a:xfrm flipV="1">
            <a:off x="9238293" y="4055077"/>
            <a:ext cx="0" cy="62308"/>
          </a:xfrm>
          <a:prstGeom prst="line">
            <a:avLst/>
          </a:prstGeom>
          <a:ln/>
        </p:spPr>
        <p:style>
          <a:lnRef idx="2">
            <a:schemeClr val="dk1"/>
          </a:lnRef>
          <a:fillRef idx="0">
            <a:schemeClr val="dk1"/>
          </a:fillRef>
          <a:effectRef idx="1">
            <a:schemeClr val="dk1"/>
          </a:effectRef>
          <a:fontRef idx="minor">
            <a:schemeClr val="tx1"/>
          </a:fontRef>
        </p:style>
      </p:cxnSp>
      <p:cxnSp>
        <p:nvCxnSpPr>
          <p:cNvPr id="16" name="Conector recto 15">
            <a:extLst>
              <a:ext uri="{FF2B5EF4-FFF2-40B4-BE49-F238E27FC236}">
                <a16:creationId xmlns:a16="http://schemas.microsoft.com/office/drawing/2014/main" id="{A19C89AE-7942-AF4B-AAB5-08C730B5B4AC}"/>
              </a:ext>
            </a:extLst>
          </p:cNvPr>
          <p:cNvCxnSpPr>
            <a:cxnSpLocks/>
          </p:cNvCxnSpPr>
          <p:nvPr/>
        </p:nvCxnSpPr>
        <p:spPr>
          <a:xfrm flipV="1">
            <a:off x="8410329" y="4066913"/>
            <a:ext cx="0" cy="62308"/>
          </a:xfrm>
          <a:prstGeom prst="line">
            <a:avLst/>
          </a:prstGeom>
          <a:ln/>
        </p:spPr>
        <p:style>
          <a:lnRef idx="2">
            <a:schemeClr val="dk1"/>
          </a:lnRef>
          <a:fillRef idx="0">
            <a:schemeClr val="dk1"/>
          </a:fillRef>
          <a:effectRef idx="1">
            <a:schemeClr val="dk1"/>
          </a:effectRef>
          <a:fontRef idx="minor">
            <a:schemeClr val="tx1"/>
          </a:fontRef>
        </p:style>
      </p:cxnSp>
      <p:sp>
        <p:nvSpPr>
          <p:cNvPr id="17" name="Rectángulo 16">
            <a:extLst>
              <a:ext uri="{FF2B5EF4-FFF2-40B4-BE49-F238E27FC236}">
                <a16:creationId xmlns:a16="http://schemas.microsoft.com/office/drawing/2014/main" id="{81E4E8AF-F557-2B47-AB15-C0EE76248BC6}"/>
              </a:ext>
            </a:extLst>
          </p:cNvPr>
          <p:cNvSpPr/>
          <p:nvPr/>
        </p:nvSpPr>
        <p:spPr>
          <a:xfrm rot="16200000">
            <a:off x="8926162" y="3771676"/>
            <a:ext cx="74615" cy="9379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08815" tIns="54408" rIns="108815" bIns="54408" rtlCol="0" anchor="ctr"/>
          <a:lstStyle/>
          <a:p>
            <a:pPr marL="0" marR="0" lvl="0" indent="0" algn="ctr" defTabSz="1088142" rtl="0" eaLnBrk="0" fontAlgn="base" latinLnBrk="0" hangingPunct="0">
              <a:lnSpc>
                <a:spcPct val="100000"/>
              </a:lnSpc>
              <a:spcBef>
                <a:spcPct val="0"/>
              </a:spcBef>
              <a:spcAft>
                <a:spcPct val="0"/>
              </a:spcAft>
              <a:buClrTx/>
              <a:buSzTx/>
              <a:buFontTx/>
              <a:buNone/>
              <a:tabLst/>
              <a:defRPr/>
            </a:pPr>
            <a:endParaRPr kumimoji="0" lang="es-ES" sz="2133" b="0" i="0" u="none" strike="noStrike" kern="1200" cap="none" spc="0" normalizeH="0" baseline="0" noProof="0">
              <a:ln>
                <a:noFill/>
              </a:ln>
              <a:solidFill>
                <a:srgbClr val="FFFFFF"/>
              </a:solidFill>
              <a:effectLst/>
              <a:uLnTx/>
              <a:uFillTx/>
              <a:latin typeface="Calibri" panose="020F0502020204030204"/>
              <a:ea typeface="+mn-ea"/>
              <a:cs typeface="+mn-cs"/>
              <a:sym typeface="Helvetica Neue"/>
            </a:endParaRPr>
          </a:p>
        </p:txBody>
      </p:sp>
      <p:cxnSp>
        <p:nvCxnSpPr>
          <p:cNvPr id="18" name="Conector recto 17">
            <a:extLst>
              <a:ext uri="{FF2B5EF4-FFF2-40B4-BE49-F238E27FC236}">
                <a16:creationId xmlns:a16="http://schemas.microsoft.com/office/drawing/2014/main" id="{90487DBE-C85B-1E44-9E11-4BDEECB3382A}"/>
              </a:ext>
            </a:extLst>
          </p:cNvPr>
          <p:cNvCxnSpPr>
            <a:cxnSpLocks/>
          </p:cNvCxnSpPr>
          <p:nvPr/>
        </p:nvCxnSpPr>
        <p:spPr>
          <a:xfrm>
            <a:off x="8338292" y="3806736"/>
            <a:ext cx="1259392" cy="0"/>
          </a:xfrm>
          <a:prstGeom prst="line">
            <a:avLst/>
          </a:prstGeom>
          <a:ln/>
        </p:spPr>
        <p:style>
          <a:lnRef idx="2">
            <a:schemeClr val="dk1"/>
          </a:lnRef>
          <a:fillRef idx="0">
            <a:schemeClr val="dk1"/>
          </a:fillRef>
          <a:effectRef idx="1">
            <a:schemeClr val="dk1"/>
          </a:effectRef>
          <a:fontRef idx="minor">
            <a:schemeClr val="tx1"/>
          </a:fontRef>
        </p:style>
      </p:cxnSp>
      <p:cxnSp>
        <p:nvCxnSpPr>
          <p:cNvPr id="19" name="Conector recto 18">
            <a:extLst>
              <a:ext uri="{FF2B5EF4-FFF2-40B4-BE49-F238E27FC236}">
                <a16:creationId xmlns:a16="http://schemas.microsoft.com/office/drawing/2014/main" id="{9EE8A059-8644-C642-B714-C5B2D5D5B308}"/>
              </a:ext>
            </a:extLst>
          </p:cNvPr>
          <p:cNvCxnSpPr>
            <a:cxnSpLocks/>
          </p:cNvCxnSpPr>
          <p:nvPr/>
        </p:nvCxnSpPr>
        <p:spPr>
          <a:xfrm flipV="1">
            <a:off x="9592509" y="3787423"/>
            <a:ext cx="0" cy="62308"/>
          </a:xfrm>
          <a:prstGeom prst="line">
            <a:avLst/>
          </a:prstGeom>
          <a:ln/>
        </p:spPr>
        <p:style>
          <a:lnRef idx="2">
            <a:schemeClr val="dk1"/>
          </a:lnRef>
          <a:fillRef idx="0">
            <a:schemeClr val="dk1"/>
          </a:fillRef>
          <a:effectRef idx="1">
            <a:schemeClr val="dk1"/>
          </a:effectRef>
          <a:fontRef idx="minor">
            <a:schemeClr val="tx1"/>
          </a:fontRef>
        </p:style>
      </p:cxnSp>
      <p:cxnSp>
        <p:nvCxnSpPr>
          <p:cNvPr id="20" name="Conector recto 19">
            <a:extLst>
              <a:ext uri="{FF2B5EF4-FFF2-40B4-BE49-F238E27FC236}">
                <a16:creationId xmlns:a16="http://schemas.microsoft.com/office/drawing/2014/main" id="{46C6B881-6133-524C-BCB6-7B760BB28156}"/>
              </a:ext>
            </a:extLst>
          </p:cNvPr>
          <p:cNvCxnSpPr>
            <a:cxnSpLocks/>
          </p:cNvCxnSpPr>
          <p:nvPr/>
        </p:nvCxnSpPr>
        <p:spPr>
          <a:xfrm flipV="1">
            <a:off x="8329193" y="3787423"/>
            <a:ext cx="0" cy="62308"/>
          </a:xfrm>
          <a:prstGeom prst="line">
            <a:avLst/>
          </a:prstGeom>
          <a:ln/>
        </p:spPr>
        <p:style>
          <a:lnRef idx="2">
            <a:schemeClr val="dk1"/>
          </a:lnRef>
          <a:fillRef idx="0">
            <a:schemeClr val="dk1"/>
          </a:fillRef>
          <a:effectRef idx="1">
            <a:schemeClr val="dk1"/>
          </a:effectRef>
          <a:fontRef idx="minor">
            <a:schemeClr val="tx1"/>
          </a:fontRef>
        </p:style>
      </p:cxnSp>
      <p:sp>
        <p:nvSpPr>
          <p:cNvPr id="21" name="Rectángulo 20">
            <a:extLst>
              <a:ext uri="{FF2B5EF4-FFF2-40B4-BE49-F238E27FC236}">
                <a16:creationId xmlns:a16="http://schemas.microsoft.com/office/drawing/2014/main" id="{5A104F50-C52B-6145-B8E7-7184406F9984}"/>
              </a:ext>
            </a:extLst>
          </p:cNvPr>
          <p:cNvSpPr/>
          <p:nvPr/>
        </p:nvSpPr>
        <p:spPr>
          <a:xfrm rot="16200000">
            <a:off x="8351722" y="3439760"/>
            <a:ext cx="74615" cy="9379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08815" tIns="54408" rIns="108815" bIns="54408" rtlCol="0" anchor="ctr"/>
          <a:lstStyle/>
          <a:p>
            <a:pPr marL="0" marR="0" lvl="0" indent="0" algn="ctr" defTabSz="1088142" rtl="0" eaLnBrk="0" fontAlgn="base" latinLnBrk="0" hangingPunct="0">
              <a:lnSpc>
                <a:spcPct val="100000"/>
              </a:lnSpc>
              <a:spcBef>
                <a:spcPct val="0"/>
              </a:spcBef>
              <a:spcAft>
                <a:spcPct val="0"/>
              </a:spcAft>
              <a:buClrTx/>
              <a:buSzTx/>
              <a:buFontTx/>
              <a:buNone/>
              <a:tabLst/>
              <a:defRPr/>
            </a:pPr>
            <a:endParaRPr kumimoji="0" lang="es-ES" sz="2133" b="0" i="0" u="none" strike="noStrike" kern="1200" cap="none" spc="0" normalizeH="0" baseline="0" noProof="0">
              <a:ln>
                <a:noFill/>
              </a:ln>
              <a:solidFill>
                <a:srgbClr val="FFFFFF"/>
              </a:solidFill>
              <a:effectLst/>
              <a:uLnTx/>
              <a:uFillTx/>
              <a:latin typeface="Calibri" panose="020F0502020204030204"/>
              <a:ea typeface="+mn-ea"/>
              <a:cs typeface="+mn-cs"/>
              <a:sym typeface="Helvetica Neue"/>
            </a:endParaRPr>
          </a:p>
        </p:txBody>
      </p:sp>
      <p:cxnSp>
        <p:nvCxnSpPr>
          <p:cNvPr id="22" name="Conector recto 21">
            <a:extLst>
              <a:ext uri="{FF2B5EF4-FFF2-40B4-BE49-F238E27FC236}">
                <a16:creationId xmlns:a16="http://schemas.microsoft.com/office/drawing/2014/main" id="{180BE7B7-8433-BD47-A32F-E2659B8EE825}"/>
              </a:ext>
            </a:extLst>
          </p:cNvPr>
          <p:cNvCxnSpPr>
            <a:cxnSpLocks/>
          </p:cNvCxnSpPr>
          <p:nvPr/>
        </p:nvCxnSpPr>
        <p:spPr>
          <a:xfrm>
            <a:off x="8148797" y="3486649"/>
            <a:ext cx="488545" cy="0"/>
          </a:xfrm>
          <a:prstGeom prst="line">
            <a:avLst/>
          </a:prstGeom>
          <a:ln/>
        </p:spPr>
        <p:style>
          <a:lnRef idx="2">
            <a:schemeClr val="dk1"/>
          </a:lnRef>
          <a:fillRef idx="0">
            <a:schemeClr val="dk1"/>
          </a:fillRef>
          <a:effectRef idx="1">
            <a:schemeClr val="dk1"/>
          </a:effectRef>
          <a:fontRef idx="minor">
            <a:schemeClr val="tx1"/>
          </a:fontRef>
        </p:style>
      </p:cxnSp>
      <p:cxnSp>
        <p:nvCxnSpPr>
          <p:cNvPr id="23" name="Conector recto 22">
            <a:extLst>
              <a:ext uri="{FF2B5EF4-FFF2-40B4-BE49-F238E27FC236}">
                <a16:creationId xmlns:a16="http://schemas.microsoft.com/office/drawing/2014/main" id="{FA8D5CC4-180C-5B4C-BCF8-C8DD54A8786A}"/>
              </a:ext>
            </a:extLst>
          </p:cNvPr>
          <p:cNvCxnSpPr>
            <a:cxnSpLocks/>
          </p:cNvCxnSpPr>
          <p:nvPr/>
        </p:nvCxnSpPr>
        <p:spPr>
          <a:xfrm flipV="1">
            <a:off x="8637317" y="3455503"/>
            <a:ext cx="0" cy="62308"/>
          </a:xfrm>
          <a:prstGeom prst="line">
            <a:avLst/>
          </a:prstGeom>
          <a:ln/>
        </p:spPr>
        <p:style>
          <a:lnRef idx="2">
            <a:schemeClr val="dk1"/>
          </a:lnRef>
          <a:fillRef idx="0">
            <a:schemeClr val="dk1"/>
          </a:fillRef>
          <a:effectRef idx="1">
            <a:schemeClr val="dk1"/>
          </a:effectRef>
          <a:fontRef idx="minor">
            <a:schemeClr val="tx1"/>
          </a:fontRef>
        </p:style>
      </p:cxnSp>
      <p:cxnSp>
        <p:nvCxnSpPr>
          <p:cNvPr id="24" name="Conector recto 23">
            <a:extLst>
              <a:ext uri="{FF2B5EF4-FFF2-40B4-BE49-F238E27FC236}">
                <a16:creationId xmlns:a16="http://schemas.microsoft.com/office/drawing/2014/main" id="{693C906A-331C-7E42-BDD2-FA3F8D2843F9}"/>
              </a:ext>
            </a:extLst>
          </p:cNvPr>
          <p:cNvCxnSpPr>
            <a:cxnSpLocks/>
          </p:cNvCxnSpPr>
          <p:nvPr/>
        </p:nvCxnSpPr>
        <p:spPr>
          <a:xfrm flipV="1">
            <a:off x="8141447" y="3455503"/>
            <a:ext cx="0" cy="62308"/>
          </a:xfrm>
          <a:prstGeom prst="line">
            <a:avLst/>
          </a:prstGeom>
          <a:ln/>
        </p:spPr>
        <p:style>
          <a:lnRef idx="2">
            <a:schemeClr val="dk1"/>
          </a:lnRef>
          <a:fillRef idx="0">
            <a:schemeClr val="dk1"/>
          </a:fillRef>
          <a:effectRef idx="1">
            <a:schemeClr val="dk1"/>
          </a:effectRef>
          <a:fontRef idx="minor">
            <a:schemeClr val="tx1"/>
          </a:fontRef>
        </p:style>
      </p:cxnSp>
      <p:sp>
        <p:nvSpPr>
          <p:cNvPr id="25" name="Rectángulo 24">
            <a:extLst>
              <a:ext uri="{FF2B5EF4-FFF2-40B4-BE49-F238E27FC236}">
                <a16:creationId xmlns:a16="http://schemas.microsoft.com/office/drawing/2014/main" id="{ED36031A-2087-DF44-8AE0-63731D69F31A}"/>
              </a:ext>
            </a:extLst>
          </p:cNvPr>
          <p:cNvSpPr/>
          <p:nvPr/>
        </p:nvSpPr>
        <p:spPr>
          <a:xfrm rot="16200000">
            <a:off x="8309006" y="3076888"/>
            <a:ext cx="74615" cy="9379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08815" tIns="54408" rIns="108815" bIns="54408" rtlCol="0" anchor="ctr"/>
          <a:lstStyle/>
          <a:p>
            <a:pPr marL="0" marR="0" lvl="0" indent="0" algn="ctr" defTabSz="1088142" rtl="0" eaLnBrk="0" fontAlgn="base" latinLnBrk="0" hangingPunct="0">
              <a:lnSpc>
                <a:spcPct val="100000"/>
              </a:lnSpc>
              <a:spcBef>
                <a:spcPct val="0"/>
              </a:spcBef>
              <a:spcAft>
                <a:spcPct val="0"/>
              </a:spcAft>
              <a:buClrTx/>
              <a:buSzTx/>
              <a:buFontTx/>
              <a:buNone/>
              <a:tabLst/>
              <a:defRPr/>
            </a:pPr>
            <a:endParaRPr kumimoji="0" lang="es-ES" sz="2133" b="0" i="0" u="none" strike="noStrike" kern="1200" cap="none" spc="0" normalizeH="0" baseline="0" noProof="0">
              <a:ln>
                <a:noFill/>
              </a:ln>
              <a:solidFill>
                <a:srgbClr val="FFFFFF"/>
              </a:solidFill>
              <a:effectLst/>
              <a:uLnTx/>
              <a:uFillTx/>
              <a:latin typeface="Calibri" panose="020F0502020204030204"/>
              <a:ea typeface="+mn-ea"/>
              <a:cs typeface="+mn-cs"/>
              <a:sym typeface="Helvetica Neue"/>
            </a:endParaRPr>
          </a:p>
        </p:txBody>
      </p:sp>
      <p:cxnSp>
        <p:nvCxnSpPr>
          <p:cNvPr id="26" name="Conector recto 25">
            <a:extLst>
              <a:ext uri="{FF2B5EF4-FFF2-40B4-BE49-F238E27FC236}">
                <a16:creationId xmlns:a16="http://schemas.microsoft.com/office/drawing/2014/main" id="{9194DCB1-9A82-2F48-B772-4D228393F69D}"/>
              </a:ext>
            </a:extLst>
          </p:cNvPr>
          <p:cNvCxnSpPr>
            <a:cxnSpLocks/>
          </p:cNvCxnSpPr>
          <p:nvPr/>
        </p:nvCxnSpPr>
        <p:spPr>
          <a:xfrm>
            <a:off x="8012297" y="3123779"/>
            <a:ext cx="650548" cy="0"/>
          </a:xfrm>
          <a:prstGeom prst="line">
            <a:avLst/>
          </a:prstGeom>
          <a:ln/>
        </p:spPr>
        <p:style>
          <a:lnRef idx="2">
            <a:schemeClr val="dk1"/>
          </a:lnRef>
          <a:fillRef idx="0">
            <a:schemeClr val="dk1"/>
          </a:fillRef>
          <a:effectRef idx="1">
            <a:schemeClr val="dk1"/>
          </a:effectRef>
          <a:fontRef idx="minor">
            <a:schemeClr val="tx1"/>
          </a:fontRef>
        </p:style>
      </p:cxnSp>
      <p:cxnSp>
        <p:nvCxnSpPr>
          <p:cNvPr id="27" name="Conector recto 26">
            <a:extLst>
              <a:ext uri="{FF2B5EF4-FFF2-40B4-BE49-F238E27FC236}">
                <a16:creationId xmlns:a16="http://schemas.microsoft.com/office/drawing/2014/main" id="{62FC0C5B-43CA-9646-91A8-A0853377390D}"/>
              </a:ext>
            </a:extLst>
          </p:cNvPr>
          <p:cNvCxnSpPr>
            <a:cxnSpLocks/>
          </p:cNvCxnSpPr>
          <p:nvPr/>
        </p:nvCxnSpPr>
        <p:spPr>
          <a:xfrm flipV="1">
            <a:off x="8662840" y="3092629"/>
            <a:ext cx="0" cy="62308"/>
          </a:xfrm>
          <a:prstGeom prst="line">
            <a:avLst/>
          </a:prstGeom>
          <a:ln/>
        </p:spPr>
        <p:style>
          <a:lnRef idx="2">
            <a:schemeClr val="dk1"/>
          </a:lnRef>
          <a:fillRef idx="0">
            <a:schemeClr val="dk1"/>
          </a:fillRef>
          <a:effectRef idx="1">
            <a:schemeClr val="dk1"/>
          </a:effectRef>
          <a:fontRef idx="minor">
            <a:schemeClr val="tx1"/>
          </a:fontRef>
        </p:style>
      </p:cxnSp>
      <p:cxnSp>
        <p:nvCxnSpPr>
          <p:cNvPr id="28" name="Conector recto 27">
            <a:extLst>
              <a:ext uri="{FF2B5EF4-FFF2-40B4-BE49-F238E27FC236}">
                <a16:creationId xmlns:a16="http://schemas.microsoft.com/office/drawing/2014/main" id="{90E2652E-250F-E940-8FA9-A502C05C9ABB}"/>
              </a:ext>
            </a:extLst>
          </p:cNvPr>
          <p:cNvCxnSpPr>
            <a:cxnSpLocks/>
          </p:cNvCxnSpPr>
          <p:nvPr/>
        </p:nvCxnSpPr>
        <p:spPr>
          <a:xfrm flipV="1">
            <a:off x="8012292" y="3092629"/>
            <a:ext cx="0" cy="62308"/>
          </a:xfrm>
          <a:prstGeom prst="line">
            <a:avLst/>
          </a:prstGeom>
          <a:ln/>
        </p:spPr>
        <p:style>
          <a:lnRef idx="2">
            <a:schemeClr val="dk1"/>
          </a:lnRef>
          <a:fillRef idx="0">
            <a:schemeClr val="dk1"/>
          </a:fillRef>
          <a:effectRef idx="1">
            <a:schemeClr val="dk1"/>
          </a:effectRef>
          <a:fontRef idx="minor">
            <a:schemeClr val="tx1"/>
          </a:fontRef>
        </p:style>
      </p:cxnSp>
      <p:sp>
        <p:nvSpPr>
          <p:cNvPr id="29" name="Rectángulo 28">
            <a:extLst>
              <a:ext uri="{FF2B5EF4-FFF2-40B4-BE49-F238E27FC236}">
                <a16:creationId xmlns:a16="http://schemas.microsoft.com/office/drawing/2014/main" id="{7CA568A5-0818-9147-9526-984C580734CD}"/>
              </a:ext>
            </a:extLst>
          </p:cNvPr>
          <p:cNvSpPr/>
          <p:nvPr/>
        </p:nvSpPr>
        <p:spPr>
          <a:xfrm rot="16200000">
            <a:off x="8414302" y="2712270"/>
            <a:ext cx="74615" cy="9379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08815" tIns="54408" rIns="108815" bIns="54408" rtlCol="0" anchor="ctr"/>
          <a:lstStyle/>
          <a:p>
            <a:pPr marL="0" marR="0" lvl="0" indent="0" algn="ctr" defTabSz="1088142" rtl="0" eaLnBrk="0" fontAlgn="base" latinLnBrk="0" hangingPunct="0">
              <a:lnSpc>
                <a:spcPct val="100000"/>
              </a:lnSpc>
              <a:spcBef>
                <a:spcPct val="0"/>
              </a:spcBef>
              <a:spcAft>
                <a:spcPct val="0"/>
              </a:spcAft>
              <a:buClrTx/>
              <a:buSzTx/>
              <a:buFontTx/>
              <a:buNone/>
              <a:tabLst/>
              <a:defRPr/>
            </a:pPr>
            <a:endParaRPr kumimoji="0" lang="es-ES" sz="2133" b="0" i="0" u="none" strike="noStrike" kern="1200" cap="none" spc="0" normalizeH="0" baseline="0" noProof="0">
              <a:ln>
                <a:noFill/>
              </a:ln>
              <a:solidFill>
                <a:srgbClr val="FFFFFF"/>
              </a:solidFill>
              <a:effectLst/>
              <a:uLnTx/>
              <a:uFillTx/>
              <a:latin typeface="Calibri" panose="020F0502020204030204"/>
              <a:ea typeface="+mn-ea"/>
              <a:cs typeface="+mn-cs"/>
              <a:sym typeface="Helvetica Neue"/>
            </a:endParaRPr>
          </a:p>
        </p:txBody>
      </p:sp>
      <p:cxnSp>
        <p:nvCxnSpPr>
          <p:cNvPr id="30" name="Conector recto 29">
            <a:extLst>
              <a:ext uri="{FF2B5EF4-FFF2-40B4-BE49-F238E27FC236}">
                <a16:creationId xmlns:a16="http://schemas.microsoft.com/office/drawing/2014/main" id="{5C03AC3F-2A60-3E4B-9F74-1287D5C24F9B}"/>
              </a:ext>
            </a:extLst>
          </p:cNvPr>
          <p:cNvCxnSpPr>
            <a:cxnSpLocks/>
          </p:cNvCxnSpPr>
          <p:nvPr/>
        </p:nvCxnSpPr>
        <p:spPr>
          <a:xfrm>
            <a:off x="8099418" y="2759157"/>
            <a:ext cx="692353" cy="0"/>
          </a:xfrm>
          <a:prstGeom prst="line">
            <a:avLst/>
          </a:prstGeom>
          <a:ln/>
        </p:spPr>
        <p:style>
          <a:lnRef idx="2">
            <a:schemeClr val="dk1"/>
          </a:lnRef>
          <a:fillRef idx="0">
            <a:schemeClr val="dk1"/>
          </a:fillRef>
          <a:effectRef idx="1">
            <a:schemeClr val="dk1"/>
          </a:effectRef>
          <a:fontRef idx="minor">
            <a:schemeClr val="tx1"/>
          </a:fontRef>
        </p:style>
      </p:cxnSp>
      <p:cxnSp>
        <p:nvCxnSpPr>
          <p:cNvPr id="31" name="Conector recto 30">
            <a:extLst>
              <a:ext uri="{FF2B5EF4-FFF2-40B4-BE49-F238E27FC236}">
                <a16:creationId xmlns:a16="http://schemas.microsoft.com/office/drawing/2014/main" id="{21F5AC35-D674-8C4D-AF38-666091F282E9}"/>
              </a:ext>
            </a:extLst>
          </p:cNvPr>
          <p:cNvCxnSpPr>
            <a:cxnSpLocks/>
          </p:cNvCxnSpPr>
          <p:nvPr/>
        </p:nvCxnSpPr>
        <p:spPr>
          <a:xfrm flipV="1">
            <a:off x="8791747" y="2728010"/>
            <a:ext cx="0" cy="62308"/>
          </a:xfrm>
          <a:prstGeom prst="line">
            <a:avLst/>
          </a:prstGeom>
          <a:ln/>
        </p:spPr>
        <p:style>
          <a:lnRef idx="2">
            <a:schemeClr val="dk1"/>
          </a:lnRef>
          <a:fillRef idx="0">
            <a:schemeClr val="dk1"/>
          </a:fillRef>
          <a:effectRef idx="1">
            <a:schemeClr val="dk1"/>
          </a:effectRef>
          <a:fontRef idx="minor">
            <a:schemeClr val="tx1"/>
          </a:fontRef>
        </p:style>
      </p:cxnSp>
      <p:cxnSp>
        <p:nvCxnSpPr>
          <p:cNvPr id="32" name="Conector recto 31">
            <a:extLst>
              <a:ext uri="{FF2B5EF4-FFF2-40B4-BE49-F238E27FC236}">
                <a16:creationId xmlns:a16="http://schemas.microsoft.com/office/drawing/2014/main" id="{97CCBDDC-5FD1-0B46-8039-D99A45A0AE3E}"/>
              </a:ext>
            </a:extLst>
          </p:cNvPr>
          <p:cNvCxnSpPr>
            <a:cxnSpLocks/>
          </p:cNvCxnSpPr>
          <p:nvPr/>
        </p:nvCxnSpPr>
        <p:spPr>
          <a:xfrm flipV="1">
            <a:off x="8099393" y="2728010"/>
            <a:ext cx="0" cy="62308"/>
          </a:xfrm>
          <a:prstGeom prst="line">
            <a:avLst/>
          </a:prstGeom>
          <a:ln/>
        </p:spPr>
        <p:style>
          <a:lnRef idx="2">
            <a:schemeClr val="dk1"/>
          </a:lnRef>
          <a:fillRef idx="0">
            <a:schemeClr val="dk1"/>
          </a:fillRef>
          <a:effectRef idx="1">
            <a:schemeClr val="dk1"/>
          </a:effectRef>
          <a:fontRef idx="minor">
            <a:schemeClr val="tx1"/>
          </a:fontRef>
        </p:style>
      </p:cxnSp>
      <p:sp>
        <p:nvSpPr>
          <p:cNvPr id="33" name="Rectángulo 32">
            <a:extLst>
              <a:ext uri="{FF2B5EF4-FFF2-40B4-BE49-F238E27FC236}">
                <a16:creationId xmlns:a16="http://schemas.microsoft.com/office/drawing/2014/main" id="{257CA573-8D36-2545-877C-3C4A455EAB9F}"/>
              </a:ext>
            </a:extLst>
          </p:cNvPr>
          <p:cNvSpPr/>
          <p:nvPr/>
        </p:nvSpPr>
        <p:spPr>
          <a:xfrm>
            <a:off x="5004743" y="1"/>
            <a:ext cx="7068656" cy="581867"/>
          </a:xfrm>
          <a:prstGeom prst="rect">
            <a:avLst/>
          </a:prstGeom>
        </p:spPr>
        <p:txBody>
          <a:bodyPr wrap="square" lIns="108815" tIns="54408" rIns="108815" bIns="54408">
            <a:spAutoFit/>
          </a:bodyPr>
          <a:lstStyle/>
          <a:p>
            <a:pPr marL="0" marR="0" lvl="0" indent="0" algn="r" defTabSz="1088142" rtl="0" eaLnBrk="0" fontAlgn="base" latinLnBrk="0" hangingPunct="0">
              <a:lnSpc>
                <a:spcPct val="100000"/>
              </a:lnSpc>
              <a:spcBef>
                <a:spcPct val="0"/>
              </a:spcBef>
              <a:spcAft>
                <a:spcPct val="0"/>
              </a:spcAft>
              <a:buClrTx/>
              <a:buSzTx/>
              <a:buFontTx/>
              <a:buNone/>
              <a:tabLst/>
              <a:defRPr/>
            </a:pPr>
            <a:r>
              <a:rPr kumimoji="0" lang="es-ES" sz="3067" b="1" i="0" u="none" strike="noStrike" kern="1200" cap="none" spc="0" normalizeH="0" baseline="0" noProof="0">
                <a:ln>
                  <a:noFill/>
                </a:ln>
                <a:solidFill>
                  <a:srgbClr val="0070C0"/>
                </a:solidFill>
                <a:effectLst/>
                <a:uLnTx/>
                <a:uFillTx/>
                <a:latin typeface="Arial Narrow"/>
                <a:ea typeface="+mn-ea"/>
                <a:cs typeface="Arial Narrow"/>
                <a:sym typeface="Helvetica Neue"/>
              </a:rPr>
              <a:t>CVDREAL</a:t>
            </a:r>
            <a:r>
              <a:rPr kumimoji="0" lang="es-ES" sz="3067" b="1" i="0" u="none" strike="noStrike" kern="1200" cap="none" spc="0" normalizeH="0" baseline="30000" noProof="0">
                <a:ln>
                  <a:noFill/>
                </a:ln>
                <a:solidFill>
                  <a:srgbClr val="0070C0"/>
                </a:solidFill>
                <a:effectLst/>
                <a:uLnTx/>
                <a:uFillTx/>
                <a:latin typeface="Arial Narrow"/>
                <a:ea typeface="+mn-ea"/>
                <a:cs typeface="Arial Narrow"/>
                <a:sym typeface="Helvetica Neue"/>
              </a:rPr>
              <a:t>2    </a:t>
            </a:r>
            <a:r>
              <a:rPr kumimoji="0" lang="es-ES" sz="3067" b="1" i="0" u="none" strike="noStrike" kern="1200" cap="none" spc="0" normalizeH="0" baseline="0" noProof="0">
                <a:ln>
                  <a:noFill/>
                </a:ln>
                <a:solidFill>
                  <a:srgbClr val="0070C0"/>
                </a:solidFill>
                <a:effectLst/>
                <a:uLnTx/>
                <a:uFillTx/>
                <a:latin typeface="Arial Narrow"/>
                <a:ea typeface="+mn-ea"/>
                <a:cs typeface="Arial Narrow"/>
                <a:sym typeface="Helvetica Neue"/>
              </a:rPr>
              <a:t>Catalunya    SGLT-2i vs DPP-4i </a:t>
            </a:r>
            <a:endParaRPr kumimoji="0" lang="es-ES" sz="3067" b="0" i="0" u="none" strike="noStrike" kern="1200" cap="none" spc="0" normalizeH="0" baseline="0" noProof="0">
              <a:ln>
                <a:noFill/>
              </a:ln>
              <a:solidFill>
                <a:srgbClr val="0070C0"/>
              </a:solidFill>
              <a:effectLst/>
              <a:uLnTx/>
              <a:uFillTx/>
              <a:latin typeface="Comic Sans MS" panose="030F0702030302020204" pitchFamily="66" charset="0"/>
              <a:ea typeface="+mn-ea"/>
              <a:cs typeface="+mn-cs"/>
              <a:sym typeface="Helvetica Neue"/>
            </a:endParaRPr>
          </a:p>
        </p:txBody>
      </p:sp>
      <p:graphicFrame>
        <p:nvGraphicFramePr>
          <p:cNvPr id="34" name="Tabla 33">
            <a:extLst>
              <a:ext uri="{FF2B5EF4-FFF2-40B4-BE49-F238E27FC236}">
                <a16:creationId xmlns:a16="http://schemas.microsoft.com/office/drawing/2014/main" id="{F6077C45-C60B-4C4D-AC73-71F09A1C4A75}"/>
              </a:ext>
            </a:extLst>
          </p:cNvPr>
          <p:cNvGraphicFramePr>
            <a:graphicFrameLocks noGrp="1"/>
          </p:cNvGraphicFramePr>
          <p:nvPr/>
        </p:nvGraphicFramePr>
        <p:xfrm>
          <a:off x="469448" y="1570821"/>
          <a:ext cx="6181725" cy="548640"/>
        </p:xfrm>
        <a:graphic>
          <a:graphicData uri="http://schemas.openxmlformats.org/drawingml/2006/table">
            <a:tbl>
              <a:tblPr firstRow="1" bandRow="1">
                <a:tableStyleId>{5C22544A-7EE6-4342-B048-85BDC9FD1C3A}</a:tableStyleId>
              </a:tblPr>
              <a:tblGrid>
                <a:gridCol w="3566885">
                  <a:extLst>
                    <a:ext uri="{9D8B030D-6E8A-4147-A177-3AD203B41FA5}">
                      <a16:colId xmlns:a16="http://schemas.microsoft.com/office/drawing/2014/main" val="2971583230"/>
                    </a:ext>
                  </a:extLst>
                </a:gridCol>
                <a:gridCol w="1253231">
                  <a:extLst>
                    <a:ext uri="{9D8B030D-6E8A-4147-A177-3AD203B41FA5}">
                      <a16:colId xmlns:a16="http://schemas.microsoft.com/office/drawing/2014/main" val="4133712596"/>
                    </a:ext>
                  </a:extLst>
                </a:gridCol>
                <a:gridCol w="1361609">
                  <a:extLst>
                    <a:ext uri="{9D8B030D-6E8A-4147-A177-3AD203B41FA5}">
                      <a16:colId xmlns:a16="http://schemas.microsoft.com/office/drawing/2014/main" val="2064873175"/>
                    </a:ext>
                  </a:extLst>
                </a:gridCol>
              </a:tblGrid>
              <a:tr h="548640">
                <a:tc>
                  <a:txBody>
                    <a:bodyPr/>
                    <a:lstStyle/>
                    <a:p>
                      <a:pPr algn="l"/>
                      <a:r>
                        <a:rPr lang="es-ES" sz="1500" err="1">
                          <a:solidFill>
                            <a:srgbClr val="0070C0"/>
                          </a:solidFill>
                          <a:latin typeface="Arial" panose="020B0604020202020204" pitchFamily="34" charset="0"/>
                          <a:cs typeface="Arial" panose="020B0604020202020204" pitchFamily="34" charset="0"/>
                        </a:rPr>
                        <a:t>Propensity</a:t>
                      </a:r>
                      <a:r>
                        <a:rPr lang="es-ES" sz="1500">
                          <a:solidFill>
                            <a:srgbClr val="0070C0"/>
                          </a:solidFill>
                          <a:latin typeface="Arial" panose="020B0604020202020204" pitchFamily="34" charset="0"/>
                          <a:cs typeface="Arial" panose="020B0604020202020204" pitchFamily="34" charset="0"/>
                        </a:rPr>
                        <a:t> Score </a:t>
                      </a:r>
                      <a:r>
                        <a:rPr lang="es-ES" sz="1500" err="1">
                          <a:solidFill>
                            <a:srgbClr val="0070C0"/>
                          </a:solidFill>
                          <a:latin typeface="Arial" panose="020B0604020202020204" pitchFamily="34" charset="0"/>
                          <a:cs typeface="Arial" panose="020B0604020202020204" pitchFamily="34" charset="0"/>
                        </a:rPr>
                        <a:t>Matching</a:t>
                      </a:r>
                      <a:r>
                        <a:rPr lang="es-ES" sz="1500">
                          <a:solidFill>
                            <a:srgbClr val="0070C0"/>
                          </a:solidFill>
                          <a:latin typeface="Arial" panose="020B0604020202020204" pitchFamily="34" charset="0"/>
                          <a:cs typeface="Arial" panose="020B0604020202020204" pitchFamily="34" charset="0"/>
                        </a:rPr>
                        <a:t> </a:t>
                      </a:r>
                    </a:p>
                  </a:txBody>
                  <a:tcPr marL="121920" marR="121920" anchor="ctr">
                    <a:noFill/>
                  </a:tcPr>
                </a:tc>
                <a:tc>
                  <a:txBody>
                    <a:bodyPr/>
                    <a:lstStyle/>
                    <a:p>
                      <a:pPr algn="ctr" fontAlgn="b"/>
                      <a:r>
                        <a:rPr lang="es-ES" sz="1200" b="1" i="0" u="none" strike="noStrike">
                          <a:solidFill>
                            <a:srgbClr val="0070C0"/>
                          </a:solidFill>
                          <a:effectLst/>
                          <a:latin typeface="Arial" panose="020B0604020202020204" pitchFamily="34" charset="0"/>
                          <a:cs typeface="Arial" panose="020B0604020202020204" pitchFamily="34" charset="0"/>
                        </a:rPr>
                        <a:t>    SGLT-2i</a:t>
                      </a:r>
                    </a:p>
                    <a:p>
                      <a:pPr marL="0" marR="0" lvl="0" indent="0" algn="ctr" defTabSz="457200" rtl="0" eaLnBrk="1" fontAlgn="b" latinLnBrk="0" hangingPunct="1">
                        <a:lnSpc>
                          <a:spcPct val="100000"/>
                        </a:lnSpc>
                        <a:spcBef>
                          <a:spcPts val="0"/>
                        </a:spcBef>
                        <a:spcAft>
                          <a:spcPts val="0"/>
                        </a:spcAft>
                        <a:buClrTx/>
                        <a:buSzTx/>
                        <a:buFontTx/>
                        <a:buNone/>
                        <a:tabLst/>
                        <a:defRPr/>
                      </a:pPr>
                      <a:r>
                        <a:rPr lang="es-ES" sz="1200" b="1" i="0" u="none" strike="noStrike">
                          <a:solidFill>
                            <a:srgbClr val="0070C0"/>
                          </a:solidFill>
                          <a:effectLst/>
                          <a:latin typeface="Arial" panose="020B0604020202020204" pitchFamily="34" charset="0"/>
                          <a:cs typeface="Arial" panose="020B0604020202020204" pitchFamily="34" charset="0"/>
                        </a:rPr>
                        <a:t>     (N=5.715)</a:t>
                      </a:r>
                    </a:p>
                  </a:txBody>
                  <a:tcPr marL="12700" marR="12700" marT="9527" marB="0" anchor="ctr">
                    <a:noFill/>
                  </a:tcPr>
                </a:tc>
                <a:tc>
                  <a:txBody>
                    <a:bodyPr/>
                    <a:lstStyle/>
                    <a:p>
                      <a:pPr algn="ctr" fontAlgn="b"/>
                      <a:r>
                        <a:rPr lang="es-ES" sz="1200" b="1" i="0" u="none" strike="noStrike">
                          <a:solidFill>
                            <a:srgbClr val="0070C0"/>
                          </a:solidFill>
                          <a:effectLst/>
                          <a:latin typeface="Arial" panose="020B0604020202020204" pitchFamily="34" charset="0"/>
                          <a:cs typeface="Arial" panose="020B0604020202020204" pitchFamily="34" charset="0"/>
                        </a:rPr>
                        <a:t>   DPP-4i</a:t>
                      </a:r>
                    </a:p>
                    <a:p>
                      <a:pPr marL="0" marR="0" lvl="0" indent="0" algn="ctr" defTabSz="457200" rtl="0" eaLnBrk="1" fontAlgn="b" latinLnBrk="0" hangingPunct="1">
                        <a:lnSpc>
                          <a:spcPct val="100000"/>
                        </a:lnSpc>
                        <a:spcBef>
                          <a:spcPts val="0"/>
                        </a:spcBef>
                        <a:spcAft>
                          <a:spcPts val="0"/>
                        </a:spcAft>
                        <a:buClrTx/>
                        <a:buSzTx/>
                        <a:buFontTx/>
                        <a:buNone/>
                        <a:tabLst/>
                        <a:defRPr/>
                      </a:pPr>
                      <a:r>
                        <a:rPr lang="es-ES" sz="1200" b="1" i="0" u="none" strike="noStrike">
                          <a:solidFill>
                            <a:srgbClr val="0070C0"/>
                          </a:solidFill>
                          <a:effectLst/>
                          <a:latin typeface="Arial" panose="020B0604020202020204" pitchFamily="34" charset="0"/>
                          <a:cs typeface="Arial" panose="020B0604020202020204" pitchFamily="34" charset="0"/>
                        </a:rPr>
                        <a:t>   (N=5.715)</a:t>
                      </a:r>
                    </a:p>
                  </a:txBody>
                  <a:tcPr marL="12700" marR="12700" marT="9527" marB="0" anchor="ctr">
                    <a:noFill/>
                  </a:tcPr>
                </a:tc>
                <a:extLst>
                  <a:ext uri="{0D108BD9-81ED-4DB2-BD59-A6C34878D82A}">
                    <a16:rowId xmlns:a16="http://schemas.microsoft.com/office/drawing/2014/main" val="2186213020"/>
                  </a:ext>
                </a:extLst>
              </a:tr>
            </a:tbl>
          </a:graphicData>
        </a:graphic>
      </p:graphicFrame>
      <p:sp>
        <p:nvSpPr>
          <p:cNvPr id="35" name="Rectángulo 34">
            <a:extLst>
              <a:ext uri="{FF2B5EF4-FFF2-40B4-BE49-F238E27FC236}">
                <a16:creationId xmlns:a16="http://schemas.microsoft.com/office/drawing/2014/main" id="{6D5E57DA-B260-3A4C-A185-29E5D81ECCBD}"/>
              </a:ext>
            </a:extLst>
          </p:cNvPr>
          <p:cNvSpPr/>
          <p:nvPr/>
        </p:nvSpPr>
        <p:spPr>
          <a:xfrm>
            <a:off x="0" y="6311464"/>
            <a:ext cx="12005609" cy="356100"/>
          </a:xfrm>
          <a:prstGeom prst="rect">
            <a:avLst/>
          </a:prstGeom>
        </p:spPr>
        <p:txBody>
          <a:bodyPr wrap="square" lIns="108815" tIns="54408" rIns="108815" bIns="54408">
            <a:spAutoFit/>
          </a:bodyPr>
          <a:lstStyle/>
          <a:p>
            <a:pPr marL="0" marR="0" lvl="0" indent="0" algn="r" defTabSz="1088142" rtl="0" eaLnBrk="0" fontAlgn="base" latinLnBrk="0" hangingPunct="0">
              <a:lnSpc>
                <a:spcPct val="100000"/>
              </a:lnSpc>
              <a:spcBef>
                <a:spcPct val="0"/>
              </a:spcBef>
              <a:spcAft>
                <a:spcPct val="0"/>
              </a:spcAft>
              <a:buClrTx/>
              <a:buSzTx/>
              <a:buFontTx/>
              <a:buNone/>
              <a:tabLst/>
              <a:defRPr/>
            </a:pPr>
            <a:r>
              <a:rPr kumimoji="0" lang="es-ES" sz="1600" b="0" i="1" u="none" strike="noStrike" kern="18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sym typeface="Helvetica Neue"/>
              </a:rPr>
              <a:t>Kohsaka</a:t>
            </a:r>
            <a:r>
              <a:rPr kumimoji="0" lang="es-ES" sz="1600" b="0" i="1" u="none" strike="noStrike" kern="18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Helvetica Neue"/>
              </a:rPr>
              <a:t> S et al. </a:t>
            </a:r>
            <a:r>
              <a:rPr kumimoji="0" lang="es-ES" sz="1600" b="0" i="1" u="none" strike="noStrike" kern="18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sym typeface="Helvetica Neue"/>
              </a:rPr>
              <a:t>Lancet</a:t>
            </a:r>
            <a:r>
              <a:rPr kumimoji="0" lang="es-ES" sz="1600" b="0" i="1" u="none" strike="noStrike" kern="18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Helvetica Neue"/>
              </a:rPr>
              <a:t> Diabetes </a:t>
            </a:r>
            <a:r>
              <a:rPr kumimoji="0" lang="es-ES" sz="1600" b="0" i="1" u="none" strike="noStrike" kern="18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sym typeface="Helvetica Neue"/>
              </a:rPr>
              <a:t>Endocrinol</a:t>
            </a:r>
            <a:r>
              <a:rPr kumimoji="0" lang="es-ES" sz="1600" b="0" i="1" u="none" strike="noStrike" kern="18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Helvetica Neue"/>
              </a:rPr>
              <a:t> 2020; 8; 606–15</a:t>
            </a:r>
          </a:p>
        </p:txBody>
      </p:sp>
      <p:sp>
        <p:nvSpPr>
          <p:cNvPr id="36" name="TextBox 8">
            <a:extLst>
              <a:ext uri="{FF2B5EF4-FFF2-40B4-BE49-F238E27FC236}">
                <a16:creationId xmlns:a16="http://schemas.microsoft.com/office/drawing/2014/main" id="{4800CC3C-4B10-AB46-9E5C-12A0A189FD0E}"/>
              </a:ext>
            </a:extLst>
          </p:cNvPr>
          <p:cNvSpPr txBox="1"/>
          <p:nvPr/>
        </p:nvSpPr>
        <p:spPr>
          <a:xfrm>
            <a:off x="8149514" y="756085"/>
            <a:ext cx="3790013" cy="1341178"/>
          </a:xfrm>
          <a:prstGeom prst="rect">
            <a:avLst/>
          </a:prstGeom>
          <a:solidFill>
            <a:srgbClr val="C00000"/>
          </a:solidFill>
        </p:spPr>
        <p:txBody>
          <a:bodyPr wrap="square" lIns="108815" tIns="54408" rIns="108815" bIns="54408" rtlCol="0">
            <a:spAutoFit/>
          </a:bodyPr>
          <a:lstStyle>
            <a:defPPr>
              <a:defRPr lang="en-US"/>
            </a:defPPr>
            <a:lvl1pPr algn="ctr" defTabSz="457200" fontAlgn="auto">
              <a:spcBef>
                <a:spcPts val="0"/>
              </a:spcBef>
              <a:spcAft>
                <a:spcPts val="0"/>
              </a:spcAft>
              <a:defRPr sz="2000" b="1">
                <a:solidFill>
                  <a:schemeClr val="accent1"/>
                </a:solidFil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a:ea typeface="+mn-ea"/>
                <a:cs typeface="Arial"/>
                <a:sym typeface="Helvetica Neue"/>
              </a:rPr>
              <a:t>Death          HR 0.57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a:ea typeface="ＭＳ Ｐゴシック"/>
                <a:cs typeface="Arial"/>
                <a:sym typeface="Helvetica Neue"/>
              </a:rPr>
              <a:t>HFH             HR 0.53 </a:t>
            </a:r>
            <a:r>
              <a:rPr kumimoji="0" lang="en-US" sz="2667" b="1" i="0" u="none" strike="noStrike" kern="1200" cap="none" spc="0" normalizeH="0" baseline="0" noProof="0" err="1">
                <a:ln>
                  <a:noFill/>
                </a:ln>
                <a:solidFill>
                  <a:srgbClr val="FFFFFF"/>
                </a:solidFill>
                <a:effectLst/>
                <a:uLnTx/>
                <a:uFillTx/>
                <a:latin typeface="Arial"/>
                <a:ea typeface="+mn-ea"/>
                <a:cs typeface="Arial"/>
                <a:sym typeface="Helvetica Neue"/>
              </a:rPr>
              <a:t>mMACE</a:t>
            </a:r>
            <a:r>
              <a:rPr kumimoji="0" lang="en-US" sz="2667" b="1" i="0" u="none" strike="noStrike" kern="1200" cap="none" spc="0" normalizeH="0" baseline="0" noProof="0">
                <a:ln>
                  <a:noFill/>
                </a:ln>
                <a:solidFill>
                  <a:srgbClr val="FFFFFF"/>
                </a:solidFill>
                <a:effectLst/>
                <a:uLnTx/>
                <a:uFillTx/>
                <a:latin typeface="Arial"/>
                <a:ea typeface="+mn-ea"/>
                <a:cs typeface="Arial"/>
                <a:sym typeface="Helvetica Neue"/>
              </a:rPr>
              <a:t>      </a:t>
            </a:r>
            <a:r>
              <a:rPr kumimoji="0" lang="en-US" sz="2667" b="1" i="0" u="none" strike="noStrike" kern="1200" cap="none" spc="0" normalizeH="0" baseline="0" noProof="0">
                <a:ln>
                  <a:noFill/>
                </a:ln>
                <a:solidFill>
                  <a:srgbClr val="FFFFFF"/>
                </a:solidFill>
                <a:effectLst/>
                <a:uLnTx/>
                <a:uFillTx/>
                <a:latin typeface="Arial"/>
                <a:ea typeface="ＭＳ Ｐゴシック"/>
                <a:cs typeface="Arial"/>
                <a:sym typeface="Helvetica Neue"/>
              </a:rPr>
              <a:t>HR 0.68</a:t>
            </a:r>
          </a:p>
        </p:txBody>
      </p:sp>
      <p:pic>
        <p:nvPicPr>
          <p:cNvPr id="37" name="Imagen 14">
            <a:extLst>
              <a:ext uri="{FF2B5EF4-FFF2-40B4-BE49-F238E27FC236}">
                <a16:creationId xmlns:a16="http://schemas.microsoft.com/office/drawing/2014/main" id="{9891FABA-D1A7-1B40-B740-01FFA6CF98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6405" y="6223891"/>
            <a:ext cx="1322155" cy="485664"/>
          </a:xfrm>
          <a:prstGeom prst="rect">
            <a:avLst/>
          </a:prstGeom>
        </p:spPr>
      </p:pic>
      <p:pic>
        <p:nvPicPr>
          <p:cNvPr id="38" name="Picture 4" descr="C:\Users\dmn0316\AppData\Local\Microsoft\Windows\Temporary Internet Files\Content.Outlook\G6A1HX2Q\AZRD149 CVD REAL logo update_BB_V01_CVD REAL 2.png">
            <a:extLst>
              <a:ext uri="{FF2B5EF4-FFF2-40B4-BE49-F238E27FC236}">
                <a16:creationId xmlns:a16="http://schemas.microsoft.com/office/drawing/2014/main" id="{E9F51865-418D-A440-A692-94680D6428F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55457" y="6164263"/>
            <a:ext cx="1749287" cy="604919"/>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n 38">
            <a:extLst>
              <a:ext uri="{FF2B5EF4-FFF2-40B4-BE49-F238E27FC236}">
                <a16:creationId xmlns:a16="http://schemas.microsoft.com/office/drawing/2014/main" id="{177AF772-E5E9-2247-9E2A-65954060B7E3}"/>
              </a:ext>
            </a:extLst>
          </p:cNvPr>
          <p:cNvPicPr>
            <a:picLocks noChangeAspect="1"/>
          </p:cNvPicPr>
          <p:nvPr/>
        </p:nvPicPr>
        <p:blipFill>
          <a:blip r:embed="rId6"/>
          <a:stretch>
            <a:fillRect/>
          </a:stretch>
        </p:blipFill>
        <p:spPr>
          <a:xfrm>
            <a:off x="1" y="21455"/>
            <a:ext cx="5108593" cy="1451399"/>
          </a:xfrm>
          <a:prstGeom prst="rect">
            <a:avLst/>
          </a:prstGeom>
        </p:spPr>
      </p:pic>
      <p:pic>
        <p:nvPicPr>
          <p:cNvPr id="40" name="Imagen 39">
            <a:extLst>
              <a:ext uri="{FF2B5EF4-FFF2-40B4-BE49-F238E27FC236}">
                <a16:creationId xmlns:a16="http://schemas.microsoft.com/office/drawing/2014/main" id="{004AE328-57BC-6B41-B67E-1645818C69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6083" y="6192463"/>
            <a:ext cx="1231851" cy="618676"/>
          </a:xfrm>
          <a:prstGeom prst="rect">
            <a:avLst/>
          </a:prstGeom>
        </p:spPr>
      </p:pic>
      <p:sp>
        <p:nvSpPr>
          <p:cNvPr id="41" name="Triángulo rectángulo 40">
            <a:extLst>
              <a:ext uri="{FF2B5EF4-FFF2-40B4-BE49-F238E27FC236}">
                <a16:creationId xmlns:a16="http://schemas.microsoft.com/office/drawing/2014/main" id="{CF9C3DBF-10D8-8E4E-A2E1-3D6A4A5F7CB0}"/>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996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90AFFB6-3E78-FA4A-A334-0A211F5243D8}"/>
              </a:ext>
            </a:extLst>
          </p:cNvPr>
          <p:cNvPicPr>
            <a:picLocks noChangeAspect="1"/>
          </p:cNvPicPr>
          <p:nvPr/>
        </p:nvPicPr>
        <p:blipFill>
          <a:blip r:embed="rId3"/>
          <a:stretch>
            <a:fillRect/>
          </a:stretch>
        </p:blipFill>
        <p:spPr>
          <a:xfrm>
            <a:off x="2959331" y="35722"/>
            <a:ext cx="9206126" cy="6508445"/>
          </a:xfrm>
          <a:prstGeom prst="rect">
            <a:avLst/>
          </a:prstGeom>
        </p:spPr>
      </p:pic>
      <p:sp>
        <p:nvSpPr>
          <p:cNvPr id="5" name="Rectángulo 4">
            <a:extLst>
              <a:ext uri="{FF2B5EF4-FFF2-40B4-BE49-F238E27FC236}">
                <a16:creationId xmlns:a16="http://schemas.microsoft.com/office/drawing/2014/main" id="{76290823-2AD8-0647-A48B-EA91183044F5}"/>
              </a:ext>
            </a:extLst>
          </p:cNvPr>
          <p:cNvSpPr/>
          <p:nvPr/>
        </p:nvSpPr>
        <p:spPr>
          <a:xfrm>
            <a:off x="1900847" y="6289168"/>
            <a:ext cx="10185862"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u="none" strike="noStrike" kern="1200" cap="none" spc="0" normalizeH="0" baseline="0" noProof="0">
              <a:ln>
                <a:noFill/>
              </a:ln>
              <a:effectLst/>
              <a:uLnTx/>
              <a:uFillTx/>
              <a:latin typeface="Calibri" panose="020F0502020204030204"/>
              <a:ea typeface="+mn-ea"/>
              <a:cs typeface="+mn-cs"/>
            </a:endParaRPr>
          </a:p>
        </p:txBody>
      </p:sp>
      <p:sp>
        <p:nvSpPr>
          <p:cNvPr id="6" name="CuadroTexto 4">
            <a:extLst>
              <a:ext uri="{FF2B5EF4-FFF2-40B4-BE49-F238E27FC236}">
                <a16:creationId xmlns:a16="http://schemas.microsoft.com/office/drawing/2014/main" id="{AAEA19DE-BE35-624E-B935-E75EE4C74A36}"/>
              </a:ext>
            </a:extLst>
          </p:cNvPr>
          <p:cNvSpPr txBox="1"/>
          <p:nvPr/>
        </p:nvSpPr>
        <p:spPr>
          <a:xfrm>
            <a:off x="0" y="0"/>
            <a:ext cx="2774022" cy="20621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pacients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amb</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insuficiencia cardiaca?</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sp>
        <p:nvSpPr>
          <p:cNvPr id="7" name="Triángulo rectángulo 6">
            <a:extLst>
              <a:ext uri="{FF2B5EF4-FFF2-40B4-BE49-F238E27FC236}">
                <a16:creationId xmlns:a16="http://schemas.microsoft.com/office/drawing/2014/main" id="{08D39215-A96A-DF48-B783-9A820EA55B1C}"/>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0EE978C4-AA9B-B84E-9B7E-66BEDCD6A217}"/>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3ACBB6E9-16AF-574E-8510-2C8A291CDE25}"/>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919D02F6-FD7B-3B4A-AA3C-025FFF2E3CB8}"/>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441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A70D71-6476-654E-B4C6-CCBF0F528D79}"/>
              </a:ext>
            </a:extLst>
          </p:cNvPr>
          <p:cNvPicPr>
            <a:picLocks noChangeAspect="1"/>
          </p:cNvPicPr>
          <p:nvPr/>
        </p:nvPicPr>
        <p:blipFill rotWithShape="1">
          <a:blip r:embed="rId3"/>
          <a:srcRect b="7860"/>
          <a:stretch/>
        </p:blipFill>
        <p:spPr>
          <a:xfrm>
            <a:off x="5875624" y="2699016"/>
            <a:ext cx="6246258" cy="3235960"/>
          </a:xfrm>
          <a:prstGeom prst="rect">
            <a:avLst/>
          </a:prstGeom>
        </p:spPr>
      </p:pic>
      <p:sp>
        <p:nvSpPr>
          <p:cNvPr id="5" name="CuadroTexto 4">
            <a:extLst>
              <a:ext uri="{FF2B5EF4-FFF2-40B4-BE49-F238E27FC236}">
                <a16:creationId xmlns:a16="http://schemas.microsoft.com/office/drawing/2014/main" id="{2468920F-837E-5746-9640-50AB8A95571D}"/>
              </a:ext>
            </a:extLst>
          </p:cNvPr>
          <p:cNvSpPr txBox="1"/>
          <p:nvPr/>
        </p:nvSpPr>
        <p:spPr>
          <a:xfrm>
            <a:off x="10320108" y="2944742"/>
            <a:ext cx="1801774" cy="260648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71437" tIns="71437" rIns="71437" bIns="71437" spcCol="38100" anchor="ctr">
            <a:spAutoFit/>
          </a:body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srgbClr val="008080"/>
                </a:solidFill>
                <a:effectLst/>
                <a:uLnTx/>
                <a:uFillTx/>
                <a:latin typeface="Calibri" panose="020F0502020204030204"/>
                <a:ea typeface="Helvetica Neue"/>
                <a:cs typeface="Helvetica Neue"/>
                <a:sym typeface="Helvetica Neue"/>
              </a:rPr>
              <a:t>iSGLT2 </a:t>
            </a:r>
          </a:p>
          <a:p>
            <a:pPr marL="0" marR="0" lvl="0" indent="0" algn="l" defTabSz="821531"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a:ln>
                <a:noFill/>
              </a:ln>
              <a:solidFill>
                <a:srgbClr val="008080"/>
              </a:solidFill>
              <a:effectLst/>
              <a:uLnTx/>
              <a:uFillTx/>
              <a:latin typeface="Calibri" panose="020F0502020204030204"/>
              <a:ea typeface="Helvetica Neue"/>
              <a:cs typeface="Helvetica Neue"/>
              <a:sym typeface="Helvetica Neue"/>
            </a:endParaRPr>
          </a:p>
          <a:p>
            <a:pPr marL="0" marR="0" lvl="0" indent="0" algn="l" defTabSz="821531"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srgbClr val="008080"/>
                </a:solidFill>
                <a:effectLst/>
                <a:uLnTx/>
                <a:uFillTx/>
                <a:latin typeface="Calibri" panose="020F0502020204030204"/>
                <a:ea typeface="Helvetica Neue"/>
                <a:cs typeface="Helvetica Neue"/>
                <a:sym typeface="Helvetica Neue"/>
              </a:rPr>
              <a:t>PS 0,70 </a:t>
            </a:r>
          </a:p>
          <a:p>
            <a:pPr marL="0" marR="0" lvl="0" indent="0" algn="l" defTabSz="821531"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rPr>
              <a:t>PP 0,63</a:t>
            </a:r>
          </a:p>
        </p:txBody>
      </p:sp>
      <p:sp>
        <p:nvSpPr>
          <p:cNvPr id="6" name="TÍTULO SLIDE">
            <a:extLst>
              <a:ext uri="{FF2B5EF4-FFF2-40B4-BE49-F238E27FC236}">
                <a16:creationId xmlns:a16="http://schemas.microsoft.com/office/drawing/2014/main" id="{D4D7F9DD-B996-A14E-9353-7661896D5594}"/>
              </a:ext>
            </a:extLst>
          </p:cNvPr>
          <p:cNvSpPr txBox="1">
            <a:spLocks noChangeArrowheads="1"/>
          </p:cNvSpPr>
          <p:nvPr/>
        </p:nvSpPr>
        <p:spPr bwMode="auto">
          <a:xfrm>
            <a:off x="6223039" y="1746497"/>
            <a:ext cx="5551428" cy="91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83" tIns="26783" rIns="26783" bIns="26783">
            <a:spAutoFit/>
          </a:bodyPr>
          <a:lstStyle>
            <a:lvl1pPr defTabSz="306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3063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3063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3063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3063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306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306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306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306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306388"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2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Helvetica Neue" panose="02000503000000020004" pitchFamily="2" charset="0"/>
              </a:rPr>
              <a:t>Hospitalización por IC con iSGLT2 </a:t>
            </a:r>
          </a:p>
          <a:p>
            <a:pPr marL="0" marR="0" lvl="0" indent="0" algn="ctr" defTabSz="306388"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2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Helvetica Neue" panose="02000503000000020004" pitchFamily="2" charset="0"/>
              </a:rPr>
              <a:t>según presencia de ECV (PS) o no (PP)</a:t>
            </a:r>
          </a:p>
        </p:txBody>
      </p:sp>
      <p:sp>
        <p:nvSpPr>
          <p:cNvPr id="7" name="AutoShape 4" descr="https://www.ahajournals.org/reader/content/10.1161/CIRCULATIONAHA.118.038868/format/epub/EPUB/images/large/2022fig0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ca-E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6" descr="https://www.ahajournals.org/reader/content/10.1161/CIRCULATIONAHA.118.038868/format/epub/EPUB/images/large/2022fig0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ca-E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8" descr="https://www.ahajournals.org/reader/content/10.1161/CIRCULATIONAHA.118.038868/format/epub/EPUB/images/large/2022fig0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ca-E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10" y="2881222"/>
            <a:ext cx="5526202" cy="314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 y="1673567"/>
            <a:ext cx="5520906" cy="1015663"/>
          </a:xfrm>
          <a:prstGeom prst="rect">
            <a:avLst/>
          </a:prstGeom>
        </p:spPr>
        <p:txBody>
          <a:bodyPr wrap="square">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s-ES" altLang="es-ES" sz="28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sym typeface="Helvetica Neue" panose="02000503000000020004" pitchFamily="2" charset="0"/>
              </a:rPr>
              <a:t>Hospitalización por IC</a:t>
            </a:r>
            <a:endParaRPr kumimoji="0" lang="es-ES" altLang="es-ES" sz="2800" b="1" i="0" u="none" strike="noStrike" kern="1200" cap="none" spc="0" normalizeH="0" baseline="0" noProof="0">
              <a:ln>
                <a:noFill/>
              </a:ln>
              <a:solidFill>
                <a:srgbClr val="FF0000"/>
              </a:solidFill>
              <a:effectLst/>
              <a:uLnTx/>
              <a:uFillTx/>
              <a:latin typeface="Calibri" panose="020F0502020204030204"/>
              <a:ea typeface="+mn-ea"/>
              <a:cs typeface="Calibri" panose="020F0502020204030204" pitchFamily="34" charset="0"/>
              <a:sym typeface="Helvetica Neue" panose="02000503000000020004" pitchFamily="2" charset="0"/>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s-ES" altLang="es-ES" sz="3200" b="1" i="0" u="none" strike="noStrike" kern="1200" cap="none" spc="0" normalizeH="0" baseline="0" noProof="0">
                <a:ln>
                  <a:noFill/>
                </a:ln>
                <a:solidFill>
                  <a:srgbClr val="FF0000"/>
                </a:solidFill>
                <a:effectLst/>
                <a:uLnTx/>
                <a:uFillTx/>
                <a:latin typeface="Calibri" panose="020F0502020204030204"/>
                <a:ea typeface="+mn-ea"/>
                <a:cs typeface="Calibri" panose="020F0502020204030204" pitchFamily="34" charset="0"/>
                <a:sym typeface="Helvetica Neue" panose="02000503000000020004" pitchFamily="2" charset="0"/>
              </a:rPr>
              <a:t>arGLP1 0,93 (</a:t>
            </a:r>
            <a:r>
              <a:rPr kumimoji="0" lang="es-ES" altLang="es-ES" sz="3200" b="1" i="0" u="none" strike="noStrike" kern="1200" cap="none" spc="0" normalizeH="0" baseline="0" noProof="0" err="1">
                <a:ln>
                  <a:noFill/>
                </a:ln>
                <a:solidFill>
                  <a:srgbClr val="FF0000"/>
                </a:solidFill>
                <a:effectLst/>
                <a:uLnTx/>
                <a:uFillTx/>
                <a:latin typeface="Calibri" panose="020F0502020204030204"/>
                <a:ea typeface="+mn-ea"/>
                <a:cs typeface="Calibri" panose="020F0502020204030204" pitchFamily="34" charset="0"/>
                <a:sym typeface="Helvetica Neue" panose="02000503000000020004" pitchFamily="2" charset="0"/>
              </a:rPr>
              <a:t>ns</a:t>
            </a:r>
            <a:r>
              <a:rPr kumimoji="0" lang="es-ES" altLang="es-ES" sz="3200" b="1" i="0" u="none" strike="noStrike" kern="1200" cap="none" spc="0" normalizeH="0" baseline="0" noProof="0">
                <a:ln>
                  <a:noFill/>
                </a:ln>
                <a:solidFill>
                  <a:srgbClr val="FF0000"/>
                </a:solidFill>
                <a:effectLst/>
                <a:uLnTx/>
                <a:uFillTx/>
                <a:latin typeface="Calibri" panose="020F0502020204030204"/>
                <a:ea typeface="+mn-ea"/>
                <a:cs typeface="Calibri" panose="020F0502020204030204" pitchFamily="34" charset="0"/>
                <a:sym typeface="Helvetica Neue" panose="02000503000000020004" pitchFamily="2" charset="0"/>
              </a:rPr>
              <a:t>)   </a:t>
            </a:r>
            <a:r>
              <a:rPr lang="es-ES" altLang="es-ES" sz="3200" b="1">
                <a:solidFill>
                  <a:srgbClr val="008080"/>
                </a:solidFill>
                <a:latin typeface="Calibri" panose="020F0502020204030204"/>
                <a:ea typeface="Helvetica Neue"/>
                <a:cs typeface="Helvetica Neue"/>
                <a:sym typeface="Helvetica Neue" panose="02000503000000020004" pitchFamily="2" charset="0"/>
              </a:rPr>
              <a:t>iSGLT2 0,69</a:t>
            </a:r>
          </a:p>
        </p:txBody>
      </p:sp>
      <p:sp>
        <p:nvSpPr>
          <p:cNvPr id="13" name="Rectangle 12"/>
          <p:cNvSpPr/>
          <p:nvPr/>
        </p:nvSpPr>
        <p:spPr>
          <a:xfrm>
            <a:off x="155575" y="6277928"/>
            <a:ext cx="4390561"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1600" b="0" i="1" u="none" strike="noStrike" kern="1200" cap="none" spc="0" normalizeH="0" baseline="0" noProof="0" err="1">
                <a:ln>
                  <a:noFill/>
                </a:ln>
                <a:solidFill>
                  <a:prstClr val="black"/>
                </a:solidFill>
                <a:effectLst/>
                <a:uLnTx/>
                <a:uFillTx/>
                <a:latin typeface="Calibri" panose="020F0502020204030204"/>
                <a:ea typeface="+mn-ea"/>
                <a:cs typeface="+mn-cs"/>
              </a:rPr>
              <a:t>Zelniker</a:t>
            </a:r>
            <a:r>
              <a:rPr kumimoji="0" lang="ca-ES" sz="1600" b="0" i="1" u="none" strike="noStrike" kern="1200" cap="none" spc="0" normalizeH="0" baseline="0" noProof="0">
                <a:ln>
                  <a:noFill/>
                </a:ln>
                <a:solidFill>
                  <a:prstClr val="black"/>
                </a:solidFill>
                <a:effectLst/>
                <a:uLnTx/>
                <a:uFillTx/>
                <a:latin typeface="Calibri" panose="020F0502020204030204"/>
                <a:ea typeface="+mn-ea"/>
                <a:cs typeface="+mn-cs"/>
              </a:rPr>
              <a:t> TA et al. </a:t>
            </a:r>
            <a:r>
              <a:rPr kumimoji="0" lang="ca-ES" sz="1600" b="0" i="1" u="none" strike="noStrike" kern="1200" cap="none" spc="0" normalizeH="0" baseline="0" noProof="0" err="1">
                <a:ln>
                  <a:noFill/>
                </a:ln>
                <a:solidFill>
                  <a:prstClr val="black"/>
                </a:solidFill>
                <a:effectLst/>
                <a:uLnTx/>
                <a:uFillTx/>
                <a:latin typeface="Calibri" panose="020F0502020204030204"/>
                <a:ea typeface="+mn-ea"/>
                <a:cs typeface="+mn-cs"/>
              </a:rPr>
              <a:t>Circulation</a:t>
            </a:r>
            <a:r>
              <a:rPr kumimoji="0" lang="ca-ES" sz="16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2019;139:2022–2031.</a:t>
            </a:r>
          </a:p>
        </p:txBody>
      </p:sp>
      <p:sp>
        <p:nvSpPr>
          <p:cNvPr id="2" name="Rectangle 1"/>
          <p:cNvSpPr/>
          <p:nvPr/>
        </p:nvSpPr>
        <p:spPr>
          <a:xfrm>
            <a:off x="231373" y="160337"/>
            <a:ext cx="11815222" cy="1200329"/>
          </a:xfrm>
          <a:prstGeom prst="rect">
            <a:avLst/>
          </a:prstGeom>
        </p:spPr>
        <p:txBody>
          <a:bodyPr wrap="none">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s-ES" altLang="es-ES" sz="36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sym typeface="Helvetica Neue" panose="02000503000000020004" pitchFamily="2" charset="0"/>
              </a:rPr>
              <a:t>Hospitalización por Insuficiencia cardiaca con iSGLT2 y arGLP1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s-ES" altLang="es-ES" sz="36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sym typeface="Helvetica Neue" panose="02000503000000020004" pitchFamily="2" charset="0"/>
              </a:rPr>
              <a:t>en los ensayos de seguridad cardiovascular</a:t>
            </a:r>
          </a:p>
        </p:txBody>
      </p:sp>
      <p:sp>
        <p:nvSpPr>
          <p:cNvPr id="14" name="Rectangle 13"/>
          <p:cNvSpPr/>
          <p:nvPr/>
        </p:nvSpPr>
        <p:spPr>
          <a:xfrm>
            <a:off x="5946563" y="6291500"/>
            <a:ext cx="6209970"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McGuire DK et al. JAMA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Cardiol</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Pub online October 7, 2020. doi:10.1001/jamacardio.2020.4511</a:t>
            </a:r>
            <a:endParaRPr kumimoji="0" lang="ca-E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riángulo rectángulo 14">
            <a:extLst>
              <a:ext uri="{FF2B5EF4-FFF2-40B4-BE49-F238E27FC236}">
                <a16:creationId xmlns:a16="http://schemas.microsoft.com/office/drawing/2014/main" id="{6C489BCF-AEBB-A148-B96E-A9727F104C41}"/>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CFE4DD68-56FF-C640-808C-3E5BB20688C1}"/>
              </a:ext>
            </a:extLst>
          </p:cNvPr>
          <p:cNvGrpSpPr/>
          <p:nvPr/>
        </p:nvGrpSpPr>
        <p:grpSpPr>
          <a:xfrm>
            <a:off x="63064" y="6576078"/>
            <a:ext cx="12046557" cy="136634"/>
            <a:chOff x="63064" y="6513014"/>
            <a:chExt cx="12046557" cy="136634"/>
          </a:xfrm>
        </p:grpSpPr>
        <p:cxnSp>
          <p:nvCxnSpPr>
            <p:cNvPr id="17" name="Conector recto 16">
              <a:extLst>
                <a:ext uri="{FF2B5EF4-FFF2-40B4-BE49-F238E27FC236}">
                  <a16:creationId xmlns:a16="http://schemas.microsoft.com/office/drawing/2014/main" id="{0DCAFF9C-48BA-6A4C-9BD5-E5BFC5C3C286}"/>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6E83782-12A9-024D-94A5-798E5A65E39C}"/>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8185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337" y="3136893"/>
            <a:ext cx="11571747" cy="310854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DAPA-HF and EMPEROR-Reduced trials meta-analysis (8,474 patients)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13% in all-cause death (HR 0·87, 95% CI 0·77–0·98; p=0·018)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14% in cardiovascular death (0·86, 0·76–0·98; p=0·027).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 26% of CV death or first </a:t>
            </a:r>
            <a:r>
              <a:rPr kumimoji="0" lang="en-US" sz="2400" b="0" i="0" u="none" strike="noStrike" kern="1200" cap="none" spc="0" normalizeH="0" baseline="0" noProof="0" err="1">
                <a:ln>
                  <a:noFill/>
                </a:ln>
                <a:solidFill>
                  <a:srgbClr val="FF0000"/>
                </a:solidFill>
                <a:effectLst/>
                <a:uLnTx/>
                <a:uFillTx/>
                <a:latin typeface="Calibri" panose="020F0502020204030204"/>
                <a:ea typeface="+mn-ea"/>
                <a:cs typeface="+mn-cs"/>
              </a:rPr>
              <a:t>hospitalisation</a:t>
            </a: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 for HF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(0·74, 0·68–0·82; p&lt;0·0001),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25% first and recurrent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hospitalisations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for HF or CV death (0·75, 0·68–0·84; p&lt;0·0001).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 38%  composite renal endpoint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(0·62, 0·43–0·90; p=0·013).</a:t>
            </a:r>
          </a:p>
        </p:txBody>
      </p:sp>
      <p:sp>
        <p:nvSpPr>
          <p:cNvPr id="7" name="Rectangle 6"/>
          <p:cNvSpPr/>
          <p:nvPr/>
        </p:nvSpPr>
        <p:spPr>
          <a:xfrm>
            <a:off x="5574792" y="50236"/>
            <a:ext cx="6381419" cy="95410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70C0"/>
                </a:solidFill>
                <a:effectLst/>
                <a:uLnTx/>
                <a:uFillTx/>
                <a:latin typeface="Helvetica" pitchFamily="2" charset="0"/>
                <a:ea typeface="+mn-ea"/>
                <a:cs typeface="+mn-cs"/>
              </a:rPr>
              <a:t>iSGLT2 en pacientes con IC con FEVI reducida, con y sin diabetes</a:t>
            </a:r>
          </a:p>
        </p:txBody>
      </p:sp>
      <p:sp>
        <p:nvSpPr>
          <p:cNvPr id="2" name="Rectángulo 1">
            <a:extLst>
              <a:ext uri="{FF2B5EF4-FFF2-40B4-BE49-F238E27FC236}">
                <a16:creationId xmlns:a16="http://schemas.microsoft.com/office/drawing/2014/main" id="{5F99178F-A6CC-7A41-A271-64A142AFD246}"/>
              </a:ext>
            </a:extLst>
          </p:cNvPr>
          <p:cNvSpPr/>
          <p:nvPr/>
        </p:nvSpPr>
        <p:spPr>
          <a:xfrm>
            <a:off x="6981333" y="6239507"/>
            <a:ext cx="4991503"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err="1">
                <a:ln>
                  <a:noFill/>
                </a:ln>
                <a:solidFill>
                  <a:prstClr val="black"/>
                </a:solidFill>
                <a:effectLst/>
                <a:uLnTx/>
                <a:uFillTx/>
                <a:latin typeface="Calibri" panose="020F0502020204030204"/>
                <a:ea typeface="+mn-ea"/>
                <a:cs typeface="+mn-cs"/>
              </a:rPr>
              <a:t>Zannad</a:t>
            </a:r>
            <a:r>
              <a:rPr kumimoji="0" lang="fr-FR" sz="1600" b="0" i="1" u="none" strike="noStrike" kern="1200" cap="none" spc="0" normalizeH="0" baseline="0" noProof="0">
                <a:ln>
                  <a:noFill/>
                </a:ln>
                <a:solidFill>
                  <a:prstClr val="black"/>
                </a:solidFill>
                <a:effectLst/>
                <a:uLnTx/>
                <a:uFillTx/>
                <a:latin typeface="Calibri" panose="020F0502020204030204"/>
                <a:ea typeface="+mn-ea"/>
                <a:cs typeface="+mn-cs"/>
              </a:rPr>
              <a:t> F et al. Lancet. 2020 Sep 19;396(10254):819-829</a:t>
            </a:r>
            <a:endParaRPr kumimoji="0" lang="ca-ES"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B68CE374-0F88-8644-BBA8-BC25E37FC871}"/>
              </a:ext>
            </a:extLst>
          </p:cNvPr>
          <p:cNvPicPr>
            <a:picLocks noChangeAspect="1"/>
          </p:cNvPicPr>
          <p:nvPr/>
        </p:nvPicPr>
        <p:blipFill>
          <a:blip r:embed="rId3"/>
          <a:stretch>
            <a:fillRect/>
          </a:stretch>
        </p:blipFill>
        <p:spPr>
          <a:xfrm>
            <a:off x="101600" y="26185"/>
            <a:ext cx="5129231" cy="1066015"/>
          </a:xfrm>
          <a:prstGeom prst="rect">
            <a:avLst/>
          </a:prstGeom>
        </p:spPr>
      </p:pic>
      <p:pic>
        <p:nvPicPr>
          <p:cNvPr id="5" name="Imagen 4">
            <a:extLst>
              <a:ext uri="{FF2B5EF4-FFF2-40B4-BE49-F238E27FC236}">
                <a16:creationId xmlns:a16="http://schemas.microsoft.com/office/drawing/2014/main" id="{4D4E848A-2ADC-1C4D-96CB-511D61A6F692}"/>
              </a:ext>
            </a:extLst>
          </p:cNvPr>
          <p:cNvPicPr>
            <a:picLocks noChangeAspect="1"/>
          </p:cNvPicPr>
          <p:nvPr/>
        </p:nvPicPr>
        <p:blipFill>
          <a:blip r:embed="rId4"/>
          <a:stretch>
            <a:fillRect/>
          </a:stretch>
        </p:blipFill>
        <p:spPr>
          <a:xfrm>
            <a:off x="3787222" y="1242392"/>
            <a:ext cx="8168989" cy="1651047"/>
          </a:xfrm>
          <a:prstGeom prst="rect">
            <a:avLst/>
          </a:prstGeom>
        </p:spPr>
      </p:pic>
      <p:sp>
        <p:nvSpPr>
          <p:cNvPr id="8" name="Triángulo rectángulo 7">
            <a:extLst>
              <a:ext uri="{FF2B5EF4-FFF2-40B4-BE49-F238E27FC236}">
                <a16:creationId xmlns:a16="http://schemas.microsoft.com/office/drawing/2014/main" id="{9AE9442B-E738-D446-B311-CB850D2D5792}"/>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a16="http://schemas.microsoft.com/office/drawing/2014/main" id="{4D7166CC-04BD-5241-B98D-904D5BF11A83}"/>
              </a:ext>
            </a:extLst>
          </p:cNvPr>
          <p:cNvGrpSpPr/>
          <p:nvPr/>
        </p:nvGrpSpPr>
        <p:grpSpPr>
          <a:xfrm>
            <a:off x="63064" y="6576078"/>
            <a:ext cx="12046557" cy="136634"/>
            <a:chOff x="63064" y="6513014"/>
            <a:chExt cx="12046557" cy="136634"/>
          </a:xfrm>
        </p:grpSpPr>
        <p:cxnSp>
          <p:nvCxnSpPr>
            <p:cNvPr id="10" name="Conector recto 9">
              <a:extLst>
                <a:ext uri="{FF2B5EF4-FFF2-40B4-BE49-F238E27FC236}">
                  <a16:creationId xmlns:a16="http://schemas.microsoft.com/office/drawing/2014/main" id="{FA45CC9F-D53B-BC43-9E1C-C35345956CEE}"/>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2D83A76-A792-0546-91F5-6D89AF590436}"/>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3078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2EE1650-855A-2A48-BFF9-4C1B29449E51}"/>
              </a:ext>
            </a:extLst>
          </p:cNvPr>
          <p:cNvPicPr>
            <a:picLocks noChangeAspect="1"/>
          </p:cNvPicPr>
          <p:nvPr/>
        </p:nvPicPr>
        <p:blipFill>
          <a:blip r:embed="rId3"/>
          <a:stretch>
            <a:fillRect/>
          </a:stretch>
        </p:blipFill>
        <p:spPr>
          <a:xfrm>
            <a:off x="2826326" y="35722"/>
            <a:ext cx="9298033" cy="6573420"/>
          </a:xfrm>
          <a:prstGeom prst="rect">
            <a:avLst/>
          </a:prstGeom>
        </p:spPr>
      </p:pic>
      <p:sp>
        <p:nvSpPr>
          <p:cNvPr id="5" name="Rectángulo 4">
            <a:extLst>
              <a:ext uri="{FF2B5EF4-FFF2-40B4-BE49-F238E27FC236}">
                <a16:creationId xmlns:a16="http://schemas.microsoft.com/office/drawing/2014/main" id="{EC5E1C87-858B-B240-81BE-1181A17DC3E4}"/>
              </a:ext>
            </a:extLst>
          </p:cNvPr>
          <p:cNvSpPr/>
          <p:nvPr/>
        </p:nvSpPr>
        <p:spPr>
          <a:xfrm>
            <a:off x="2006138" y="6289164"/>
            <a:ext cx="10185862"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u="none" strike="noStrike" kern="1200" cap="none" spc="0" normalizeH="0" baseline="0" noProof="0">
              <a:ln>
                <a:noFill/>
              </a:ln>
              <a:effectLst/>
              <a:uLnTx/>
              <a:uFillTx/>
              <a:latin typeface="Calibri" panose="020F0502020204030204"/>
              <a:ea typeface="+mn-ea"/>
              <a:cs typeface="+mn-cs"/>
            </a:endParaRPr>
          </a:p>
        </p:txBody>
      </p:sp>
      <p:sp>
        <p:nvSpPr>
          <p:cNvPr id="6" name="CuadroTexto 4">
            <a:extLst>
              <a:ext uri="{FF2B5EF4-FFF2-40B4-BE49-F238E27FC236}">
                <a16:creationId xmlns:a16="http://schemas.microsoft.com/office/drawing/2014/main" id="{7A186B9F-86AC-174F-8DF1-9E8F2D277840}"/>
              </a:ext>
            </a:extLst>
          </p:cNvPr>
          <p:cNvSpPr txBox="1"/>
          <p:nvPr/>
        </p:nvSpPr>
        <p:spPr>
          <a:xfrm>
            <a:off x="0" y="0"/>
            <a:ext cx="2774022" cy="20621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pacients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amb</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malaltia</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renal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crònica</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sp>
        <p:nvSpPr>
          <p:cNvPr id="7" name="Triángulo rectángulo 6">
            <a:extLst>
              <a:ext uri="{FF2B5EF4-FFF2-40B4-BE49-F238E27FC236}">
                <a16:creationId xmlns:a16="http://schemas.microsoft.com/office/drawing/2014/main" id="{1898FACE-7673-E14D-94C7-1583B543EF07}"/>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0C5001B9-1D82-3446-B1E5-9525D7FF6D46}"/>
              </a:ext>
            </a:extLst>
          </p:cNvPr>
          <p:cNvGrpSpPr/>
          <p:nvPr/>
        </p:nvGrpSpPr>
        <p:grpSpPr>
          <a:xfrm>
            <a:off x="0" y="6592704"/>
            <a:ext cx="12046557" cy="136634"/>
            <a:chOff x="63064" y="6513014"/>
            <a:chExt cx="12046557" cy="136634"/>
          </a:xfrm>
        </p:grpSpPr>
        <p:cxnSp>
          <p:nvCxnSpPr>
            <p:cNvPr id="9" name="Conector recto 8">
              <a:extLst>
                <a:ext uri="{FF2B5EF4-FFF2-40B4-BE49-F238E27FC236}">
                  <a16:creationId xmlns:a16="http://schemas.microsoft.com/office/drawing/2014/main" id="{E0D3900F-BA7B-CA46-8FBF-A8EDBC74C4E0}"/>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E6728976-FE53-A54C-B533-6019DE502C5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8832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D4B76BC-BB08-F34D-A83F-3E5871B6704C}"/>
              </a:ext>
            </a:extLst>
          </p:cNvPr>
          <p:cNvPicPr>
            <a:picLocks noChangeAspect="1"/>
          </p:cNvPicPr>
          <p:nvPr/>
        </p:nvPicPr>
        <p:blipFill rotWithShape="1">
          <a:blip r:embed="rId3"/>
          <a:srcRect l="764" t="1795" r="1051"/>
          <a:stretch/>
        </p:blipFill>
        <p:spPr>
          <a:xfrm>
            <a:off x="155575" y="2610893"/>
            <a:ext cx="5394089" cy="3078339"/>
          </a:xfrm>
          <a:prstGeom prst="rect">
            <a:avLst/>
          </a:prstGeom>
          <a:ln>
            <a:solidFill>
              <a:srgbClr val="FF0000"/>
            </a:solidFill>
          </a:ln>
        </p:spPr>
      </p:pic>
      <p:sp>
        <p:nvSpPr>
          <p:cNvPr id="18" name="Título 1">
            <a:extLst>
              <a:ext uri="{FF2B5EF4-FFF2-40B4-BE49-F238E27FC236}">
                <a16:creationId xmlns:a16="http://schemas.microsoft.com/office/drawing/2014/main" id="{C2DDA913-6C3E-AD4B-8114-D299E6627867}"/>
              </a:ext>
            </a:extLst>
          </p:cNvPr>
          <p:cNvSpPr txBox="1">
            <a:spLocks/>
          </p:cNvSpPr>
          <p:nvPr/>
        </p:nvSpPr>
        <p:spPr>
          <a:xfrm>
            <a:off x="113739" y="1570681"/>
            <a:ext cx="5435926" cy="1040212"/>
          </a:xfrm>
          <a:prstGeom prst="rect">
            <a:avLst/>
          </a:prstGeom>
          <a:ln w="38100">
            <a:solidFill>
              <a:srgbClr val="00B0F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Calibri Light" panose="020F0302020204030204"/>
                <a:ea typeface="+mj-ea"/>
                <a:cs typeface="+mj-cs"/>
              </a:rPr>
              <a:t>METAANALISIS SOBRE LA VARIABLE PRINCIPAL RENAL</a:t>
            </a:r>
          </a:p>
        </p:txBody>
      </p:sp>
      <p:sp>
        <p:nvSpPr>
          <p:cNvPr id="19" name="CuadroTexto 18">
            <a:extLst>
              <a:ext uri="{FF2B5EF4-FFF2-40B4-BE49-F238E27FC236}">
                <a16:creationId xmlns:a16="http://schemas.microsoft.com/office/drawing/2014/main" id="{BAEF61FC-AA57-9247-8075-9D5310DE98DB}"/>
              </a:ext>
            </a:extLst>
          </p:cNvPr>
          <p:cNvSpPr txBox="1"/>
          <p:nvPr/>
        </p:nvSpPr>
        <p:spPr>
          <a:xfrm>
            <a:off x="4281580" y="3030535"/>
            <a:ext cx="1445908" cy="260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71437" tIns="71437" rIns="71437" bIns="71437" spcCol="38100" anchor="ctr">
            <a:spAutoFit/>
          </a:bodyPr>
          <a:lstStyle/>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rPr>
              <a:t>arGLP1 </a:t>
            </a: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rPr>
              <a:t>0,82</a:t>
            </a:r>
          </a:p>
          <a:p>
            <a:pPr marL="0" marR="0" lvl="0" indent="0" algn="ctr" defTabSz="821531"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endParaRP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70AD47">
                    <a:lumMod val="75000"/>
                  </a:srgbClr>
                </a:solidFill>
                <a:effectLst/>
                <a:uLnTx/>
                <a:uFillTx/>
                <a:latin typeface="Calibri" panose="020F0502020204030204"/>
                <a:ea typeface="Helvetica Neue"/>
                <a:cs typeface="Helvetica Neue"/>
                <a:sym typeface="Helvetica Neue"/>
              </a:rPr>
              <a:t>iSGLT2 </a:t>
            </a: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70AD47">
                    <a:lumMod val="75000"/>
                  </a:srgbClr>
                </a:solidFill>
                <a:effectLst/>
                <a:uLnTx/>
                <a:uFillTx/>
                <a:latin typeface="Calibri" panose="020F0502020204030204"/>
                <a:ea typeface="Helvetica Neue"/>
                <a:cs typeface="Helvetica Neue"/>
                <a:sym typeface="Helvetica Neue"/>
              </a:rPr>
              <a:t>0,62</a:t>
            </a:r>
          </a:p>
        </p:txBody>
      </p:sp>
      <p:sp>
        <p:nvSpPr>
          <p:cNvPr id="20" name="Rectangle 5">
            <a:extLst>
              <a:ext uri="{FF2B5EF4-FFF2-40B4-BE49-F238E27FC236}">
                <a16:creationId xmlns:a16="http://schemas.microsoft.com/office/drawing/2014/main" id="{43EF3D65-80D6-C743-A70B-67A34D09635A}"/>
              </a:ext>
            </a:extLst>
          </p:cNvPr>
          <p:cNvSpPr/>
          <p:nvPr/>
        </p:nvSpPr>
        <p:spPr>
          <a:xfrm>
            <a:off x="7629304" y="6229693"/>
            <a:ext cx="4390561"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1600" b="0" i="1" u="none" strike="noStrike" kern="1200" cap="none" spc="0" normalizeH="0" baseline="0" noProof="0" err="1">
                <a:ln>
                  <a:noFill/>
                </a:ln>
                <a:solidFill>
                  <a:prstClr val="black"/>
                </a:solidFill>
                <a:effectLst/>
                <a:uLnTx/>
                <a:uFillTx/>
                <a:latin typeface="Calibri" panose="020F0502020204030204"/>
                <a:ea typeface="+mn-ea"/>
                <a:cs typeface="+mn-cs"/>
              </a:rPr>
              <a:t>Zelniker</a:t>
            </a:r>
            <a:r>
              <a:rPr kumimoji="0" lang="ca-ES" sz="1600" b="0" i="1" u="none" strike="noStrike" kern="1200" cap="none" spc="0" normalizeH="0" baseline="0" noProof="0">
                <a:ln>
                  <a:noFill/>
                </a:ln>
                <a:solidFill>
                  <a:prstClr val="black"/>
                </a:solidFill>
                <a:effectLst/>
                <a:uLnTx/>
                <a:uFillTx/>
                <a:latin typeface="Calibri" panose="020F0502020204030204"/>
                <a:ea typeface="+mn-ea"/>
                <a:cs typeface="+mn-cs"/>
              </a:rPr>
              <a:t> TA et al. </a:t>
            </a:r>
            <a:r>
              <a:rPr kumimoji="0" lang="ca-ES" sz="1600" b="0" i="1" u="none" strike="noStrike" kern="1200" cap="none" spc="0" normalizeH="0" baseline="0" noProof="0" err="1">
                <a:ln>
                  <a:noFill/>
                </a:ln>
                <a:solidFill>
                  <a:prstClr val="black"/>
                </a:solidFill>
                <a:effectLst/>
                <a:uLnTx/>
                <a:uFillTx/>
                <a:latin typeface="Calibri" panose="020F0502020204030204"/>
                <a:ea typeface="+mn-ea"/>
                <a:cs typeface="+mn-cs"/>
              </a:rPr>
              <a:t>Circulation</a:t>
            </a:r>
            <a:r>
              <a:rPr kumimoji="0" lang="ca-ES" sz="16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2019;139:2022–2031.</a:t>
            </a:r>
          </a:p>
        </p:txBody>
      </p:sp>
      <p:sp>
        <p:nvSpPr>
          <p:cNvPr id="21" name="Título 1">
            <a:extLst>
              <a:ext uri="{FF2B5EF4-FFF2-40B4-BE49-F238E27FC236}">
                <a16:creationId xmlns:a16="http://schemas.microsoft.com/office/drawing/2014/main" id="{7F3C8DE2-FD26-A246-A3F6-CEFAB8D0473E}"/>
              </a:ext>
            </a:extLst>
          </p:cNvPr>
          <p:cNvSpPr txBox="1">
            <a:spLocks/>
          </p:cNvSpPr>
          <p:nvPr/>
        </p:nvSpPr>
        <p:spPr>
          <a:xfrm>
            <a:off x="155575" y="5920309"/>
            <a:ext cx="11402008" cy="648738"/>
          </a:xfrm>
          <a:prstGeom prst="rect">
            <a:avLst/>
          </a:prstGeom>
          <a:ln w="12700">
            <a:miter lim="400000"/>
          </a:ln>
          <a:extLst>
            <a:ext uri="{C572A759-6A51-4108-AA02-DFA0A04FC94B}"/>
          </a:extLst>
        </p:spPr>
        <p:txBody>
          <a:bodyPr lIns="26783" tIns="26783" rIns="26783" bIns="26783" anchor="ctr"/>
          <a:lstStyle>
            <a:lvl1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795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307954"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*New-</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onset</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macroalbuminuria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sustained</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doubling</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of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serum</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creatinine</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or</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 40% decline in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estimated</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glomerular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filtration</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rate</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end-stage</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kidney</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disease</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or</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a:t>
            </a:r>
            <a:r>
              <a:rPr kumimoji="0" lang="es-ES" sz="1800" b="0" i="0" u="none" strike="noStrike" kern="1200" cap="none" spc="0" normalizeH="0" baseline="0" noProof="0" err="1">
                <a:ln>
                  <a:noFill/>
                </a:ln>
                <a:solidFill>
                  <a:prstClr val="black"/>
                </a:solidFill>
                <a:effectLst/>
                <a:uLnTx/>
                <a:uFillTx/>
                <a:latin typeface="Calibri" panose="020F0502020204030204"/>
                <a:ea typeface="Calibri" charset="0"/>
                <a:cs typeface="Calibri" charset="0"/>
                <a:sym typeface="Helvetica Neue Medium"/>
              </a:rPr>
              <a:t>death</a:t>
            </a:r>
            <a:r>
              <a:rPr kumimoji="0" lang="es-ES" sz="1800" b="0" i="0" u="none" strike="noStrike" kern="1200" cap="none" spc="0" normalizeH="0" baseline="0" noProof="0">
                <a:ln>
                  <a:noFill/>
                </a:ln>
                <a:solidFill>
                  <a:prstClr val="black"/>
                </a:solidFill>
                <a:effectLst/>
                <a:uLnTx/>
                <a:uFillTx/>
                <a:latin typeface="Calibri" panose="020F0502020204030204"/>
                <a:ea typeface="Calibri" charset="0"/>
                <a:cs typeface="Calibri" charset="0"/>
                <a:sym typeface="Helvetica Neue Medium"/>
              </a:rPr>
              <a:t> of renal cause</a:t>
            </a:r>
            <a:br>
              <a:rPr kumimoji="0" lang="es-E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Helvetica Neue Medium"/>
              </a:rPr>
            </a:br>
            <a:endParaRPr kumimoji="0" lang="es-E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Helvetica Neue Medium"/>
            </a:endParaRPr>
          </a:p>
        </p:txBody>
      </p:sp>
      <p:grpSp>
        <p:nvGrpSpPr>
          <p:cNvPr id="4" name="Grupo 3">
            <a:extLst>
              <a:ext uri="{FF2B5EF4-FFF2-40B4-BE49-F238E27FC236}">
                <a16:creationId xmlns:a16="http://schemas.microsoft.com/office/drawing/2014/main" id="{F722939D-A0E0-984F-99FB-AD6C90A6498A}"/>
              </a:ext>
            </a:extLst>
          </p:cNvPr>
          <p:cNvGrpSpPr/>
          <p:nvPr/>
        </p:nvGrpSpPr>
        <p:grpSpPr>
          <a:xfrm>
            <a:off x="5972503" y="1592688"/>
            <a:ext cx="6427194" cy="4131067"/>
            <a:chOff x="5972503" y="1592688"/>
            <a:chExt cx="6427194" cy="4131067"/>
          </a:xfrm>
        </p:grpSpPr>
        <p:pic>
          <p:nvPicPr>
            <p:cNvPr id="7" name="Imagen 6">
              <a:extLst>
                <a:ext uri="{FF2B5EF4-FFF2-40B4-BE49-F238E27FC236}">
                  <a16:creationId xmlns:a16="http://schemas.microsoft.com/office/drawing/2014/main" id="{5046C47E-11D6-6644-877A-73F67BE454BD}"/>
                </a:ext>
              </a:extLst>
            </p:cNvPr>
            <p:cNvPicPr>
              <a:picLocks noChangeAspect="1"/>
            </p:cNvPicPr>
            <p:nvPr/>
          </p:nvPicPr>
          <p:blipFill>
            <a:blip r:embed="rId4"/>
            <a:stretch>
              <a:fillRect/>
            </a:stretch>
          </p:blipFill>
          <p:spPr>
            <a:xfrm>
              <a:off x="6000224" y="2645416"/>
              <a:ext cx="5403783" cy="3078339"/>
            </a:xfrm>
            <a:prstGeom prst="rect">
              <a:avLst/>
            </a:prstGeom>
            <a:ln>
              <a:solidFill>
                <a:srgbClr val="FF0000"/>
              </a:solidFill>
            </a:ln>
          </p:spPr>
        </p:pic>
        <p:sp>
          <p:nvSpPr>
            <p:cNvPr id="8" name="CuadroTexto 7">
              <a:extLst>
                <a:ext uri="{FF2B5EF4-FFF2-40B4-BE49-F238E27FC236}">
                  <a16:creationId xmlns:a16="http://schemas.microsoft.com/office/drawing/2014/main" id="{FEDA529E-0A4D-524B-AC93-F4361174ED3C}"/>
                </a:ext>
              </a:extLst>
            </p:cNvPr>
            <p:cNvSpPr txBox="1"/>
            <p:nvPr/>
          </p:nvSpPr>
          <p:spPr>
            <a:xfrm>
              <a:off x="10139036" y="3011800"/>
              <a:ext cx="2260661" cy="260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71437" tIns="71437" rIns="71437" bIns="71437" spcCol="38100" anchor="ctr">
              <a:spAutoFit/>
            </a:bodyPr>
            <a:lstStyle/>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rPr>
                <a:t>arGLP1 </a:t>
              </a: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rPr>
                <a:t>0,92 (</a:t>
              </a:r>
              <a:r>
                <a:rPr kumimoji="0" lang="es-ES" sz="3200" b="1" i="0" u="none" strike="noStrike" kern="1200" cap="none" spc="0" normalizeH="0" baseline="0" noProof="0" err="1">
                  <a:ln>
                    <a:noFill/>
                  </a:ln>
                  <a:solidFill>
                    <a:srgbClr val="FF0000"/>
                  </a:solidFill>
                  <a:effectLst/>
                  <a:uLnTx/>
                  <a:uFillTx/>
                  <a:latin typeface="Calibri" panose="020F0502020204030204"/>
                  <a:ea typeface="Helvetica Neue"/>
                  <a:cs typeface="Helvetica Neue"/>
                  <a:sym typeface="Helvetica Neue"/>
                </a:rPr>
                <a:t>ns</a:t>
              </a:r>
              <a:r>
                <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rPr>
                <a:t>)</a:t>
              </a:r>
            </a:p>
            <a:p>
              <a:pPr marL="0" marR="0" lvl="0" indent="0" algn="ctr" defTabSz="821531"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a:ln>
                  <a:noFill/>
                </a:ln>
                <a:solidFill>
                  <a:srgbClr val="FF0000"/>
                </a:solidFill>
                <a:effectLst/>
                <a:uLnTx/>
                <a:uFillTx/>
                <a:latin typeface="Calibri" panose="020F0502020204030204"/>
                <a:ea typeface="Helvetica Neue"/>
                <a:cs typeface="Helvetica Neue"/>
                <a:sym typeface="Helvetica Neue"/>
              </a:endParaRP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70AD47">
                      <a:lumMod val="75000"/>
                    </a:srgbClr>
                  </a:solidFill>
                  <a:effectLst/>
                  <a:uLnTx/>
                  <a:uFillTx/>
                  <a:latin typeface="Calibri" panose="020F0502020204030204"/>
                  <a:ea typeface="Helvetica Neue"/>
                  <a:cs typeface="Helvetica Neue"/>
                  <a:sym typeface="Helvetica Neue"/>
                </a:rPr>
                <a:t>iSGLT2 </a:t>
              </a:r>
            </a:p>
            <a:p>
              <a:pPr marL="0" marR="0" lvl="0" indent="0" algn="ctr" defTabSz="821531"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70AD47">
                      <a:lumMod val="75000"/>
                    </a:srgbClr>
                  </a:solidFill>
                  <a:effectLst/>
                  <a:uLnTx/>
                  <a:uFillTx/>
                  <a:latin typeface="Calibri" panose="020F0502020204030204"/>
                  <a:ea typeface="Helvetica Neue"/>
                  <a:cs typeface="Helvetica Neue"/>
                  <a:sym typeface="Helvetica Neue"/>
                </a:rPr>
                <a:t>0,55</a:t>
              </a:r>
            </a:p>
          </p:txBody>
        </p:sp>
        <p:sp>
          <p:nvSpPr>
            <p:cNvPr id="9" name="Título 1">
              <a:extLst>
                <a:ext uri="{FF2B5EF4-FFF2-40B4-BE49-F238E27FC236}">
                  <a16:creationId xmlns:a16="http://schemas.microsoft.com/office/drawing/2014/main" id="{A28D96F7-A260-514E-B430-DB3543AE2149}"/>
                </a:ext>
              </a:extLst>
            </p:cNvPr>
            <p:cNvSpPr txBox="1">
              <a:spLocks/>
            </p:cNvSpPr>
            <p:nvPr/>
          </p:nvSpPr>
          <p:spPr>
            <a:xfrm>
              <a:off x="5972503" y="1592688"/>
              <a:ext cx="5424769" cy="1021555"/>
            </a:xfrm>
            <a:prstGeom prst="rect">
              <a:avLst/>
            </a:prstGeom>
            <a:ln w="38100">
              <a:solidFill>
                <a:srgbClr val="00B0F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Calibri Light" panose="020F0302020204030204"/>
                  <a:ea typeface="+mj-ea"/>
                  <a:cs typeface="+mj-cs"/>
                </a:rPr>
                <a:t>METAANALISIS SOBRE LA VARIABLE PRINCIPAL RENAL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err="1">
                  <a:ln>
                    <a:noFill/>
                  </a:ln>
                  <a:solidFill>
                    <a:srgbClr val="0070C0"/>
                  </a:solidFill>
                  <a:effectLst/>
                  <a:uLnTx/>
                  <a:uFillTx/>
                  <a:latin typeface="Calibri Light" panose="020F0302020204030204"/>
                  <a:ea typeface="+mj-ea"/>
                  <a:cs typeface="+mj-cs"/>
                </a:rPr>
                <a:t>excluyendo</a:t>
              </a:r>
              <a:r>
                <a:rPr kumimoji="0" lang="en-GB" sz="2400" b="1" i="0" u="none" strike="noStrike" kern="1200" cap="none" spc="0" normalizeH="0" baseline="0" noProof="0">
                  <a:ln>
                    <a:noFill/>
                  </a:ln>
                  <a:solidFill>
                    <a:srgbClr val="0070C0"/>
                  </a:solidFill>
                  <a:effectLst/>
                  <a:uLnTx/>
                  <a:uFillTx/>
                  <a:latin typeface="Calibri Light" panose="020F0302020204030204"/>
                  <a:ea typeface="+mj-ea"/>
                  <a:cs typeface="+mj-cs"/>
                </a:rPr>
                <a:t> la albuminuria</a:t>
              </a:r>
            </a:p>
          </p:txBody>
        </p:sp>
      </p:grpSp>
      <p:pic>
        <p:nvPicPr>
          <p:cNvPr id="2" name="Imagen 1">
            <a:extLst>
              <a:ext uri="{FF2B5EF4-FFF2-40B4-BE49-F238E27FC236}">
                <a16:creationId xmlns:a16="http://schemas.microsoft.com/office/drawing/2014/main" id="{E95EB3E1-5988-064B-B50C-6C620B7FC7E7}"/>
              </a:ext>
            </a:extLst>
          </p:cNvPr>
          <p:cNvPicPr>
            <a:picLocks noChangeAspect="1"/>
          </p:cNvPicPr>
          <p:nvPr/>
        </p:nvPicPr>
        <p:blipFill>
          <a:blip r:embed="rId5"/>
          <a:stretch>
            <a:fillRect/>
          </a:stretch>
        </p:blipFill>
        <p:spPr>
          <a:xfrm>
            <a:off x="113740" y="86263"/>
            <a:ext cx="5633918" cy="1211780"/>
          </a:xfrm>
          <a:prstGeom prst="rect">
            <a:avLst/>
          </a:prstGeom>
        </p:spPr>
      </p:pic>
      <p:sp>
        <p:nvSpPr>
          <p:cNvPr id="3" name="Rectángulo 2">
            <a:extLst>
              <a:ext uri="{FF2B5EF4-FFF2-40B4-BE49-F238E27FC236}">
                <a16:creationId xmlns:a16="http://schemas.microsoft.com/office/drawing/2014/main" id="{7E6B4224-675B-0D4A-A2B4-6DBE18A49F68}"/>
              </a:ext>
            </a:extLst>
          </p:cNvPr>
          <p:cNvSpPr/>
          <p:nvPr/>
        </p:nvSpPr>
        <p:spPr>
          <a:xfrm>
            <a:off x="6672694" y="86263"/>
            <a:ext cx="5363796" cy="1015663"/>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SGLT2i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have</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 more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marked</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effect</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on</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preventing</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hospitalization</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for</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heart</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failure</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and</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progression</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of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kidney</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 </a:t>
            </a:r>
            <a:r>
              <a:rPr kumimoji="0" lang="es-ES" sz="2000" b="0" i="0" u="none" strike="noStrike" kern="1200" cap="none" spc="0" normalizeH="0" baseline="0" noProof="0" err="1">
                <a:ln>
                  <a:noFill/>
                </a:ln>
                <a:solidFill>
                  <a:srgbClr val="0070C0"/>
                </a:solidFill>
                <a:effectLst/>
                <a:uLnTx/>
                <a:uFillTx/>
                <a:latin typeface="Helvetica" pitchFamily="2" charset="0"/>
                <a:ea typeface="+mn-ea"/>
                <a:cs typeface="+mn-cs"/>
              </a:rPr>
              <a:t>disease</a:t>
            </a:r>
            <a:r>
              <a:rPr kumimoji="0" lang="es-ES" sz="2000" b="0" i="0" u="none" strike="noStrike" kern="1200" cap="none" spc="0" normalizeH="0" baseline="0" noProof="0">
                <a:ln>
                  <a:noFill/>
                </a:ln>
                <a:solidFill>
                  <a:srgbClr val="0070C0"/>
                </a:solidFill>
                <a:effectLst/>
                <a:uLnTx/>
                <a:uFillTx/>
                <a:latin typeface="Helvetica" pitchFamily="2" charset="0"/>
                <a:ea typeface="+mn-ea"/>
                <a:cs typeface="+mn-cs"/>
              </a:rPr>
              <a:t>.</a:t>
            </a:r>
          </a:p>
        </p:txBody>
      </p:sp>
      <p:sp>
        <p:nvSpPr>
          <p:cNvPr id="14" name="Triángulo rectángulo 13">
            <a:extLst>
              <a:ext uri="{FF2B5EF4-FFF2-40B4-BE49-F238E27FC236}">
                <a16:creationId xmlns:a16="http://schemas.microsoft.com/office/drawing/2014/main" id="{7C998AAF-88EF-CE46-B89B-920BF542FD42}"/>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14">
            <a:extLst>
              <a:ext uri="{FF2B5EF4-FFF2-40B4-BE49-F238E27FC236}">
                <a16:creationId xmlns:a16="http://schemas.microsoft.com/office/drawing/2014/main" id="{4F0F0361-0F5C-A646-8F24-AFCB320F1C76}"/>
              </a:ext>
            </a:extLst>
          </p:cNvPr>
          <p:cNvGrpSpPr/>
          <p:nvPr/>
        </p:nvGrpSpPr>
        <p:grpSpPr>
          <a:xfrm>
            <a:off x="63064" y="6576078"/>
            <a:ext cx="12046557" cy="136634"/>
            <a:chOff x="63064" y="6513014"/>
            <a:chExt cx="12046557" cy="136634"/>
          </a:xfrm>
        </p:grpSpPr>
        <p:cxnSp>
          <p:nvCxnSpPr>
            <p:cNvPr id="16" name="Conector recto 15">
              <a:extLst>
                <a:ext uri="{FF2B5EF4-FFF2-40B4-BE49-F238E27FC236}">
                  <a16:creationId xmlns:a16="http://schemas.microsoft.com/office/drawing/2014/main" id="{85C96629-C629-6641-B1C1-83392F00BB5A}"/>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32129076-84E3-6943-8289-FC84D312C677}"/>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2871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41F115-70CE-CC47-9654-0C71F06A0354}"/>
              </a:ext>
            </a:extLst>
          </p:cNvPr>
          <p:cNvPicPr>
            <a:picLocks noChangeAspect="1"/>
          </p:cNvPicPr>
          <p:nvPr/>
        </p:nvPicPr>
        <p:blipFill rotWithShape="1">
          <a:blip r:embed="rId3"/>
          <a:srcRect b="8755"/>
          <a:stretch/>
        </p:blipFill>
        <p:spPr>
          <a:xfrm>
            <a:off x="6542406" y="-1"/>
            <a:ext cx="5632822" cy="2891072"/>
          </a:xfrm>
          <a:prstGeom prst="rect">
            <a:avLst/>
          </a:prstGeom>
          <a:ln>
            <a:solidFill>
              <a:srgbClr val="00B050"/>
            </a:solidFill>
          </a:ln>
        </p:spPr>
      </p:pic>
      <p:grpSp>
        <p:nvGrpSpPr>
          <p:cNvPr id="23" name="Grupo 22">
            <a:extLst>
              <a:ext uri="{FF2B5EF4-FFF2-40B4-BE49-F238E27FC236}">
                <a16:creationId xmlns:a16="http://schemas.microsoft.com/office/drawing/2014/main" id="{C09BF677-DA3D-1045-9FEB-F5C680C2A00D}"/>
              </a:ext>
            </a:extLst>
          </p:cNvPr>
          <p:cNvGrpSpPr/>
          <p:nvPr/>
        </p:nvGrpSpPr>
        <p:grpSpPr>
          <a:xfrm>
            <a:off x="-32614" y="3416477"/>
            <a:ext cx="12224615" cy="3183304"/>
            <a:chOff x="-32614" y="3416477"/>
            <a:chExt cx="12224615" cy="3183304"/>
          </a:xfrm>
        </p:grpSpPr>
        <p:pic>
          <p:nvPicPr>
            <p:cNvPr id="3" name="Imagen 2">
              <a:extLst>
                <a:ext uri="{FF2B5EF4-FFF2-40B4-BE49-F238E27FC236}">
                  <a16:creationId xmlns:a16="http://schemas.microsoft.com/office/drawing/2014/main" id="{9FA4BA2D-0A0B-8C49-A642-673C83FAC457}"/>
                </a:ext>
              </a:extLst>
            </p:cNvPr>
            <p:cNvPicPr>
              <a:picLocks noChangeAspect="1"/>
            </p:cNvPicPr>
            <p:nvPr/>
          </p:nvPicPr>
          <p:blipFill rotWithShape="1">
            <a:blip r:embed="rId4"/>
            <a:srcRect t="7012" b="18334"/>
            <a:stretch/>
          </p:blipFill>
          <p:spPr>
            <a:xfrm>
              <a:off x="-32614" y="3496985"/>
              <a:ext cx="7388912" cy="3102796"/>
            </a:xfrm>
            <a:prstGeom prst="rect">
              <a:avLst/>
            </a:prstGeom>
            <a:ln>
              <a:solidFill>
                <a:srgbClr val="00B050"/>
              </a:solidFill>
            </a:ln>
          </p:spPr>
        </p:pic>
        <p:sp>
          <p:nvSpPr>
            <p:cNvPr id="14" name="Rectangle 16">
              <a:extLst>
                <a:ext uri="{FF2B5EF4-FFF2-40B4-BE49-F238E27FC236}">
                  <a16:creationId xmlns:a16="http://schemas.microsoft.com/office/drawing/2014/main" id="{192B1CAD-FF1D-4B48-8BBF-4342A41F4A59}"/>
                </a:ext>
              </a:extLst>
            </p:cNvPr>
            <p:cNvSpPr/>
            <p:nvPr/>
          </p:nvSpPr>
          <p:spPr>
            <a:xfrm>
              <a:off x="5944692" y="3416477"/>
              <a:ext cx="261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Rectangle 17">
              <a:extLst>
                <a:ext uri="{FF2B5EF4-FFF2-40B4-BE49-F238E27FC236}">
                  <a16:creationId xmlns:a16="http://schemas.microsoft.com/office/drawing/2014/main" id="{B1F82559-8EC0-5B47-80BF-817C0CDA8452}"/>
                </a:ext>
              </a:extLst>
            </p:cNvPr>
            <p:cNvSpPr/>
            <p:nvPr/>
          </p:nvSpPr>
          <p:spPr>
            <a:xfrm>
              <a:off x="5944692" y="3416477"/>
              <a:ext cx="261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Rectangle 18">
              <a:extLst>
                <a:ext uri="{FF2B5EF4-FFF2-40B4-BE49-F238E27FC236}">
                  <a16:creationId xmlns:a16="http://schemas.microsoft.com/office/drawing/2014/main" id="{3776EC61-938E-8E47-8E88-B70954544858}"/>
                </a:ext>
              </a:extLst>
            </p:cNvPr>
            <p:cNvSpPr/>
            <p:nvPr/>
          </p:nvSpPr>
          <p:spPr>
            <a:xfrm>
              <a:off x="5944692" y="3416477"/>
              <a:ext cx="261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Content Placeholder 8, chunk 1">
              <a:extLst>
                <a:ext uri="{FF2B5EF4-FFF2-40B4-BE49-F238E27FC236}">
                  <a16:creationId xmlns:a16="http://schemas.microsoft.com/office/drawing/2014/main" id="{75FD56B8-A4C4-884C-8D3F-664EF9BB50A6}"/>
                </a:ext>
              </a:extLst>
            </p:cNvPr>
            <p:cNvSpPr txBox="1">
              <a:spLocks/>
            </p:cNvSpPr>
            <p:nvPr/>
          </p:nvSpPr>
          <p:spPr>
            <a:xfrm>
              <a:off x="7132901" y="3463966"/>
              <a:ext cx="5059100" cy="1169551"/>
            </a:xfrm>
            <a:prstGeom prst="rect">
              <a:avLst/>
            </a:prstGeom>
            <a:solidFill>
              <a:schemeClr val="bg1">
                <a:alpha val="70000"/>
              </a:schemeClr>
            </a:solidFill>
          </p:spPr>
          <p:txBody>
            <a:bodyPr vert="horz" wrap="square" lIns="91440" tIns="45720" rIns="91440" bIns="45720" rtlCol="0">
              <a:spAutoFit/>
            </a:bodyPr>
            <a:lstStyle>
              <a:defPPr>
                <a:defRPr lang="en-US"/>
              </a:defPPr>
              <a:lvl1pPr marL="228600" indent="-228600">
                <a:lnSpc>
                  <a:spcPct val="90000"/>
                </a:lnSpc>
                <a:spcBef>
                  <a:spcPts val="1200"/>
                </a:spcBef>
                <a:buClr>
                  <a:schemeClr val="accent1"/>
                </a:buClr>
                <a:buFont typeface="Arial" panose="020B0604020202020204" pitchFamily="34" charset="0"/>
                <a:buChar char="•"/>
                <a:defRPr sz="2000"/>
              </a:lvl1pPr>
              <a:lvl2pPr indent="-228600">
                <a:lnSpc>
                  <a:spcPct val="90000"/>
                </a:lnSpc>
                <a:spcBef>
                  <a:spcPts val="800"/>
                </a:spcBef>
                <a:buClr>
                  <a:schemeClr val="tx1"/>
                </a:buClr>
                <a:buFont typeface="Arial" panose="020B0604020202020204" pitchFamily="34" charset="0"/>
                <a:buChar char="–"/>
              </a:lvl2pPr>
              <a:lvl3pPr marL="685800" indent="-228600">
                <a:lnSpc>
                  <a:spcPct val="90000"/>
                </a:lnSpc>
                <a:spcBef>
                  <a:spcPts val="800"/>
                </a:spcBef>
                <a:buClr>
                  <a:schemeClr val="accent1"/>
                </a:buClr>
                <a:buFont typeface="Arial" panose="020B0604020202020204" pitchFamily="34" charset="0"/>
                <a:buChar char="•"/>
                <a:defRPr sz="1600"/>
              </a:lvl3pPr>
              <a:lvl4pPr marL="914400" indent="-228600">
                <a:lnSpc>
                  <a:spcPct val="90000"/>
                </a:lnSpc>
                <a:spcBef>
                  <a:spcPts val="800"/>
                </a:spcBef>
                <a:buClr>
                  <a:schemeClr val="tx1"/>
                </a:buClr>
                <a:buFont typeface="Arial" panose="020B0604020202020204" pitchFamily="34" charset="0"/>
                <a:buChar char="–"/>
                <a:defRPr sz="1600"/>
              </a:lvl4pPr>
              <a:lvl5pPr marL="1143000" indent="-228600">
                <a:lnSpc>
                  <a:spcPct val="90000"/>
                </a:lnSpc>
                <a:spcBef>
                  <a:spcPts val="8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54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0" cap="none" spc="0" normalizeH="0" baseline="0" noProof="0">
                  <a:ln>
                    <a:noFill/>
                  </a:ln>
                  <a:solidFill>
                    <a:srgbClr val="FF0000"/>
                  </a:solidFill>
                  <a:effectLst/>
                  <a:uLnTx/>
                  <a:uFillTx/>
                  <a:latin typeface="Arial" panose="020B0604020202020204"/>
                  <a:ea typeface="+mn-ea"/>
                  <a:cs typeface="+mn-cs"/>
                </a:rPr>
                <a:t>39% </a:t>
              </a: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RRR primary composite endpoint </a:t>
              </a:r>
            </a:p>
            <a:p>
              <a:pPr marL="2254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0" cap="none" spc="0" normalizeH="0" baseline="0" noProof="0">
                  <a:ln>
                    <a:noFill/>
                  </a:ln>
                  <a:solidFill>
                    <a:srgbClr val="000000"/>
                  </a:solidFill>
                  <a:effectLst/>
                  <a:uLnTx/>
                  <a:uFillTx/>
                  <a:latin typeface="Arial" panose="020B0604020202020204"/>
                  <a:ea typeface="+mn-ea"/>
                  <a:cs typeface="+mn-cs"/>
                </a:rPr>
                <a:t>(≥50% decline in eGFR, ESKD, renal or CV death)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 name="Content Placeholder 8, chunk 2">
              <a:extLst>
                <a:ext uri="{FF2B5EF4-FFF2-40B4-BE49-F238E27FC236}">
                  <a16:creationId xmlns:a16="http://schemas.microsoft.com/office/drawing/2014/main" id="{CA92AB19-90CD-DF42-8D58-C76C97CF8ADF}"/>
                </a:ext>
              </a:extLst>
            </p:cNvPr>
            <p:cNvSpPr txBox="1"/>
            <p:nvPr/>
          </p:nvSpPr>
          <p:spPr>
            <a:xfrm>
              <a:off x="7407668" y="4298721"/>
              <a:ext cx="4702139" cy="892552"/>
            </a:xfrm>
            <a:prstGeom prst="rect">
              <a:avLst/>
            </a:prstGeom>
          </p:spPr>
          <p:txBody>
            <a:bodyPr vert="horz" wrap="square" lIns="91440" tIns="45720" rIns="91440" bIns="45720" rtlCol="0">
              <a:spAutoFit/>
            </a:bodyPr>
            <a:lstStyle>
              <a:defPPr>
                <a:defRPr lang="en-US"/>
              </a:defPPr>
              <a:lvl1pPr marL="228600" indent="-228600">
                <a:lnSpc>
                  <a:spcPct val="90000"/>
                </a:lnSpc>
                <a:spcBef>
                  <a:spcPts val="1200"/>
                </a:spcBef>
                <a:buClr>
                  <a:schemeClr val="accent1"/>
                </a:buClr>
                <a:buFont typeface="Arial" panose="020B0604020202020204" pitchFamily="34" charset="0"/>
                <a:buChar char="•"/>
                <a:defRPr sz="2000"/>
              </a:lvl1pPr>
              <a:lvl2pPr indent="-228600">
                <a:lnSpc>
                  <a:spcPct val="90000"/>
                </a:lnSpc>
                <a:spcBef>
                  <a:spcPts val="800"/>
                </a:spcBef>
                <a:buClr>
                  <a:schemeClr val="tx1"/>
                </a:buClr>
                <a:buFont typeface="Arial" panose="020B0604020202020204" pitchFamily="34" charset="0"/>
                <a:buChar char="–"/>
              </a:lvl2pPr>
              <a:lvl3pPr marL="685800" indent="-228600">
                <a:lnSpc>
                  <a:spcPct val="90000"/>
                </a:lnSpc>
                <a:spcBef>
                  <a:spcPts val="800"/>
                </a:spcBef>
                <a:buClr>
                  <a:schemeClr val="accent1"/>
                </a:buClr>
                <a:buFont typeface="Arial" panose="020B0604020202020204" pitchFamily="34" charset="0"/>
                <a:buChar char="•"/>
                <a:defRPr sz="1600"/>
              </a:lvl3pPr>
              <a:lvl4pPr marL="914400" indent="-228600">
                <a:lnSpc>
                  <a:spcPct val="90000"/>
                </a:lnSpc>
                <a:spcBef>
                  <a:spcPts val="800"/>
                </a:spcBef>
                <a:buClr>
                  <a:schemeClr val="tx1"/>
                </a:buClr>
                <a:buFont typeface="Arial" panose="020B0604020202020204" pitchFamily="34" charset="0"/>
                <a:buChar char="–"/>
                <a:defRPr sz="1600"/>
              </a:lvl4pPr>
              <a:lvl5pPr marL="1143000" indent="-228600">
                <a:lnSpc>
                  <a:spcPct val="90000"/>
                </a:lnSpc>
                <a:spcBef>
                  <a:spcPts val="8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0000"/>
                  </a:solidFill>
                  <a:effectLst/>
                  <a:uLnTx/>
                  <a:uFillTx/>
                  <a:latin typeface="Arial" panose="020B0604020202020204"/>
                  <a:ea typeface="+mn-ea"/>
                  <a:cs typeface="+mn-cs"/>
                </a:rPr>
                <a:t>44%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RRR renal composite </a:t>
              </a:r>
              <a:b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(≥50% decline in eGFR, ESKD, or renal death)</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Content Placeholder 8, chunk 3">
              <a:extLst>
                <a:ext uri="{FF2B5EF4-FFF2-40B4-BE49-F238E27FC236}">
                  <a16:creationId xmlns:a16="http://schemas.microsoft.com/office/drawing/2014/main" id="{FC6BE4EE-2BA9-9A42-A952-E0DF32EB6579}"/>
                </a:ext>
              </a:extLst>
            </p:cNvPr>
            <p:cNvSpPr txBox="1"/>
            <p:nvPr/>
          </p:nvSpPr>
          <p:spPr>
            <a:xfrm>
              <a:off x="7407668" y="5139637"/>
              <a:ext cx="4784332" cy="646331"/>
            </a:xfrm>
            <a:prstGeom prst="rect">
              <a:avLst/>
            </a:prstGeom>
          </p:spPr>
          <p:txBody>
            <a:bodyPr vert="horz" wrap="square" lIns="91440" tIns="45720" rIns="91440" bIns="45720" rtlCol="0">
              <a:spAutoFit/>
            </a:bodyPr>
            <a:lstStyle>
              <a:defPPr>
                <a:defRPr lang="en-US"/>
              </a:defPPr>
              <a:lvl1pPr marL="228600" indent="-228600">
                <a:lnSpc>
                  <a:spcPct val="90000"/>
                </a:lnSpc>
                <a:spcBef>
                  <a:spcPts val="1200"/>
                </a:spcBef>
                <a:buClr>
                  <a:schemeClr val="accent1"/>
                </a:buClr>
                <a:buFont typeface="Arial" panose="020B0604020202020204" pitchFamily="34" charset="0"/>
                <a:buChar char="•"/>
                <a:defRPr sz="2000"/>
              </a:lvl1pPr>
              <a:lvl2pPr indent="-228600">
                <a:lnSpc>
                  <a:spcPct val="90000"/>
                </a:lnSpc>
                <a:spcBef>
                  <a:spcPts val="800"/>
                </a:spcBef>
                <a:buClr>
                  <a:schemeClr val="tx1"/>
                </a:buClr>
                <a:buFont typeface="Arial" panose="020B0604020202020204" pitchFamily="34" charset="0"/>
                <a:buChar char="–"/>
              </a:lvl2pPr>
              <a:lvl3pPr marL="685800" indent="-228600">
                <a:lnSpc>
                  <a:spcPct val="90000"/>
                </a:lnSpc>
                <a:spcBef>
                  <a:spcPts val="800"/>
                </a:spcBef>
                <a:buClr>
                  <a:schemeClr val="accent1"/>
                </a:buClr>
                <a:buFont typeface="Arial" panose="020B0604020202020204" pitchFamily="34" charset="0"/>
                <a:buChar char="•"/>
                <a:defRPr sz="1600"/>
              </a:lvl3pPr>
              <a:lvl4pPr marL="914400" indent="-228600">
                <a:lnSpc>
                  <a:spcPct val="90000"/>
                </a:lnSpc>
                <a:spcBef>
                  <a:spcPts val="800"/>
                </a:spcBef>
                <a:buClr>
                  <a:schemeClr val="tx1"/>
                </a:buClr>
                <a:buFont typeface="Arial" panose="020B0604020202020204" pitchFamily="34" charset="0"/>
                <a:buChar char="–"/>
                <a:defRPr sz="1600"/>
              </a:lvl4pPr>
              <a:lvl5pPr marL="1143000" indent="-228600">
                <a:lnSpc>
                  <a:spcPct val="90000"/>
                </a:lnSpc>
                <a:spcBef>
                  <a:spcPts val="8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0000"/>
                  </a:solidFill>
                  <a:effectLst/>
                  <a:uLnTx/>
                  <a:uFillTx/>
                  <a:latin typeface="Arial" panose="020B0604020202020204"/>
                  <a:ea typeface="+mn-ea"/>
                  <a:cs typeface="+mn-cs"/>
                </a:rPr>
                <a:t>29%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RRR CV death or HHF </a:t>
              </a:r>
            </a:p>
          </p:txBody>
        </p:sp>
        <p:sp>
          <p:nvSpPr>
            <p:cNvPr id="20" name="Content Placeholder 8, chunk 4">
              <a:extLst>
                <a:ext uri="{FF2B5EF4-FFF2-40B4-BE49-F238E27FC236}">
                  <a16:creationId xmlns:a16="http://schemas.microsoft.com/office/drawing/2014/main" id="{D9B5A2D0-ADC4-E040-8EFB-CEDF13FD59E0}"/>
                </a:ext>
              </a:extLst>
            </p:cNvPr>
            <p:cNvSpPr txBox="1"/>
            <p:nvPr/>
          </p:nvSpPr>
          <p:spPr>
            <a:xfrm>
              <a:off x="7407668" y="5683671"/>
              <a:ext cx="4702139" cy="646331"/>
            </a:xfrm>
            <a:prstGeom prst="rect">
              <a:avLst/>
            </a:prstGeom>
          </p:spPr>
          <p:txBody>
            <a:bodyPr vert="horz" wrap="square" lIns="91440" tIns="45720" rIns="91440" bIns="45720" rtlCol="0">
              <a:spAutoFit/>
            </a:bodyPr>
            <a:lstStyle>
              <a:defPPr>
                <a:defRPr lang="en-US"/>
              </a:defPPr>
              <a:lvl1pPr marL="228600" indent="-228600">
                <a:lnSpc>
                  <a:spcPct val="90000"/>
                </a:lnSpc>
                <a:spcBef>
                  <a:spcPts val="1200"/>
                </a:spcBef>
                <a:buClr>
                  <a:schemeClr val="accent1"/>
                </a:buClr>
                <a:buFont typeface="Arial" panose="020B0604020202020204" pitchFamily="34" charset="0"/>
                <a:buChar char="•"/>
                <a:defRPr sz="2000"/>
              </a:lvl1pPr>
              <a:lvl2pPr indent="-228600">
                <a:lnSpc>
                  <a:spcPct val="90000"/>
                </a:lnSpc>
                <a:spcBef>
                  <a:spcPts val="800"/>
                </a:spcBef>
                <a:buClr>
                  <a:schemeClr val="tx1"/>
                </a:buClr>
                <a:buFont typeface="Arial" panose="020B0604020202020204" pitchFamily="34" charset="0"/>
                <a:buChar char="–"/>
              </a:lvl2pPr>
              <a:lvl3pPr marL="685800" indent="-228600">
                <a:lnSpc>
                  <a:spcPct val="90000"/>
                </a:lnSpc>
                <a:spcBef>
                  <a:spcPts val="800"/>
                </a:spcBef>
                <a:buClr>
                  <a:schemeClr val="accent1"/>
                </a:buClr>
                <a:buFont typeface="Arial" panose="020B0604020202020204" pitchFamily="34" charset="0"/>
                <a:buChar char="•"/>
                <a:defRPr sz="1600"/>
              </a:lvl3pPr>
              <a:lvl4pPr marL="914400" indent="-228600">
                <a:lnSpc>
                  <a:spcPct val="90000"/>
                </a:lnSpc>
                <a:spcBef>
                  <a:spcPts val="800"/>
                </a:spcBef>
                <a:buClr>
                  <a:schemeClr val="tx1"/>
                </a:buClr>
                <a:buFont typeface="Arial" panose="020B0604020202020204" pitchFamily="34" charset="0"/>
                <a:buChar char="–"/>
                <a:defRPr sz="1600"/>
              </a:lvl4pPr>
              <a:lvl5pPr marL="1143000" indent="-228600">
                <a:lnSpc>
                  <a:spcPct val="90000"/>
                </a:lnSpc>
                <a:spcBef>
                  <a:spcPts val="8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0000"/>
                  </a:solidFill>
                  <a:effectLst/>
                  <a:uLnTx/>
                  <a:uFillTx/>
                  <a:latin typeface="Arial" panose="020B0604020202020204"/>
                  <a:ea typeface="+mn-ea"/>
                  <a:cs typeface="+mn-cs"/>
                </a:rPr>
                <a:t>31%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RRR all-cause mortality</a:t>
              </a: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1" name="Rectángulo 20">
            <a:extLst>
              <a:ext uri="{FF2B5EF4-FFF2-40B4-BE49-F238E27FC236}">
                <a16:creationId xmlns:a16="http://schemas.microsoft.com/office/drawing/2014/main" id="{6A3CFF35-0523-194B-8A34-8F8F04F09F69}"/>
              </a:ext>
            </a:extLst>
          </p:cNvPr>
          <p:cNvSpPr/>
          <p:nvPr/>
        </p:nvSpPr>
        <p:spPr>
          <a:xfrm>
            <a:off x="15662" y="92907"/>
            <a:ext cx="6526744" cy="138499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3600" b="0" i="0" u="none" strike="noStrike" kern="1200" cap="none" spc="0" normalizeH="0" baseline="0" noProof="0">
                <a:ln>
                  <a:noFill/>
                </a:ln>
                <a:solidFill>
                  <a:srgbClr val="0070C0"/>
                </a:solidFill>
                <a:effectLst/>
                <a:uLnTx/>
                <a:uFillTx/>
                <a:latin typeface="Calibri" panose="020F0502020204030204"/>
                <a:ea typeface="+mn-ea"/>
                <a:cs typeface="+mn-cs"/>
              </a:rPr>
              <a:t>DAPA CKD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To assess the efficacy and safety of an SGLT-2i in patients with CKD with and without T2D</a:t>
            </a: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17">
            <a:extLst>
              <a:ext uri="{FF2B5EF4-FFF2-40B4-BE49-F238E27FC236}">
                <a16:creationId xmlns:a16="http://schemas.microsoft.com/office/drawing/2014/main" id="{82320C32-774A-6F4B-98BD-5354B2C06135}"/>
              </a:ext>
            </a:extLst>
          </p:cNvPr>
          <p:cNvSpPr/>
          <p:nvPr/>
        </p:nvSpPr>
        <p:spPr bwMode="auto">
          <a:xfrm>
            <a:off x="780164" y="1638241"/>
            <a:ext cx="5002431" cy="1668590"/>
          </a:xfrm>
          <a:prstGeom prst="roundRect">
            <a:avLst>
              <a:gd name="adj" fmla="val 0"/>
            </a:avLst>
          </a:prstGeom>
          <a:solidFill>
            <a:schemeClr val="bg1"/>
          </a:solidFill>
          <a:ln w="28575">
            <a:solidFill>
              <a:schemeClr val="accent6"/>
            </a:solid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182880" tIns="34291" rIns="68580" bIns="34291" numCol="1" rtlCol="0" anchor="ctr" anchorCtr="0" compatLnSpc="1">
            <a:prstTxWarp prst="textNoShape">
              <a:avLst/>
            </a:prstTxWarp>
          </a:bodyPr>
          <a:lstStyle/>
          <a:p>
            <a:pPr marL="87630" marR="0" lvl="0" indent="-87630" algn="ctr" defTabSz="914377"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a:ln>
                  <a:noFill/>
                </a:ln>
                <a:solidFill>
                  <a:srgbClr val="70AD47">
                    <a:lumMod val="75000"/>
                  </a:srgbClr>
                </a:solidFill>
                <a:effectLst/>
                <a:uLnTx/>
                <a:uFillTx/>
                <a:latin typeface="Arial" panose="020B0604020202020204"/>
                <a:ea typeface="+mn-ea"/>
                <a:cs typeface="+mn-cs"/>
              </a:rPr>
              <a:t>Key Inclusion Criteria</a:t>
            </a:r>
            <a:endParaRPr kumimoji="0" lang="en-US" sz="135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171450" marR="0" lvl="0" indent="-171450" algn="l" defTabSz="914377" rtl="0" eaLnBrk="1" fontAlgn="auto" latinLnBrk="0" hangingPunct="1">
              <a:lnSpc>
                <a:spcPct val="100000"/>
              </a:lnSpc>
              <a:spcBef>
                <a:spcPts val="0"/>
              </a:spcBef>
              <a:spcAft>
                <a:spcPts val="300"/>
              </a:spcAft>
              <a:buClr>
                <a:srgbClr val="4472C4"/>
              </a:buClr>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≥18 years of age</a:t>
            </a:r>
            <a:endParaRPr kumimoji="0" lang="en-GB" sz="1400" b="1" i="0" u="none" strike="noStrike" kern="1200" cap="none" spc="0" normalizeH="0" baseline="0" noProof="0">
              <a:ln>
                <a:noFill/>
              </a:ln>
              <a:solidFill>
                <a:srgbClr val="000000"/>
              </a:solidFill>
              <a:effectLst/>
              <a:uLnTx/>
              <a:uFillTx/>
              <a:latin typeface="Calibri" panose="020F0502020204030204"/>
              <a:ea typeface="+mn-ea"/>
              <a:cs typeface="Arial"/>
            </a:endParaRPr>
          </a:p>
          <a:p>
            <a:pPr marL="171450" marR="0" lvl="0" indent="-171450" algn="l" defTabSz="914377" rtl="0" eaLnBrk="1" fontAlgn="auto" latinLnBrk="0" hangingPunct="1">
              <a:lnSpc>
                <a:spcPct val="100000"/>
              </a:lnSpc>
              <a:spcBef>
                <a:spcPts val="0"/>
              </a:spcBef>
              <a:spcAft>
                <a:spcPts val="300"/>
              </a:spcAft>
              <a:buClr>
                <a:srgbClr val="4472C4"/>
              </a:buClr>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eGFR ≥25 to ≤75 </a:t>
            </a: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mL/min/1.73m</a:t>
            </a:r>
            <a:r>
              <a:rPr kumimoji="0" lang="en-US" sz="1300" b="1" i="0" u="none" strike="noStrike" kern="1200" cap="none" spc="0" normalizeH="0" baseline="30000" noProof="0">
                <a:ln>
                  <a:noFill/>
                </a:ln>
                <a:solidFill>
                  <a:srgbClr val="000000"/>
                </a:solidFill>
                <a:effectLst/>
                <a:uLnTx/>
                <a:uFillTx/>
                <a:latin typeface="Arial" panose="020B0604020202020204"/>
                <a:ea typeface="+mn-ea"/>
                <a:cs typeface="+mn-cs"/>
              </a:rPr>
              <a:t>2</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Arial"/>
            </a:endParaRPr>
          </a:p>
          <a:p>
            <a:pPr marL="171450" marR="0" lvl="0" indent="-171450" algn="l" defTabSz="914377" rtl="0" eaLnBrk="1" fontAlgn="auto" latinLnBrk="0" hangingPunct="1">
              <a:lnSpc>
                <a:spcPct val="100000"/>
              </a:lnSpc>
              <a:spcBef>
                <a:spcPts val="0"/>
              </a:spcBef>
              <a:spcAft>
                <a:spcPts val="300"/>
              </a:spcAft>
              <a:buClr>
                <a:srgbClr val="4472C4"/>
              </a:buClr>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UACR ≥200 to ≤5000 mg/g</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Arial"/>
            </a:endParaRPr>
          </a:p>
          <a:p>
            <a:pPr marL="171450" marR="0" lvl="0" indent="-171450" algn="l" defTabSz="914377" rtl="0" eaLnBrk="1" fontAlgn="auto" latinLnBrk="0" hangingPunct="1">
              <a:lnSpc>
                <a:spcPct val="100000"/>
              </a:lnSpc>
              <a:spcBef>
                <a:spcPts val="0"/>
              </a:spcBef>
              <a:spcAft>
                <a:spcPts val="300"/>
              </a:spcAft>
              <a:buClr>
                <a:srgbClr val="4472C4"/>
              </a:buClr>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Stable max tolerated dose of ACEi/ARB for ≥4 weeks</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Arial"/>
            </a:endParaRPr>
          </a:p>
          <a:p>
            <a:pPr marL="171450" marR="0" lvl="0" indent="-171450" algn="l" defTabSz="914377" rtl="0" eaLnBrk="1" fontAlgn="auto" latinLnBrk="0" hangingPunct="1">
              <a:lnSpc>
                <a:spcPct val="100000"/>
              </a:lnSpc>
              <a:spcBef>
                <a:spcPts val="0"/>
              </a:spcBef>
              <a:spcAft>
                <a:spcPts val="300"/>
              </a:spcAft>
              <a:buClr>
                <a:srgbClr val="4472C4"/>
              </a:buClr>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Arial"/>
              </a:rPr>
              <a:t>With and without T2D</a:t>
            </a:r>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Rectángulo 23">
            <a:extLst>
              <a:ext uri="{FF2B5EF4-FFF2-40B4-BE49-F238E27FC236}">
                <a16:creationId xmlns:a16="http://schemas.microsoft.com/office/drawing/2014/main" id="{964AD6E2-47D6-EA4C-AED7-F9D4D25372BF}"/>
              </a:ext>
            </a:extLst>
          </p:cNvPr>
          <p:cNvSpPr/>
          <p:nvPr/>
        </p:nvSpPr>
        <p:spPr>
          <a:xfrm>
            <a:off x="7611270" y="6320192"/>
            <a:ext cx="4377127" cy="30777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err="1">
                <a:ln>
                  <a:noFill/>
                </a:ln>
                <a:solidFill>
                  <a:prstClr val="black"/>
                </a:solidFill>
                <a:effectLst/>
                <a:uLnTx/>
                <a:uFillTx/>
                <a:latin typeface="Calibri" panose="020F0502020204030204"/>
                <a:ea typeface="+mn-ea"/>
                <a:cs typeface="+mn-cs"/>
              </a:rPr>
              <a:t>Heerspink</a:t>
            </a:r>
            <a:r>
              <a:rPr kumimoji="0" lang="es-ES" sz="1400" b="0" i="1" u="none" strike="noStrike" kern="1200" cap="none" spc="0" normalizeH="0" baseline="0" noProof="0">
                <a:ln>
                  <a:noFill/>
                </a:ln>
                <a:solidFill>
                  <a:prstClr val="black"/>
                </a:solidFill>
                <a:effectLst/>
                <a:uLnTx/>
                <a:uFillTx/>
                <a:latin typeface="Calibri" panose="020F0502020204030204"/>
                <a:ea typeface="+mn-ea"/>
                <a:cs typeface="+mn-cs"/>
              </a:rPr>
              <a:t> HJL et al. N </a:t>
            </a:r>
            <a:r>
              <a:rPr kumimoji="0" lang="es-ES" sz="1400" b="0" i="1" u="none" strike="noStrike" kern="1200" cap="none" spc="0" normalizeH="0" baseline="0" noProof="0" err="1">
                <a:ln>
                  <a:noFill/>
                </a:ln>
                <a:solidFill>
                  <a:prstClr val="black"/>
                </a:solidFill>
                <a:effectLst/>
                <a:uLnTx/>
                <a:uFillTx/>
                <a:latin typeface="Calibri" panose="020F0502020204030204"/>
                <a:ea typeface="+mn-ea"/>
                <a:cs typeface="+mn-cs"/>
              </a:rPr>
              <a:t>Engl</a:t>
            </a:r>
            <a:r>
              <a:rPr kumimoji="0" lang="es-ES" sz="1400" b="0" i="1" u="none" strike="noStrike" kern="1200" cap="none" spc="0" normalizeH="0" baseline="0" noProof="0">
                <a:ln>
                  <a:noFill/>
                </a:ln>
                <a:solidFill>
                  <a:prstClr val="black"/>
                </a:solidFill>
                <a:effectLst/>
                <a:uLnTx/>
                <a:uFillTx/>
                <a:latin typeface="Calibri" panose="020F0502020204030204"/>
                <a:ea typeface="+mn-ea"/>
                <a:cs typeface="+mn-cs"/>
              </a:rPr>
              <a:t> J </a:t>
            </a:r>
            <a:r>
              <a:rPr kumimoji="0" lang="es-ES" sz="1400" b="0" i="1" u="none" strike="noStrike" kern="1200" cap="none" spc="0" normalizeH="0" baseline="0" noProof="0" err="1">
                <a:ln>
                  <a:noFill/>
                </a:ln>
                <a:solidFill>
                  <a:prstClr val="black"/>
                </a:solidFill>
                <a:effectLst/>
                <a:uLnTx/>
                <a:uFillTx/>
                <a:latin typeface="Calibri" panose="020F0502020204030204"/>
                <a:ea typeface="+mn-ea"/>
                <a:cs typeface="+mn-cs"/>
              </a:rPr>
              <a:t>Med</a:t>
            </a:r>
            <a:r>
              <a:rPr kumimoji="0" lang="es-ES" sz="1400" b="0" i="1" u="none" strike="noStrike" kern="1200" cap="none" spc="0" normalizeH="0" baseline="0" noProof="0">
                <a:ln>
                  <a:noFill/>
                </a:ln>
                <a:solidFill>
                  <a:prstClr val="black"/>
                </a:solidFill>
                <a:effectLst/>
                <a:uLnTx/>
                <a:uFillTx/>
                <a:latin typeface="Calibri" panose="020F0502020204030204"/>
                <a:ea typeface="+mn-ea"/>
                <a:cs typeface="+mn-cs"/>
              </a:rPr>
              <a:t> 2020; 383:1436-1446</a:t>
            </a:r>
          </a:p>
        </p:txBody>
      </p:sp>
      <p:sp>
        <p:nvSpPr>
          <p:cNvPr id="25" name="Triángulo rectángulo 24">
            <a:extLst>
              <a:ext uri="{FF2B5EF4-FFF2-40B4-BE49-F238E27FC236}">
                <a16:creationId xmlns:a16="http://schemas.microsoft.com/office/drawing/2014/main" id="{1D6C041C-9359-8E49-8130-9771BEA85806}"/>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6" name="Grupo 25">
            <a:extLst>
              <a:ext uri="{FF2B5EF4-FFF2-40B4-BE49-F238E27FC236}">
                <a16:creationId xmlns:a16="http://schemas.microsoft.com/office/drawing/2014/main" id="{BD3FE0FC-583F-2D4F-BE86-9D2ADFF9ED77}"/>
              </a:ext>
            </a:extLst>
          </p:cNvPr>
          <p:cNvGrpSpPr/>
          <p:nvPr/>
        </p:nvGrpSpPr>
        <p:grpSpPr>
          <a:xfrm>
            <a:off x="63064" y="6576078"/>
            <a:ext cx="12046557" cy="136634"/>
            <a:chOff x="63064" y="6513014"/>
            <a:chExt cx="12046557" cy="136634"/>
          </a:xfrm>
        </p:grpSpPr>
        <p:cxnSp>
          <p:nvCxnSpPr>
            <p:cNvPr id="27" name="Conector recto 26">
              <a:extLst>
                <a:ext uri="{FF2B5EF4-FFF2-40B4-BE49-F238E27FC236}">
                  <a16:creationId xmlns:a16="http://schemas.microsoft.com/office/drawing/2014/main" id="{0230C013-614E-7E46-8921-701D65BC7E94}"/>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91C69F91-055F-2C4E-841A-BA4422F2175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3853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AB1F3E4-4E69-8448-A8B5-FC860A65876F}"/>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530" name="Rectangle 2">
            <a:extLst>
              <a:ext uri="{FF2B5EF4-FFF2-40B4-BE49-F238E27FC236}">
                <a16:creationId xmlns:a16="http://schemas.microsoft.com/office/drawing/2014/main" id="{8BE75042-0A46-D840-BD82-27A001F72E42}"/>
              </a:ext>
            </a:extLst>
          </p:cNvPr>
          <p:cNvSpPr txBox="1">
            <a:spLocks noChangeArrowheads="1"/>
          </p:cNvSpPr>
          <p:nvPr/>
        </p:nvSpPr>
        <p:spPr bwMode="auto">
          <a:xfrm>
            <a:off x="1703389" y="77789"/>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Pautes d’harmonització DM2:     Equilibri</a:t>
            </a:r>
          </a:p>
        </p:txBody>
      </p:sp>
      <p:sp>
        <p:nvSpPr>
          <p:cNvPr id="7171" name="2 Marcador de número de diapositiva">
            <a:extLst>
              <a:ext uri="{FF2B5EF4-FFF2-40B4-BE49-F238E27FC236}">
                <a16:creationId xmlns:a16="http://schemas.microsoft.com/office/drawing/2014/main" id="{E8C68951-39C8-AE4B-8023-561DCDF2C430}"/>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ABD5AFB4-FB56-3C46-B912-714991209FE8}" type="slidenum">
              <a:rPr lang="ca-ES" altLang="ca-ES" sz="1200">
                <a:solidFill>
                  <a:srgbClr val="898989"/>
                </a:solidFill>
                <a:latin typeface="Calibri" panose="020F0502020204030204" pitchFamily="34" charset="0"/>
                <a:ea typeface="Geneva" panose="020B0503030404040204" pitchFamily="34" charset="0"/>
              </a:rPr>
              <a:pPr eaLnBrk="1" hangingPunct="1">
                <a:spcBef>
                  <a:spcPct val="0"/>
                </a:spcBef>
                <a:buClrTx/>
                <a:buSzTx/>
                <a:buFontTx/>
                <a:buNone/>
              </a:pPr>
              <a:t>3</a:t>
            </a:fld>
            <a:endParaRPr lang="ca-ES" altLang="ca-ES" sz="1200">
              <a:solidFill>
                <a:srgbClr val="898989"/>
              </a:solidFill>
              <a:latin typeface="Calibri" panose="020F0502020204030204" pitchFamily="34" charset="0"/>
              <a:ea typeface="Geneva" panose="020B0503030404040204" pitchFamily="34" charset="0"/>
            </a:endParaRPr>
          </a:p>
        </p:txBody>
      </p:sp>
      <p:graphicFrame>
        <p:nvGraphicFramePr>
          <p:cNvPr id="2" name="1 Diagrama">
            <a:extLst>
              <a:ext uri="{FF2B5EF4-FFF2-40B4-BE49-F238E27FC236}">
                <a16:creationId xmlns:a16="http://schemas.microsoft.com/office/drawing/2014/main" id="{F3C2090A-9E62-5E47-AC9A-981713C5CEDC}"/>
              </a:ext>
            </a:extLst>
          </p:cNvPr>
          <p:cNvGraphicFramePr/>
          <p:nvPr/>
        </p:nvGraphicFramePr>
        <p:xfrm>
          <a:off x="1343472" y="692696"/>
          <a:ext cx="468052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a:extLst>
              <a:ext uri="{FF2B5EF4-FFF2-40B4-BE49-F238E27FC236}">
                <a16:creationId xmlns:a16="http://schemas.microsoft.com/office/drawing/2014/main" id="{D2BA1433-04B1-0145-B2A3-B676863D68E2}"/>
              </a:ext>
            </a:extLst>
          </p:cNvPr>
          <p:cNvGraphicFramePr/>
          <p:nvPr/>
        </p:nvGraphicFramePr>
        <p:xfrm>
          <a:off x="5951985" y="661144"/>
          <a:ext cx="4843309"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7 Diagrama">
            <a:extLst>
              <a:ext uri="{FF2B5EF4-FFF2-40B4-BE49-F238E27FC236}">
                <a16:creationId xmlns:a16="http://schemas.microsoft.com/office/drawing/2014/main" id="{13F2F575-8666-5641-8BC2-7AD8AB92DC22}"/>
              </a:ext>
            </a:extLst>
          </p:cNvPr>
          <p:cNvGraphicFramePr/>
          <p:nvPr/>
        </p:nvGraphicFramePr>
        <p:xfrm>
          <a:off x="1847529" y="4621584"/>
          <a:ext cx="8641085"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Triángulo rectángulo 6">
            <a:extLst>
              <a:ext uri="{FF2B5EF4-FFF2-40B4-BE49-F238E27FC236}">
                <a16:creationId xmlns:a16="http://schemas.microsoft.com/office/drawing/2014/main" id="{BB79E7AC-05ED-194F-8818-FD5E90DCF478}"/>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4431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18EB58-980F-5448-BCE0-18278AB35D7E}"/>
              </a:ext>
            </a:extLst>
          </p:cNvPr>
          <p:cNvPicPr>
            <a:picLocks noChangeAspect="1"/>
          </p:cNvPicPr>
          <p:nvPr/>
        </p:nvPicPr>
        <p:blipFill>
          <a:blip r:embed="rId3"/>
          <a:stretch>
            <a:fillRect/>
          </a:stretch>
        </p:blipFill>
        <p:spPr>
          <a:xfrm>
            <a:off x="-17038" y="895742"/>
            <a:ext cx="9590219" cy="5384223"/>
          </a:xfrm>
          <a:prstGeom prst="rect">
            <a:avLst/>
          </a:prstGeom>
        </p:spPr>
      </p:pic>
      <p:pic>
        <p:nvPicPr>
          <p:cNvPr id="5" name="Imagen 4">
            <a:extLst>
              <a:ext uri="{FF2B5EF4-FFF2-40B4-BE49-F238E27FC236}">
                <a16:creationId xmlns:a16="http://schemas.microsoft.com/office/drawing/2014/main" id="{7BF0C9A9-F963-2F44-9E2C-CB56B1E24707}"/>
              </a:ext>
            </a:extLst>
          </p:cNvPr>
          <p:cNvPicPr>
            <a:picLocks noChangeAspect="1"/>
          </p:cNvPicPr>
          <p:nvPr/>
        </p:nvPicPr>
        <p:blipFill>
          <a:blip r:embed="rId4"/>
          <a:stretch>
            <a:fillRect/>
          </a:stretch>
        </p:blipFill>
        <p:spPr>
          <a:xfrm>
            <a:off x="0" y="2"/>
            <a:ext cx="6020656" cy="1073583"/>
          </a:xfrm>
          <a:prstGeom prst="rect">
            <a:avLst/>
          </a:prstGeom>
        </p:spPr>
      </p:pic>
      <p:sp>
        <p:nvSpPr>
          <p:cNvPr id="6" name="Rectángulo 5">
            <a:extLst>
              <a:ext uri="{FF2B5EF4-FFF2-40B4-BE49-F238E27FC236}">
                <a16:creationId xmlns:a16="http://schemas.microsoft.com/office/drawing/2014/main" id="{FF5FDA06-7E95-F448-89C2-9CC9AFDAC83C}"/>
              </a:ext>
            </a:extLst>
          </p:cNvPr>
          <p:cNvSpPr/>
          <p:nvPr/>
        </p:nvSpPr>
        <p:spPr>
          <a:xfrm>
            <a:off x="4313100" y="4277439"/>
            <a:ext cx="2671281" cy="760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3FD89BF4-818C-E54C-8A78-6E97F3283A2A}"/>
              </a:ext>
            </a:extLst>
          </p:cNvPr>
          <p:cNvSpPr/>
          <p:nvPr/>
        </p:nvSpPr>
        <p:spPr>
          <a:xfrm>
            <a:off x="2419143" y="6174019"/>
            <a:ext cx="9772857" cy="36933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 </a:t>
            </a:r>
            <a:r>
              <a:rPr kumimoji="0" lang="es-ES" sz="18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Boer</a:t>
            </a:r>
            <a:r>
              <a:rPr kumimoji="0" lang="es-E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 et al. </a:t>
            </a:r>
            <a:r>
              <a:rPr kumimoji="0" lang="es-ES" sz="18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Kidney</a:t>
            </a:r>
            <a:r>
              <a:rPr kumimoji="0" lang="es-E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International (2020) 98, 839–848; https://</a:t>
            </a:r>
            <a:r>
              <a:rPr kumimoji="0" lang="es-ES" sz="18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doi.org</a:t>
            </a:r>
            <a:r>
              <a:rPr kumimoji="0" lang="es-E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/10.1016/j.kint.2020.06.024</a:t>
            </a:r>
          </a:p>
        </p:txBody>
      </p:sp>
      <p:pic>
        <p:nvPicPr>
          <p:cNvPr id="8" name="Imagen 7">
            <a:extLst>
              <a:ext uri="{FF2B5EF4-FFF2-40B4-BE49-F238E27FC236}">
                <a16:creationId xmlns:a16="http://schemas.microsoft.com/office/drawing/2014/main" id="{7E793D11-B5C9-834C-A448-A02D1EC29B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97130" y="0"/>
            <a:ext cx="3318236" cy="2632829"/>
          </a:xfrm>
          <a:prstGeom prst="rect">
            <a:avLst/>
          </a:prstGeom>
        </p:spPr>
      </p:pic>
      <p:sp>
        <p:nvSpPr>
          <p:cNvPr id="9" name="Rectángulo 8">
            <a:extLst>
              <a:ext uri="{FF2B5EF4-FFF2-40B4-BE49-F238E27FC236}">
                <a16:creationId xmlns:a16="http://schemas.microsoft.com/office/drawing/2014/main" id="{F2DE9FF4-405B-5149-9408-4D832B529264}"/>
              </a:ext>
            </a:extLst>
          </p:cNvPr>
          <p:cNvSpPr/>
          <p:nvPr/>
        </p:nvSpPr>
        <p:spPr>
          <a:xfrm>
            <a:off x="5876857" y="2525226"/>
            <a:ext cx="2997273" cy="15010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riángulo rectángulo 9">
            <a:extLst>
              <a:ext uri="{FF2B5EF4-FFF2-40B4-BE49-F238E27FC236}">
                <a16:creationId xmlns:a16="http://schemas.microsoft.com/office/drawing/2014/main" id="{CBF66DD3-AFB1-D64C-AA8F-1584B826498D}"/>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C8516F20-1803-1041-A9BB-185CCF51DE48}"/>
              </a:ext>
            </a:extLst>
          </p:cNvPr>
          <p:cNvGrpSpPr/>
          <p:nvPr/>
        </p:nvGrpSpPr>
        <p:grpSpPr>
          <a:xfrm>
            <a:off x="63064" y="6576078"/>
            <a:ext cx="12046557" cy="136634"/>
            <a:chOff x="63064" y="6513014"/>
            <a:chExt cx="12046557" cy="136634"/>
          </a:xfrm>
        </p:grpSpPr>
        <p:cxnSp>
          <p:nvCxnSpPr>
            <p:cNvPr id="12" name="Conector recto 11">
              <a:extLst>
                <a:ext uri="{FF2B5EF4-FFF2-40B4-BE49-F238E27FC236}">
                  <a16:creationId xmlns:a16="http://schemas.microsoft.com/office/drawing/2014/main" id="{7540C3DA-4B8E-744B-A8F0-2819A1F179FF}"/>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15D4F6E-BE98-0F45-A7A5-F93516C06941}"/>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5059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B42F16-844E-B14C-A08A-1724CA40F022}"/>
              </a:ext>
            </a:extLst>
          </p:cNvPr>
          <p:cNvPicPr>
            <a:picLocks noChangeAspect="1"/>
          </p:cNvPicPr>
          <p:nvPr/>
        </p:nvPicPr>
        <p:blipFill>
          <a:blip r:embed="rId3"/>
          <a:stretch>
            <a:fillRect/>
          </a:stretch>
        </p:blipFill>
        <p:spPr>
          <a:xfrm>
            <a:off x="3059084" y="-30778"/>
            <a:ext cx="9123236" cy="6449844"/>
          </a:xfrm>
          <a:prstGeom prst="rect">
            <a:avLst/>
          </a:prstGeom>
        </p:spPr>
      </p:pic>
      <p:sp>
        <p:nvSpPr>
          <p:cNvPr id="5" name="Rectángulo 4">
            <a:extLst>
              <a:ext uri="{FF2B5EF4-FFF2-40B4-BE49-F238E27FC236}">
                <a16:creationId xmlns:a16="http://schemas.microsoft.com/office/drawing/2014/main" id="{65421843-7721-2B4F-A036-D650A57A1133}"/>
              </a:ext>
            </a:extLst>
          </p:cNvPr>
          <p:cNvSpPr/>
          <p:nvPr/>
        </p:nvSpPr>
        <p:spPr>
          <a:xfrm>
            <a:off x="2006138" y="6255912"/>
            <a:ext cx="10185862"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u="none" strike="noStrike" kern="1200" cap="none" spc="0" normalizeH="0" baseline="0" noProof="0">
              <a:ln>
                <a:noFill/>
              </a:ln>
              <a:effectLst/>
              <a:uLnTx/>
              <a:uFillTx/>
              <a:latin typeface="Calibri" panose="020F0502020204030204"/>
              <a:ea typeface="+mn-ea"/>
              <a:cs typeface="+mn-cs"/>
            </a:endParaRPr>
          </a:p>
        </p:txBody>
      </p:sp>
      <p:sp>
        <p:nvSpPr>
          <p:cNvPr id="6" name="CuadroTexto 4">
            <a:extLst>
              <a:ext uri="{FF2B5EF4-FFF2-40B4-BE49-F238E27FC236}">
                <a16:creationId xmlns:a16="http://schemas.microsoft.com/office/drawing/2014/main" id="{899F66B1-940F-9048-87F6-914973637A32}"/>
              </a:ext>
            </a:extLst>
          </p:cNvPr>
          <p:cNvSpPr txBox="1"/>
          <p:nvPr/>
        </p:nvSpPr>
        <p:spPr>
          <a:xfrm>
            <a:off x="0" y="0"/>
            <a:ext cx="2774022"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pacients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amb</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IRC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greu</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sp>
        <p:nvSpPr>
          <p:cNvPr id="7" name="Triángulo rectángulo 6">
            <a:extLst>
              <a:ext uri="{FF2B5EF4-FFF2-40B4-BE49-F238E27FC236}">
                <a16:creationId xmlns:a16="http://schemas.microsoft.com/office/drawing/2014/main" id="{DC9D0E45-E62A-9940-85DE-5EAB3D4A98B9}"/>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45088898-C326-9342-B20B-10621423724C}"/>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C9AF95F4-6D0D-0F4B-981B-C6D449A27739}"/>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649CC15-1F5F-9C4F-BDCF-F46EEC2F948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163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E94964-95BA-264C-A1E5-2B98AAC640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4085" y="0"/>
            <a:ext cx="5327915" cy="1551011"/>
          </a:xfrm>
          <a:prstGeom prst="rect">
            <a:avLst/>
          </a:prstGeom>
        </p:spPr>
      </p:pic>
      <p:pic>
        <p:nvPicPr>
          <p:cNvPr id="5" name="Imagen 4">
            <a:extLst>
              <a:ext uri="{FF2B5EF4-FFF2-40B4-BE49-F238E27FC236}">
                <a16:creationId xmlns:a16="http://schemas.microsoft.com/office/drawing/2014/main" id="{184B1347-F00B-FE4E-B515-0AE8EB02D1F0}"/>
              </a:ext>
            </a:extLst>
          </p:cNvPr>
          <p:cNvPicPr>
            <a:picLocks noChangeAspect="1"/>
          </p:cNvPicPr>
          <p:nvPr/>
        </p:nvPicPr>
        <p:blipFill>
          <a:blip r:embed="rId4"/>
          <a:stretch>
            <a:fillRect/>
          </a:stretch>
        </p:blipFill>
        <p:spPr>
          <a:xfrm>
            <a:off x="911425" y="1594121"/>
            <a:ext cx="9648395" cy="4588319"/>
          </a:xfrm>
          <a:prstGeom prst="rect">
            <a:avLst/>
          </a:prstGeom>
        </p:spPr>
      </p:pic>
      <p:sp>
        <p:nvSpPr>
          <p:cNvPr id="6" name="Rectángulo 5">
            <a:extLst>
              <a:ext uri="{FF2B5EF4-FFF2-40B4-BE49-F238E27FC236}">
                <a16:creationId xmlns:a16="http://schemas.microsoft.com/office/drawing/2014/main" id="{452B4EAE-73FD-B84F-B682-297C7964540B}"/>
              </a:ext>
            </a:extLst>
          </p:cNvPr>
          <p:cNvSpPr/>
          <p:nvPr/>
        </p:nvSpPr>
        <p:spPr>
          <a:xfrm>
            <a:off x="7370103" y="6181362"/>
            <a:ext cx="4821897"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Gómez Huelgas R et  al. </a:t>
            </a:r>
            <a:r>
              <a:rPr kumimoji="0" lang="es-ES" sz="1400" b="0" i="1" u="none" strike="noStrike" kern="1200" cap="none" spc="0" normalizeH="0" baseline="0" noProof="0" err="1">
                <a:ln>
                  <a:noFill/>
                </a:ln>
                <a:solidFill>
                  <a:srgbClr val="000000"/>
                </a:solidFill>
                <a:effectLst/>
                <a:uLnTx/>
                <a:uFillTx/>
                <a:latin typeface="Arial" panose="020B0604020202020204" pitchFamily="34" charset="0"/>
                <a:ea typeface="+mn-ea"/>
                <a:cs typeface="+mn-cs"/>
              </a:rPr>
              <a:t>Nefrologia</a:t>
            </a:r>
            <a:r>
              <a:rPr kumimoji="0" lang="es-ES" sz="1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ES" sz="1400" b="0" i="1" u="none" strike="noStrike" kern="1200" cap="none" spc="0" normalizeH="0" baseline="0" noProof="0" err="1">
                <a:ln>
                  <a:noFill/>
                </a:ln>
                <a:solidFill>
                  <a:srgbClr val="000000"/>
                </a:solidFill>
                <a:effectLst/>
                <a:uLnTx/>
                <a:uFillTx/>
                <a:latin typeface="Arial" panose="020B0604020202020204" pitchFamily="34" charset="0"/>
                <a:ea typeface="+mn-ea"/>
                <a:cs typeface="+mn-cs"/>
              </a:rPr>
              <a:t>Madr</a:t>
            </a:r>
            <a:r>
              <a:rPr kumimoji="0" lang="es-ES" sz="1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 2014;34:34-45</a:t>
            </a:r>
            <a:endParaRPr kumimoji="0" lang="es-ES" sz="1400" b="0" i="1" u="none" strike="noStrike" kern="1200" cap="none" spc="0" normalizeH="0" baseline="0" noProof="0">
              <a:ln>
                <a:noFill/>
              </a:ln>
              <a:solidFill>
                <a:srgbClr val="000000"/>
              </a:solidFill>
              <a:effectLst/>
              <a:uLnTx/>
              <a:uFillTx/>
              <a:latin typeface="Arial"/>
              <a:ea typeface="+mn-ea"/>
              <a:cs typeface="+mn-cs"/>
            </a:endParaRPr>
          </a:p>
        </p:txBody>
      </p:sp>
      <p:grpSp>
        <p:nvGrpSpPr>
          <p:cNvPr id="2" name="Agrupa 1"/>
          <p:cNvGrpSpPr/>
          <p:nvPr/>
        </p:nvGrpSpPr>
        <p:grpSpPr>
          <a:xfrm>
            <a:off x="5735621" y="3933096"/>
            <a:ext cx="4728187" cy="1474053"/>
            <a:chOff x="4301716" y="4005064"/>
            <a:chExt cx="3546140" cy="1214654"/>
          </a:xfrm>
        </p:grpSpPr>
        <p:sp>
          <p:nvSpPr>
            <p:cNvPr id="7" name="Fletxa dreta 6"/>
            <p:cNvSpPr/>
            <p:nvPr/>
          </p:nvSpPr>
          <p:spPr>
            <a:xfrm>
              <a:off x="4301716" y="4591070"/>
              <a:ext cx="2560367" cy="62864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a:ln>
                    <a:noFill/>
                  </a:ln>
                  <a:solidFill>
                    <a:srgbClr val="0070C0"/>
                  </a:solidFill>
                  <a:effectLst/>
                  <a:uLnTx/>
                  <a:uFillTx/>
                  <a:latin typeface="Calibri" panose="020F0502020204030204"/>
                  <a:ea typeface="+mn-ea"/>
                  <a:cs typeface="+mn-cs"/>
                </a:rPr>
                <a:t>Lira , Dula </a:t>
              </a:r>
              <a:r>
                <a:rPr kumimoji="0" lang="ca-ES" sz="1600" b="1" i="0" u="none" strike="noStrike" kern="1200" cap="none" spc="0" normalizeH="0" baseline="0" noProof="0" err="1">
                  <a:ln>
                    <a:noFill/>
                  </a:ln>
                  <a:solidFill>
                    <a:srgbClr val="0070C0"/>
                  </a:solidFill>
                  <a:effectLst/>
                  <a:uLnTx/>
                  <a:uFillTx/>
                  <a:latin typeface="Calibri" panose="020F0502020204030204"/>
                  <a:ea typeface="+mn-ea"/>
                  <a:cs typeface="+mn-cs"/>
                </a:rPr>
                <a:t>y</a:t>
              </a:r>
              <a:r>
                <a:rPr kumimoji="0" lang="ca-ES" sz="1600" b="1" i="0" u="none" strike="noStrike" kern="1200" cap="none" spc="0" normalizeH="0" baseline="0" noProof="0">
                  <a:ln>
                    <a:noFill/>
                  </a:ln>
                  <a:solidFill>
                    <a:srgbClr val="0070C0"/>
                  </a:solidFill>
                  <a:effectLst/>
                  <a:uLnTx/>
                  <a:uFillTx/>
                  <a:latin typeface="Calibri" panose="020F0502020204030204"/>
                  <a:ea typeface="+mn-ea"/>
                  <a:cs typeface="+mn-cs"/>
                </a:rPr>
                <a:t> Sema FG &gt;15</a:t>
              </a:r>
            </a:p>
          </p:txBody>
        </p:sp>
        <p:sp>
          <p:nvSpPr>
            <p:cNvPr id="9" name="Fletxa dreta 8"/>
            <p:cNvSpPr/>
            <p:nvPr/>
          </p:nvSpPr>
          <p:spPr>
            <a:xfrm>
              <a:off x="6012160" y="4005064"/>
              <a:ext cx="1835696" cy="62864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err="1">
                  <a:ln>
                    <a:noFill/>
                  </a:ln>
                  <a:solidFill>
                    <a:srgbClr val="0070C0"/>
                  </a:solidFill>
                  <a:effectLst/>
                  <a:uLnTx/>
                  <a:uFillTx/>
                  <a:latin typeface="Calibri" panose="020F0502020204030204"/>
                  <a:ea typeface="+mn-ea"/>
                  <a:cs typeface="+mn-cs"/>
                </a:rPr>
                <a:t>Pioglitazona</a:t>
              </a:r>
              <a:endParaRPr kumimoji="0" lang="ca-ES" sz="1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sp>
        <p:nvSpPr>
          <p:cNvPr id="8" name="Título 3">
            <a:extLst>
              <a:ext uri="{FF2B5EF4-FFF2-40B4-BE49-F238E27FC236}">
                <a16:creationId xmlns:a16="http://schemas.microsoft.com/office/drawing/2014/main" id="{7F6E50AB-56E1-2D4A-B76D-6931F70B535D}"/>
              </a:ext>
            </a:extLst>
          </p:cNvPr>
          <p:cNvSpPr>
            <a:spLocks noGrp="1"/>
          </p:cNvSpPr>
          <p:nvPr>
            <p:ph type="title"/>
          </p:nvPr>
        </p:nvSpPr>
        <p:spPr>
          <a:xfrm>
            <a:off x="151341" y="112724"/>
            <a:ext cx="10515600" cy="1325563"/>
          </a:xfrm>
        </p:spPr>
        <p:txBody>
          <a:bodyPr>
            <a:normAutofit/>
          </a:bodyPr>
          <a:lstStyle/>
          <a:p>
            <a:r>
              <a:rPr lang="es-ES" altLang="es-ES_tradnl" sz="3200" b="1">
                <a:solidFill>
                  <a:srgbClr val="0070C0"/>
                </a:solidFill>
              </a:rPr>
              <a:t>Fármacos a utilizar en pacientes </a:t>
            </a:r>
            <a:br>
              <a:rPr lang="es-ES" altLang="es-ES_tradnl" sz="3200" b="1">
                <a:solidFill>
                  <a:srgbClr val="0070C0"/>
                </a:solidFill>
              </a:rPr>
            </a:br>
            <a:r>
              <a:rPr lang="es-ES" altLang="es-ES_tradnl" sz="3200" b="1">
                <a:solidFill>
                  <a:srgbClr val="0070C0"/>
                </a:solidFill>
              </a:rPr>
              <a:t>con insuficiencia renal grave</a:t>
            </a:r>
          </a:p>
        </p:txBody>
      </p:sp>
      <p:sp>
        <p:nvSpPr>
          <p:cNvPr id="10" name="Triángulo rectángulo 9">
            <a:extLst>
              <a:ext uri="{FF2B5EF4-FFF2-40B4-BE49-F238E27FC236}">
                <a16:creationId xmlns:a16="http://schemas.microsoft.com/office/drawing/2014/main" id="{CA1B6A59-ECA2-A842-905D-7E176792C288}"/>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0ABC0374-A373-3A4F-A4E1-014321FE0C45}"/>
              </a:ext>
            </a:extLst>
          </p:cNvPr>
          <p:cNvGrpSpPr/>
          <p:nvPr/>
        </p:nvGrpSpPr>
        <p:grpSpPr>
          <a:xfrm>
            <a:off x="63064" y="6576078"/>
            <a:ext cx="12046557" cy="136634"/>
            <a:chOff x="63064" y="6513014"/>
            <a:chExt cx="12046557" cy="136634"/>
          </a:xfrm>
        </p:grpSpPr>
        <p:cxnSp>
          <p:nvCxnSpPr>
            <p:cNvPr id="12" name="Conector recto 11">
              <a:extLst>
                <a:ext uri="{FF2B5EF4-FFF2-40B4-BE49-F238E27FC236}">
                  <a16:creationId xmlns:a16="http://schemas.microsoft.com/office/drawing/2014/main" id="{DDC965BE-D62D-7745-8CCC-17D016F90E4B}"/>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95DCBF7F-6ABF-8B4A-9C47-015C923E74B2}"/>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5894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F17302-CA7D-FE44-A0ED-8B7703061CF8}"/>
              </a:ext>
            </a:extLst>
          </p:cNvPr>
          <p:cNvPicPr>
            <a:picLocks noChangeAspect="1"/>
          </p:cNvPicPr>
          <p:nvPr/>
        </p:nvPicPr>
        <p:blipFill>
          <a:blip r:embed="rId3"/>
          <a:stretch>
            <a:fillRect/>
          </a:stretch>
        </p:blipFill>
        <p:spPr>
          <a:xfrm>
            <a:off x="2926080" y="35722"/>
            <a:ext cx="9265920" cy="6550717"/>
          </a:xfrm>
          <a:prstGeom prst="rect">
            <a:avLst/>
          </a:prstGeom>
        </p:spPr>
      </p:pic>
      <p:sp>
        <p:nvSpPr>
          <p:cNvPr id="5" name="Rectángulo 4">
            <a:extLst>
              <a:ext uri="{FF2B5EF4-FFF2-40B4-BE49-F238E27FC236}">
                <a16:creationId xmlns:a16="http://schemas.microsoft.com/office/drawing/2014/main" id="{326B3C4C-482E-2A41-9F13-E9657CEB4B6F}"/>
              </a:ext>
            </a:extLst>
          </p:cNvPr>
          <p:cNvSpPr/>
          <p:nvPr/>
        </p:nvSpPr>
        <p:spPr>
          <a:xfrm>
            <a:off x="2006138" y="6305787"/>
            <a:ext cx="10185862"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u="none" strike="noStrike" kern="1200" cap="none" spc="0" normalizeH="0" baseline="0" noProof="0">
              <a:ln>
                <a:noFill/>
              </a:ln>
              <a:effectLst/>
              <a:uLnTx/>
              <a:uFillTx/>
              <a:latin typeface="Calibri" panose="020F0502020204030204"/>
              <a:ea typeface="+mn-ea"/>
              <a:cs typeface="+mn-cs"/>
            </a:endParaRPr>
          </a:p>
        </p:txBody>
      </p:sp>
      <p:sp>
        <p:nvSpPr>
          <p:cNvPr id="6" name="CuadroTexto 4">
            <a:extLst>
              <a:ext uri="{FF2B5EF4-FFF2-40B4-BE49-F238E27FC236}">
                <a16:creationId xmlns:a16="http://schemas.microsoft.com/office/drawing/2014/main" id="{6CB6994B-C88F-EA4B-B724-9ED3C97FA481}"/>
              </a:ext>
            </a:extLst>
          </p:cNvPr>
          <p:cNvSpPr txBox="1"/>
          <p:nvPr/>
        </p:nvSpPr>
        <p:spPr>
          <a:xfrm>
            <a:off x="0" y="0"/>
            <a:ext cx="2774022"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pacients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fràgils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&gt; 75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anys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sp>
        <p:nvSpPr>
          <p:cNvPr id="7" name="Triángulo rectángulo 6">
            <a:extLst>
              <a:ext uri="{FF2B5EF4-FFF2-40B4-BE49-F238E27FC236}">
                <a16:creationId xmlns:a16="http://schemas.microsoft.com/office/drawing/2014/main" id="{B0BA9822-8B28-9A46-A3E7-BA1D5CE42B43}"/>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10D6B74C-1B0A-104E-BE93-C1F54B1AF0B9}"/>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D522157C-95EF-0244-B657-0F2DD3FC8521}"/>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C651CF3E-32B1-CE4B-B533-9F6C54C8380F}"/>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595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0"/>
          <p:cNvSpPr>
            <a:spLocks noGrp="1" noChangeArrowheads="1"/>
          </p:cNvSpPr>
          <p:nvPr>
            <p:ph type="title" idx="4294967295"/>
          </p:nvPr>
        </p:nvSpPr>
        <p:spPr>
          <a:xfrm>
            <a:off x="3258507" y="2123392"/>
            <a:ext cx="5860256" cy="439341"/>
          </a:xfrm>
        </p:spPr>
        <p:txBody>
          <a:bodyPr/>
          <a:lstStyle/>
          <a:p>
            <a:pPr>
              <a:defRPr/>
            </a:pPr>
            <a:r>
              <a:rPr lang="en-GB" altLang="es-ES" sz="2400" b="1">
                <a:solidFill>
                  <a:srgbClr val="FF0000"/>
                </a:solidFill>
                <a:latin typeface="Arial Narrow" panose="020B0606020202030204" pitchFamily="34" charset="0"/>
                <a:ea typeface="MS PGothic" pitchFamily="34" charset="-128"/>
              </a:rPr>
              <a:t>The consequences of hypoglycaemia</a:t>
            </a:r>
          </a:p>
        </p:txBody>
      </p:sp>
      <p:sp>
        <p:nvSpPr>
          <p:cNvPr id="108547" name="Rounded Rectangle 28"/>
          <p:cNvSpPr>
            <a:spLocks noChangeArrowheads="1"/>
          </p:cNvSpPr>
          <p:nvPr/>
        </p:nvSpPr>
        <p:spPr bwMode="auto">
          <a:xfrm>
            <a:off x="4783260" y="3964147"/>
            <a:ext cx="1525804" cy="450492"/>
          </a:xfrm>
          <a:prstGeom prst="roundRect">
            <a:avLst>
              <a:gd name="adj" fmla="val 16667"/>
            </a:avLst>
          </a:prstGeom>
          <a:solidFill>
            <a:srgbClr val="FF0000"/>
          </a:solidFill>
          <a:ln w="0" algn="ctr">
            <a:noFill/>
            <a:round/>
            <a:headEnd/>
            <a:tailEnd/>
          </a:ln>
          <a:scene3d>
            <a:camera prst="orthographicFront"/>
            <a:lightRig rig="threePt" dir="t"/>
          </a:scene3d>
          <a:sp3d>
            <a:bevelT/>
          </a:sp3d>
        </p:spPr>
        <p:txBody>
          <a:bodyPr wrap="none" lIns="62204" tIns="32345" rIns="62204" bIns="32345" anchor="ctr"/>
          <a:lstStyle/>
          <a:p>
            <a:pPr marL="0" marR="0" lvl="0" indent="0" algn="ctr" defTabSz="633062"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Arial Narrow" pitchFamily="34" charset="0"/>
              <a:ea typeface="Arial Unicode MS" pitchFamily="34" charset="-128"/>
              <a:cs typeface="Arial" charset="0"/>
            </a:endParaRPr>
          </a:p>
        </p:txBody>
      </p:sp>
      <p:sp>
        <p:nvSpPr>
          <p:cNvPr id="120838" name="TextBox 3"/>
          <p:cNvSpPr txBox="1">
            <a:spLocks noChangeArrowheads="1"/>
          </p:cNvSpPr>
          <p:nvPr/>
        </p:nvSpPr>
        <p:spPr bwMode="auto">
          <a:xfrm>
            <a:off x="4742544" y="4035509"/>
            <a:ext cx="1529906" cy="346249"/>
          </a:xfrm>
          <a:prstGeom prst="rect">
            <a:avLst/>
          </a:prstGeom>
          <a:noFill/>
          <a:ln>
            <a:noFill/>
          </a:ln>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ctr" defTabSz="633062" rtl="0" eaLnBrk="1" fontAlgn="auto" latinLnBrk="0" hangingPunct="1">
              <a:lnSpc>
                <a:spcPct val="100000"/>
              </a:lnSpc>
              <a:spcBef>
                <a:spcPts val="0"/>
              </a:spcBef>
              <a:spcAft>
                <a:spcPts val="0"/>
              </a:spcAft>
              <a:buClrTx/>
              <a:buSzTx/>
              <a:buFontTx/>
              <a:buNone/>
              <a:tabLst/>
              <a:defRPr/>
            </a:pPr>
            <a:r>
              <a:rPr kumimoji="0" lang="de-CH" altLang="es-E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S PGothic" pitchFamily="34" charset="-128"/>
                <a:cs typeface="Arial" panose="020B0604020202020204" pitchFamily="34" charset="0"/>
              </a:rPr>
              <a:t>Hypoglycaemia</a:t>
            </a:r>
            <a:endParaRPr kumimoji="0" lang="en-US" altLang="es-E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S PGothic" pitchFamily="34" charset="-128"/>
              <a:cs typeface="Arial" panose="020B0604020202020204" pitchFamily="34" charset="0"/>
            </a:endParaRPr>
          </a:p>
        </p:txBody>
      </p:sp>
      <p:sp>
        <p:nvSpPr>
          <p:cNvPr id="120839" name="TextBox 4"/>
          <p:cNvSpPr txBox="1">
            <a:spLocks noChangeArrowheads="1"/>
          </p:cNvSpPr>
          <p:nvPr/>
        </p:nvSpPr>
        <p:spPr bwMode="auto">
          <a:xfrm>
            <a:off x="6846942" y="2965131"/>
            <a:ext cx="1401666"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Cardiovascular</a:t>
            </a:r>
            <a:b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b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complications</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3</a:t>
            </a:r>
            <a:endParaRPr kumimoji="0" lang="en-US"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0" name="TextBox 5"/>
          <p:cNvSpPr txBox="1">
            <a:spLocks noChangeArrowheads="1"/>
          </p:cNvSpPr>
          <p:nvPr/>
        </p:nvSpPr>
        <p:spPr bwMode="auto">
          <a:xfrm>
            <a:off x="7266049" y="3949785"/>
            <a:ext cx="159242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Weight gain by </a:t>
            </a:r>
            <a:b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b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defensive eating</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5</a:t>
            </a:r>
            <a:endParaRPr kumimoji="0" lang="en-US"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1" name="TextBox 6"/>
          <p:cNvSpPr txBox="1">
            <a:spLocks noChangeArrowheads="1"/>
          </p:cNvSpPr>
          <p:nvPr/>
        </p:nvSpPr>
        <p:spPr bwMode="auto">
          <a:xfrm>
            <a:off x="4560939" y="2635633"/>
            <a:ext cx="7139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Coma</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3</a:t>
            </a:r>
            <a:endParaRPr kumimoji="0" lang="en-US"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2" name="TextBox 7"/>
          <p:cNvSpPr txBox="1">
            <a:spLocks noChangeArrowheads="1"/>
          </p:cNvSpPr>
          <p:nvPr/>
        </p:nvSpPr>
        <p:spPr bwMode="auto">
          <a:xfrm>
            <a:off x="4193878" y="5365438"/>
            <a:ext cx="144334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ctr"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Increased risk </a:t>
            </a:r>
            <a:b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b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of car accident</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6</a:t>
            </a:r>
            <a:endParaRPr kumimoji="0" lang="en-US"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3" name="TextBox 8"/>
          <p:cNvSpPr txBox="1">
            <a:spLocks noChangeArrowheads="1"/>
          </p:cNvSpPr>
          <p:nvPr/>
        </p:nvSpPr>
        <p:spPr bwMode="auto">
          <a:xfrm>
            <a:off x="5564114" y="2573464"/>
            <a:ext cx="204932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Hospitalisation costs</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4</a:t>
            </a:r>
            <a:endParaRPr kumimoji="0" lang="en-US"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4" name="TextBox 9"/>
          <p:cNvSpPr txBox="1">
            <a:spLocks noChangeArrowheads="1"/>
          </p:cNvSpPr>
          <p:nvPr/>
        </p:nvSpPr>
        <p:spPr bwMode="auto">
          <a:xfrm>
            <a:off x="6994578" y="4708209"/>
            <a:ext cx="1452962"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Loss of </a:t>
            </a:r>
            <a:b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b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consciousness</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3</a:t>
            </a:r>
            <a:endParaRPr kumimoji="0" lang="en-US"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5" name="TextBox 32"/>
          <p:cNvSpPr txBox="1">
            <a:spLocks noChangeArrowheads="1"/>
          </p:cNvSpPr>
          <p:nvPr/>
        </p:nvSpPr>
        <p:spPr bwMode="auto">
          <a:xfrm>
            <a:off x="5695807" y="5365438"/>
            <a:ext cx="1371209"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ctr"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Increased risk </a:t>
            </a:r>
            <a:b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b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of seizures</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3</a:t>
            </a:r>
            <a:endParaRPr kumimoji="0" lang="en-US"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6" name="TextBox 33"/>
          <p:cNvSpPr txBox="1">
            <a:spLocks noChangeArrowheads="1"/>
          </p:cNvSpPr>
          <p:nvPr/>
        </p:nvSpPr>
        <p:spPr bwMode="auto">
          <a:xfrm>
            <a:off x="3488199" y="2976144"/>
            <a:ext cx="82137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Death</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2,3</a:t>
            </a:r>
            <a:endParaRPr kumimoji="0" lang="en-US"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7" name="TextBox 42"/>
          <p:cNvSpPr txBox="1">
            <a:spLocks noChangeArrowheads="1"/>
          </p:cNvSpPr>
          <p:nvPr/>
        </p:nvSpPr>
        <p:spPr bwMode="auto">
          <a:xfrm>
            <a:off x="2495600" y="3884892"/>
            <a:ext cx="1371208"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r"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Increased risk </a:t>
            </a:r>
          </a:p>
          <a:p>
            <a:pPr marL="0" marR="0" lvl="0" indent="0" algn="r"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of dementia</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1</a:t>
            </a:r>
            <a:endParaRPr kumimoji="0" lang="en-US"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120848" name="TextBox 46"/>
          <p:cNvSpPr txBox="1">
            <a:spLocks noChangeArrowheads="1"/>
          </p:cNvSpPr>
          <p:nvPr/>
        </p:nvSpPr>
        <p:spPr bwMode="auto">
          <a:xfrm>
            <a:off x="123291" y="6148217"/>
            <a:ext cx="1195911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r>
              <a:rPr kumimoji="0" lang="de-CH"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1</a:t>
            </a:r>
            <a:r>
              <a:rPr kumimoji="0" lang="de-CH"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Whitmer RA, et al. </a:t>
            </a:r>
            <a:r>
              <a:rPr kumimoji="0" lang="de-CH"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JAMA.</a:t>
            </a:r>
            <a:r>
              <a:rPr kumimoji="0" lang="de-CH"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2009; 301: 1565</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a:t>
            </a:r>
            <a:r>
              <a:rPr kumimoji="0" lang="de-CH"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72; </a:t>
            </a:r>
            <a:r>
              <a:rPr kumimoji="0" lang="de-CH"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2</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Bonds DE, et al. </a:t>
            </a:r>
            <a:r>
              <a:rPr kumimoji="0" lang="en-US"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BMJ.</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2010; 340: b4909;  </a:t>
            </a:r>
            <a:r>
              <a:rPr kumimoji="0" lang="de-CH"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3</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Barnett AH. </a:t>
            </a:r>
            <a:r>
              <a:rPr kumimoji="0" lang="en-US" altLang="es-ES" sz="1200" b="0" i="1"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Curr</a:t>
            </a:r>
            <a:r>
              <a:rPr kumimoji="0" lang="en-US"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Med Res </a:t>
            </a:r>
            <a:r>
              <a:rPr kumimoji="0" lang="en-US" altLang="es-ES" sz="1200" b="0" i="1"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Opin</a:t>
            </a:r>
            <a:r>
              <a:rPr kumimoji="0" lang="en-US"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2010; 26: 1333–1342; </a:t>
            </a:r>
            <a:r>
              <a:rPr kumimoji="0" lang="de-CH"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4</a:t>
            </a:r>
            <a:r>
              <a:rPr kumimoji="0" lang="en-US" altLang="es-ES" sz="1200" b="0" i="0"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Jönsson</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L, et al. </a:t>
            </a:r>
            <a:r>
              <a:rPr kumimoji="0" lang="en-US"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Value Health.</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2006; 9: 193–198; </a:t>
            </a:r>
            <a:r>
              <a:rPr kumimoji="0" lang="en-US"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5</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Foley JE, Jordan J. </a:t>
            </a:r>
            <a:r>
              <a:rPr kumimoji="0" lang="en-US" altLang="es-ES" sz="1200" b="0" i="1"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Vasc</a:t>
            </a:r>
            <a:r>
              <a:rPr kumimoji="0" lang="en-US"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Health Risk </a:t>
            </a:r>
            <a:r>
              <a:rPr kumimoji="0" lang="en-US" altLang="es-ES" sz="1200" b="0" i="1"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Manag</a:t>
            </a:r>
            <a:r>
              <a:rPr kumimoji="0" lang="en-US"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2010; 6: 541–548; </a:t>
            </a:r>
            <a:r>
              <a:rPr kumimoji="0" lang="nl-NL"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6</a:t>
            </a:r>
            <a:r>
              <a:rPr kumimoji="0" lang="nl-NL"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Begg IS, et al. Can J Diabetes. 2003; 27: 128–140; </a:t>
            </a:r>
            <a:r>
              <a:rPr kumimoji="0" lang="en-US" altLang="es-ES" sz="12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mn-cs"/>
              </a:rPr>
              <a:t>7</a:t>
            </a:r>
            <a:r>
              <a:rPr kumimoji="0" lang="en-GB"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McEwan P, et al. </a:t>
            </a:r>
            <a:r>
              <a:rPr kumimoji="0" lang="en-GB"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Diabetes </a:t>
            </a:r>
            <a:r>
              <a:rPr kumimoji="0" lang="en-GB" altLang="es-ES" sz="1200" b="0" i="1"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Obes</a:t>
            </a:r>
            <a:r>
              <a:rPr kumimoji="0" lang="en-GB"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a:t>
            </a:r>
            <a:r>
              <a:rPr kumimoji="0" lang="en-GB" altLang="es-ES" sz="1200" b="0" i="1" u="none" strike="noStrike" kern="0" cap="none" spc="0" normalizeH="0" baseline="0" noProof="0" err="1">
                <a:ln>
                  <a:noFill/>
                </a:ln>
                <a:solidFill>
                  <a:srgbClr val="000000"/>
                </a:solidFill>
                <a:effectLst/>
                <a:uLnTx/>
                <a:uFillTx/>
                <a:latin typeface="Arial Narrow" panose="020B0606020202030204" pitchFamily="34" charset="0"/>
                <a:ea typeface="MS PGothic" pitchFamily="34" charset="-128"/>
                <a:cs typeface="+mn-cs"/>
              </a:rPr>
              <a:t>Metab</a:t>
            </a:r>
            <a:r>
              <a:rPr kumimoji="0" lang="en-GB" altLang="es-ES" sz="1200" b="0" i="1"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a:t>
            </a:r>
            <a:r>
              <a:rPr kumimoji="0" lang="en-GB"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 2010; 12: 431</a:t>
            </a:r>
            <a:r>
              <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a:t>
            </a:r>
            <a:r>
              <a:rPr kumimoji="0" lang="en-GB"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rPr>
              <a:t>436.</a:t>
            </a:r>
            <a:endParaRPr kumimoji="0" lang="en-US" altLang="es-ES" sz="12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mn-cs"/>
            </a:endParaRPr>
          </a:p>
        </p:txBody>
      </p:sp>
      <p:cxnSp>
        <p:nvCxnSpPr>
          <p:cNvPr id="197649" name="Straight Arrow Connector 16"/>
          <p:cNvCxnSpPr>
            <a:cxnSpLocks noChangeShapeType="1"/>
          </p:cNvCxnSpPr>
          <p:nvPr/>
        </p:nvCxnSpPr>
        <p:spPr bwMode="auto">
          <a:xfrm>
            <a:off x="4233519" y="5077296"/>
            <a:ext cx="0" cy="0"/>
          </a:xfrm>
          <a:prstGeom prst="straightConnector1">
            <a:avLst/>
          </a:prstGeom>
          <a:noFill/>
          <a:ln w="76200">
            <a:solidFill>
              <a:schemeClr val="accent1"/>
            </a:solidFill>
            <a:round/>
            <a:headEnd/>
            <a:tailEnd type="arrow" w="med" len="med"/>
          </a:ln>
          <a:extLst>
            <a:ext uri="{909E8E84-426E-40DD-AFC4-6F175D3DCCD1}">
              <a14:hiddenFill xmlns:a14="http://schemas.microsoft.com/office/drawing/2010/main">
                <a:noFill/>
              </a14:hiddenFill>
            </a:ext>
          </a:extLst>
        </p:spPr>
      </p:cxnSp>
      <p:grpSp>
        <p:nvGrpSpPr>
          <p:cNvPr id="197650" name="Down Arrow 24"/>
          <p:cNvGrpSpPr>
            <a:grpSpLocks/>
          </p:cNvGrpSpPr>
          <p:nvPr/>
        </p:nvGrpSpPr>
        <p:grpSpPr bwMode="auto">
          <a:xfrm rot="901099">
            <a:off x="5663459" y="2928219"/>
            <a:ext cx="525066" cy="742950"/>
            <a:chOff x="2692" y="1064"/>
            <a:chExt cx="441" cy="676"/>
          </a:xfrm>
        </p:grpSpPr>
        <p:pic>
          <p:nvPicPr>
            <p:cNvPr id="197677" name="Down Arrow 2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2" y="1064"/>
              <a:ext cx="441"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80" name="Text Box 19"/>
            <p:cNvSpPr txBox="1">
              <a:spLocks noChangeArrowheads="1"/>
            </p:cNvSpPr>
            <p:nvPr/>
          </p:nvSpPr>
          <p:spPr bwMode="auto">
            <a:xfrm rot="10800000">
              <a:off x="2802" y="1174"/>
              <a:ext cx="212"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grpSp>
        <p:nvGrpSpPr>
          <p:cNvPr id="197651" name="Down Arrow 25"/>
          <p:cNvGrpSpPr>
            <a:grpSpLocks/>
          </p:cNvGrpSpPr>
          <p:nvPr/>
        </p:nvGrpSpPr>
        <p:grpSpPr bwMode="auto">
          <a:xfrm>
            <a:off x="6206386" y="3254469"/>
            <a:ext cx="653654" cy="645319"/>
            <a:chOff x="3414" y="1256"/>
            <a:chExt cx="549" cy="587"/>
          </a:xfrm>
        </p:grpSpPr>
        <p:pic>
          <p:nvPicPr>
            <p:cNvPr id="197675" name="Down Arrow 25"/>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14" y="1256"/>
              <a:ext cx="549"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78" name="Text Box 22"/>
            <p:cNvSpPr txBox="1">
              <a:spLocks noChangeArrowheads="1"/>
            </p:cNvSpPr>
            <p:nvPr/>
          </p:nvSpPr>
          <p:spPr bwMode="auto">
            <a:xfrm rot="-8370172">
              <a:off x="3580" y="1282"/>
              <a:ext cx="211"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grpSp>
        <p:nvGrpSpPr>
          <p:cNvPr id="197652" name="Down Arrow 26"/>
          <p:cNvGrpSpPr>
            <a:grpSpLocks/>
          </p:cNvGrpSpPr>
          <p:nvPr/>
        </p:nvGrpSpPr>
        <p:grpSpPr bwMode="auto">
          <a:xfrm rot="-163550">
            <a:off x="4216872" y="3247318"/>
            <a:ext cx="653653" cy="644128"/>
            <a:chOff x="1778" y="1256"/>
            <a:chExt cx="549" cy="587"/>
          </a:xfrm>
        </p:grpSpPr>
        <p:pic>
          <p:nvPicPr>
            <p:cNvPr id="197673" name="Down Arrow 26"/>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78" y="1256"/>
              <a:ext cx="549"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76" name="Text Box 25"/>
            <p:cNvSpPr txBox="1">
              <a:spLocks noChangeArrowheads="1"/>
            </p:cNvSpPr>
            <p:nvPr/>
          </p:nvSpPr>
          <p:spPr bwMode="auto">
            <a:xfrm rot="8370171">
              <a:off x="1952" y="1275"/>
              <a:ext cx="211"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grpSp>
        <p:nvGrpSpPr>
          <p:cNvPr id="197653" name="Down Arrow 27"/>
          <p:cNvGrpSpPr>
            <a:grpSpLocks/>
          </p:cNvGrpSpPr>
          <p:nvPr/>
        </p:nvGrpSpPr>
        <p:grpSpPr bwMode="auto">
          <a:xfrm rot="768898">
            <a:off x="6393313" y="3898585"/>
            <a:ext cx="819150" cy="472679"/>
            <a:chOff x="3571" y="1816"/>
            <a:chExt cx="688" cy="430"/>
          </a:xfrm>
        </p:grpSpPr>
        <p:pic>
          <p:nvPicPr>
            <p:cNvPr id="197671" name="Down Arrow 27"/>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71" y="1816"/>
              <a:ext cx="688"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74" name="Text Box 28"/>
            <p:cNvSpPr txBox="1">
              <a:spLocks noChangeArrowheads="1"/>
            </p:cNvSpPr>
            <p:nvPr/>
          </p:nvSpPr>
          <p:spPr bwMode="auto">
            <a:xfrm rot="-6167001">
              <a:off x="3770" y="1794"/>
              <a:ext cx="209"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grpSp>
        <p:nvGrpSpPr>
          <p:cNvPr id="197654" name="Down Arrow 29"/>
          <p:cNvGrpSpPr>
            <a:grpSpLocks/>
          </p:cNvGrpSpPr>
          <p:nvPr/>
        </p:nvGrpSpPr>
        <p:grpSpPr bwMode="auto">
          <a:xfrm rot="-798663">
            <a:off x="3856092" y="3897400"/>
            <a:ext cx="817960" cy="472678"/>
            <a:chOff x="1440" y="1816"/>
            <a:chExt cx="687" cy="430"/>
          </a:xfrm>
        </p:grpSpPr>
        <p:pic>
          <p:nvPicPr>
            <p:cNvPr id="197669" name="Down Arrow 29"/>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40" y="1816"/>
              <a:ext cx="687"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72" name="Text Box 31"/>
            <p:cNvSpPr txBox="1">
              <a:spLocks noChangeArrowheads="1"/>
            </p:cNvSpPr>
            <p:nvPr/>
          </p:nvSpPr>
          <p:spPr bwMode="auto">
            <a:xfrm rot="6167000">
              <a:off x="1721" y="1794"/>
              <a:ext cx="209"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pic>
        <p:nvPicPr>
          <p:cNvPr id="197655" name="Down Arrow 30"/>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521385">
            <a:off x="3913263" y="4580810"/>
            <a:ext cx="91678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656" name="Down Arrow 31"/>
          <p:cNvGrpSpPr>
            <a:grpSpLocks/>
          </p:cNvGrpSpPr>
          <p:nvPr/>
        </p:nvGrpSpPr>
        <p:grpSpPr bwMode="auto">
          <a:xfrm rot="492009">
            <a:off x="6220693" y="4467702"/>
            <a:ext cx="804863" cy="507206"/>
            <a:chOff x="3475" y="2354"/>
            <a:chExt cx="676" cy="461"/>
          </a:xfrm>
        </p:grpSpPr>
        <p:pic>
          <p:nvPicPr>
            <p:cNvPr id="197667" name="Down Arrow 31"/>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75" y="2354"/>
              <a:ext cx="676"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68" name="Text Box 37"/>
            <p:cNvSpPr txBox="1">
              <a:spLocks noChangeArrowheads="1"/>
            </p:cNvSpPr>
            <p:nvPr/>
          </p:nvSpPr>
          <p:spPr bwMode="auto">
            <a:xfrm rot="-4293690">
              <a:off x="3673" y="2265"/>
              <a:ext cx="211"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sp>
        <p:nvSpPr>
          <p:cNvPr id="34" name="Down Arrow 33"/>
          <p:cNvSpPr/>
          <p:nvPr/>
        </p:nvSpPr>
        <p:spPr bwMode="auto">
          <a:xfrm rot="842190" flipH="1">
            <a:off x="4831042" y="4668906"/>
            <a:ext cx="502488" cy="722880"/>
          </a:xfrm>
          <a:prstGeom prst="downArrow">
            <a:avLst/>
          </a:prstGeom>
          <a:solidFill>
            <a:srgbClr val="FF6600"/>
          </a:solidFill>
          <a:ln w="12700" cap="flat" cmpd="sng">
            <a:noFill/>
            <a:prstDash val="solid"/>
            <a:round/>
            <a:headEnd type="none" w="med" len="med"/>
            <a:tailEnd type="none" w="med" len="med"/>
          </a:ln>
          <a:effectLst/>
          <a:scene3d>
            <a:camera prst="orthographicFront"/>
            <a:lightRig rig="threePt" dir="t"/>
          </a:scene3d>
          <a:sp3d>
            <a:bevelT/>
          </a:sp3d>
        </p:spPr>
        <p:txBody>
          <a:bodyPr lIns="62308" tIns="32400" rIns="62308" bIns="32400" anchor="ct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2060"/>
              </a:solidFill>
              <a:effectLst/>
              <a:uLnTx/>
              <a:uFillTx/>
              <a:latin typeface="Arial Narrow" pitchFamily="34" charset="0"/>
              <a:ea typeface="Arial Unicode MS" pitchFamily="34" charset="-128"/>
              <a:cs typeface="Arial" charset="0"/>
            </a:endParaRPr>
          </a:p>
        </p:txBody>
      </p:sp>
      <p:sp>
        <p:nvSpPr>
          <p:cNvPr id="35" name="Down Arrow 34"/>
          <p:cNvSpPr/>
          <p:nvPr/>
        </p:nvSpPr>
        <p:spPr bwMode="auto">
          <a:xfrm rot="20757810">
            <a:off x="5724058" y="4699680"/>
            <a:ext cx="502490" cy="722880"/>
          </a:xfrm>
          <a:prstGeom prst="downArrow">
            <a:avLst/>
          </a:prstGeom>
          <a:solidFill>
            <a:srgbClr val="FF6600"/>
          </a:solidFill>
          <a:ln w="12700" cap="flat" cmpd="sng">
            <a:noFill/>
            <a:prstDash val="solid"/>
            <a:round/>
            <a:headEnd type="none" w="med" len="med"/>
            <a:tailEnd type="none" w="med" len="med"/>
          </a:ln>
          <a:effectLst/>
          <a:scene3d>
            <a:camera prst="orthographicFront"/>
            <a:lightRig rig="threePt" dir="t"/>
          </a:scene3d>
          <a:sp3d>
            <a:bevelT/>
          </a:sp3d>
        </p:spPr>
        <p:txBody>
          <a:bodyPr lIns="62308" tIns="32400" rIns="62308" bIns="32400" anchor="ct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2060"/>
              </a:solidFill>
              <a:effectLst/>
              <a:uLnTx/>
              <a:uFillTx/>
              <a:latin typeface="Arial Narrow" pitchFamily="34" charset="0"/>
              <a:ea typeface="Arial Unicode MS" pitchFamily="34" charset="-128"/>
              <a:cs typeface="Arial" charset="0"/>
            </a:endParaRPr>
          </a:p>
        </p:txBody>
      </p:sp>
      <p:grpSp>
        <p:nvGrpSpPr>
          <p:cNvPr id="197663" name="Down Arrow 24"/>
          <p:cNvGrpSpPr>
            <a:grpSpLocks/>
          </p:cNvGrpSpPr>
          <p:nvPr/>
        </p:nvGrpSpPr>
        <p:grpSpPr bwMode="auto">
          <a:xfrm rot="-832366">
            <a:off x="4882409" y="2948459"/>
            <a:ext cx="525066" cy="742950"/>
            <a:chOff x="2692" y="1064"/>
            <a:chExt cx="441" cy="676"/>
          </a:xfrm>
        </p:grpSpPr>
        <p:pic>
          <p:nvPicPr>
            <p:cNvPr id="197665" name="Down Arrow 2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2" y="1064"/>
              <a:ext cx="441"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66" name="Text Box 19"/>
            <p:cNvSpPr txBox="1">
              <a:spLocks noChangeArrowheads="1"/>
            </p:cNvSpPr>
            <p:nvPr/>
          </p:nvSpPr>
          <p:spPr bwMode="auto">
            <a:xfrm rot="10800000">
              <a:off x="2806" y="1174"/>
              <a:ext cx="212"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83077" tIns="43200" rIns="83077" bIns="43200" anchor="ct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633062" rtl="0" eaLnBrk="1" fontAlgn="auto" latinLnBrk="0" hangingPunct="1">
                <a:lnSpc>
                  <a:spcPct val="100000"/>
                </a:lnSpc>
                <a:spcBef>
                  <a:spcPts val="0"/>
                </a:spcBef>
                <a:spcAft>
                  <a:spcPts val="0"/>
                </a:spcAft>
                <a:buClrTx/>
                <a:buSzTx/>
                <a:buFontTx/>
                <a:buNone/>
                <a:tabLst/>
                <a:defRPr/>
              </a:pPr>
              <a:endParaRPr kumimoji="0" lang="en-GB" altLang="es-ES" sz="1800" b="0" i="0" u="none" strike="noStrike" kern="0" cap="none" spc="0" normalizeH="0" baseline="0" noProof="0">
                <a:ln>
                  <a:noFill/>
                </a:ln>
                <a:solidFill>
                  <a:srgbClr val="002060"/>
                </a:solidFill>
                <a:effectLst/>
                <a:uLnTx/>
                <a:uFillTx/>
                <a:latin typeface="Arial Narrow" panose="020B0606020202030204" pitchFamily="34" charset="0"/>
                <a:ea typeface="MS PGothic" pitchFamily="34" charset="-128"/>
                <a:cs typeface="Arial" panose="020B0604020202020204" pitchFamily="34" charset="0"/>
              </a:endParaRPr>
            </a:p>
          </p:txBody>
        </p:sp>
      </p:grpSp>
      <p:sp>
        <p:nvSpPr>
          <p:cNvPr id="120864" name="TextBox 6"/>
          <p:cNvSpPr txBox="1">
            <a:spLocks noChangeArrowheads="1"/>
          </p:cNvSpPr>
          <p:nvPr/>
        </p:nvSpPr>
        <p:spPr bwMode="auto">
          <a:xfrm>
            <a:off x="2547616" y="4837981"/>
            <a:ext cx="1331119"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400">
                <a:solidFill>
                  <a:schemeClr val="tx1"/>
                </a:solidFill>
                <a:latin typeface="Arial" panose="020B0604020202020204" pitchFamily="34" charset="0"/>
                <a:ea typeface="MS PGothic" pitchFamily="34" charset="-128"/>
              </a:defRPr>
            </a:lvl1pPr>
            <a:lvl2pPr marL="742950" indent="-285750">
              <a:defRPr sz="2400">
                <a:solidFill>
                  <a:schemeClr val="tx1"/>
                </a:solidFill>
                <a:latin typeface="Arial" panose="020B0604020202020204" pitchFamily="34" charset="0"/>
                <a:ea typeface="MS PGothic" pitchFamily="34" charset="-128"/>
              </a:defRPr>
            </a:lvl2pPr>
            <a:lvl3pPr marL="1143000" indent="-228600">
              <a:defRPr sz="2400">
                <a:solidFill>
                  <a:schemeClr val="tx1"/>
                </a:solidFill>
                <a:latin typeface="Arial" panose="020B0604020202020204" pitchFamily="34" charset="0"/>
                <a:ea typeface="MS PGothic" pitchFamily="34" charset="-128"/>
              </a:defRPr>
            </a:lvl3pPr>
            <a:lvl4pPr marL="1600200" indent="-228600">
              <a:defRPr sz="2400">
                <a:solidFill>
                  <a:schemeClr val="tx1"/>
                </a:solidFill>
                <a:latin typeface="Arial" panose="020B0604020202020204" pitchFamily="34" charset="0"/>
                <a:ea typeface="MS PGothic" pitchFamily="34" charset="-128"/>
              </a:defRPr>
            </a:lvl4pPr>
            <a:lvl5pPr marL="2057400" indent="-228600">
              <a:defRPr sz="2400">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r" defTabSz="633062" rtl="0" eaLnBrk="1" fontAlgn="auto" latinLnBrk="0" hangingPunct="1">
              <a:lnSpc>
                <a:spcPct val="100000"/>
              </a:lnSpc>
              <a:spcBef>
                <a:spcPts val="0"/>
              </a:spcBef>
              <a:spcAft>
                <a:spcPts val="0"/>
              </a:spcAft>
              <a:buClrTx/>
              <a:buSzTx/>
              <a:buFontTx/>
              <a:buNone/>
              <a:tabLst/>
              <a:defRPr/>
            </a:pP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Reduced </a:t>
            </a:r>
            <a:b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br>
            <a:r>
              <a:rPr kumimoji="0" lang="de-CH"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quality of life</a:t>
            </a:r>
            <a:r>
              <a:rPr kumimoji="0" lang="de-CH" altLang="es-ES" sz="1800" b="0" i="0" u="none" strike="noStrike" kern="0" cap="none" spc="0" normalizeH="0" baseline="3000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rPr>
              <a:t>7</a:t>
            </a:r>
            <a:endParaRPr kumimoji="0" lang="en-US" altLang="es-ES" sz="1800" b="0" i="0" u="none" strike="noStrike" kern="0" cap="none" spc="0" normalizeH="0" baseline="0" noProof="0">
              <a:ln>
                <a:noFill/>
              </a:ln>
              <a:solidFill>
                <a:srgbClr val="000000"/>
              </a:solidFill>
              <a:effectLst/>
              <a:uLnTx/>
              <a:uFillTx/>
              <a:latin typeface="Arial Narrow" panose="020B0606020202030204" pitchFamily="34" charset="0"/>
              <a:ea typeface="MS PGothic" pitchFamily="34" charset="-128"/>
              <a:cs typeface="Arial" panose="020B0604020202020204" pitchFamily="34" charset="0"/>
            </a:endParaRPr>
          </a:p>
        </p:txBody>
      </p:sp>
      <p:sp>
        <p:nvSpPr>
          <p:cNvPr id="43" name="QuadreDeText 42"/>
          <p:cNvSpPr txBox="1"/>
          <p:nvPr/>
        </p:nvSpPr>
        <p:spPr>
          <a:xfrm>
            <a:off x="256854" y="121276"/>
            <a:ext cx="11260476" cy="20210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a:ln>
                  <a:noFill/>
                </a:ln>
                <a:solidFill>
                  <a:srgbClr val="0070C0"/>
                </a:solidFill>
                <a:effectLst/>
                <a:uLnTx/>
                <a:uFillTx/>
                <a:latin typeface="Calibri" panose="020F0502020204030204"/>
                <a:ea typeface="+mn-ea"/>
                <a:cs typeface="+mn-cs"/>
              </a:rPr>
              <a:t>Riesgo de hipoglucemia en ancianos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Los ancianos y personas con discapacidad intelectual o cognitiva son particularmente vulnerables  debido a su menor capacidad para reconocer los síntomas y comunicar sus necesidades</a:t>
            </a:r>
            <a:r>
              <a:rPr kumimoji="0" lang="es-ES" sz="2000" b="0" i="0" u="none" strike="noStrike" kern="1200" cap="none" spc="0" normalizeH="0" baseline="30000" noProof="0">
                <a:ln>
                  <a:noFill/>
                </a:ln>
                <a:solidFill>
                  <a:prstClr val="black"/>
                </a:solidFill>
                <a:effectLst/>
                <a:uLnTx/>
                <a:uFillTx/>
                <a:latin typeface="Arial Narrow" panose="020B0606020202030204" pitchFamily="34" charset="0"/>
                <a:ea typeface="+mn-ea"/>
                <a:cs typeface="+mn-cs"/>
              </a:rPr>
              <a:t>1</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30000" noProof="0">
              <a:ln>
                <a:noFill/>
              </a:ln>
              <a:solidFill>
                <a:prstClr val="black"/>
              </a:solidFill>
              <a:effectLst/>
              <a:uLnTx/>
              <a:uFillTx/>
              <a:latin typeface="Arial Narrow" panose="020B060602020203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Se asocia a un aumento de mortalidad, enfermedad cardiovascular, riesgo de caídas/fracturas y demencia</a:t>
            </a:r>
            <a:endParaRPr kumimoji="0" lang="ca-E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riángulo rectángulo 41">
            <a:extLst>
              <a:ext uri="{FF2B5EF4-FFF2-40B4-BE49-F238E27FC236}">
                <a16:creationId xmlns:a16="http://schemas.microsoft.com/office/drawing/2014/main" id="{E187CDBA-0C00-FD4F-894C-EE50C728CCD0}"/>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4" name="Grupo 43">
            <a:extLst>
              <a:ext uri="{FF2B5EF4-FFF2-40B4-BE49-F238E27FC236}">
                <a16:creationId xmlns:a16="http://schemas.microsoft.com/office/drawing/2014/main" id="{F450AAB1-BCF0-C246-9563-6ABBCE3A0E5E}"/>
              </a:ext>
            </a:extLst>
          </p:cNvPr>
          <p:cNvGrpSpPr/>
          <p:nvPr/>
        </p:nvGrpSpPr>
        <p:grpSpPr>
          <a:xfrm>
            <a:off x="63064" y="6576078"/>
            <a:ext cx="12046557" cy="136634"/>
            <a:chOff x="63064" y="6513014"/>
            <a:chExt cx="12046557" cy="136634"/>
          </a:xfrm>
        </p:grpSpPr>
        <p:cxnSp>
          <p:nvCxnSpPr>
            <p:cNvPr id="45" name="Conector recto 44">
              <a:extLst>
                <a:ext uri="{FF2B5EF4-FFF2-40B4-BE49-F238E27FC236}">
                  <a16:creationId xmlns:a16="http://schemas.microsoft.com/office/drawing/2014/main" id="{75390DB4-0663-F344-9C2F-27845D7DC1BE}"/>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E1F8388C-E1B5-2F44-A6E6-3759F7006F8D}"/>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57729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Imagen" descr="algoritmo_DM2_ESP_secuencia-7.jpg">
            <a:extLst>
              <a:ext uri="{FF2B5EF4-FFF2-40B4-BE49-F238E27FC236}">
                <a16:creationId xmlns:a16="http://schemas.microsoft.com/office/drawing/2014/main" id="{29C107CE-401D-4621-BE60-9F0F5AD536F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49900" y="1054701"/>
            <a:ext cx="6894500" cy="487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2A007103-E2CA-5741-8AEC-3FC803609E94}"/>
              </a:ext>
            </a:extLst>
          </p:cNvPr>
          <p:cNvSpPr txBox="1"/>
          <p:nvPr/>
        </p:nvSpPr>
        <p:spPr>
          <a:xfrm>
            <a:off x="6338622" y="4334518"/>
            <a:ext cx="4917056" cy="707886"/>
          </a:xfrm>
          <a:prstGeom prst="rect">
            <a:avLst/>
          </a:prstGeom>
          <a:solidFill>
            <a:schemeClr val="bg1"/>
          </a:solidFill>
          <a:ln>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9. Si IMC &gt; 35 kg/m</a:t>
            </a:r>
            <a:r>
              <a:rPr kumimoji="0" lang="es-ES" sz="2000" b="0" i="0" u="none" strike="noStrike" kern="1200" cap="none" spc="0" normalizeH="0" baseline="30000" noProof="0">
                <a:ln>
                  <a:noFill/>
                </a:ln>
                <a:solidFill>
                  <a:prstClr val="black"/>
                </a:solidFill>
                <a:effectLst/>
                <a:uLnTx/>
                <a:uFillTx/>
                <a:latin typeface="Arial Narrow" panose="020B0604020202020204" pitchFamily="34" charset="0"/>
                <a:ea typeface="+mn-ea"/>
                <a:cs typeface="Arial Narrow" panose="020B0604020202020204" pitchFamily="34" charset="0"/>
              </a:rPr>
              <a:t>2  </a:t>
            </a:r>
            <a:r>
              <a:rPr kumimoji="0" lang="es-ES"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es preferible un arGLP1.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Considerar también la cirugía </a:t>
            </a:r>
            <a:r>
              <a:rPr kumimoji="0" lang="es-ES" sz="20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bariátrica</a:t>
            </a:r>
            <a:endParaRPr kumimoji="0" lang="es-ES"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11" name="Rectángulo 10">
            <a:extLst>
              <a:ext uri="{FF2B5EF4-FFF2-40B4-BE49-F238E27FC236}">
                <a16:creationId xmlns:a16="http://schemas.microsoft.com/office/drawing/2014/main" id="{38C9049B-DC0C-FC49-A34D-FDDA0EFE0824}"/>
              </a:ext>
            </a:extLst>
          </p:cNvPr>
          <p:cNvSpPr/>
          <p:nvPr/>
        </p:nvSpPr>
        <p:spPr>
          <a:xfrm>
            <a:off x="2006138" y="6056401"/>
            <a:ext cx="10185862" cy="33855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ES" sz="1600" b="0" i="0"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strike="noStrike" kern="1200" cap="none" spc="0" normalizeH="0" baseline="0" noProof="0">
              <a:ln>
                <a:noFill/>
              </a:ln>
              <a:effectLst/>
              <a:uLnTx/>
              <a:uFillTx/>
              <a:latin typeface="Calibri" panose="020F0502020204030204"/>
              <a:ea typeface="+mn-ea"/>
              <a:cs typeface="+mn-cs"/>
            </a:endParaRPr>
          </a:p>
        </p:txBody>
      </p:sp>
      <p:sp>
        <p:nvSpPr>
          <p:cNvPr id="17" name="6 Marcador de texto">
            <a:extLst>
              <a:ext uri="{FF2B5EF4-FFF2-40B4-BE49-F238E27FC236}">
                <a16:creationId xmlns:a16="http://schemas.microsoft.com/office/drawing/2014/main" id="{0C683DAF-4D97-E841-B120-C90C302869B0}"/>
              </a:ext>
            </a:extLst>
          </p:cNvPr>
          <p:cNvSpPr>
            <a:spLocks/>
          </p:cNvSpPr>
          <p:nvPr/>
        </p:nvSpPr>
        <p:spPr bwMode="auto">
          <a:xfrm>
            <a:off x="398673" y="995681"/>
            <a:ext cx="4384674" cy="738664"/>
          </a:xfrm>
          <a:prstGeom prst="rect">
            <a:avLst/>
          </a:prstGeom>
          <a:noFill/>
          <a:ln>
            <a:noFill/>
          </a:ln>
        </p:spPr>
        <p:txBody>
          <a:bodyPr wrap="square" lIns="0" tIns="0" rIns="0" bIns="0" anchor="ctr">
            <a:spAutoFit/>
          </a:bodyPr>
          <a:lstStyle>
            <a:lvl1pPr defTabSz="457200" eaLnBrk="0" hangingPunct="0">
              <a:defRPr sz="2400">
                <a:solidFill>
                  <a:schemeClr val="bg1"/>
                </a:solidFill>
                <a:latin typeface="Arial" panose="020B0604020202020204" pitchFamily="34" charset="0"/>
              </a:defRPr>
            </a:lvl1pPr>
            <a:lvl2pPr marL="742950" indent="-285750" defTabSz="457200" eaLnBrk="0" hangingPunct="0">
              <a:defRPr sz="2400">
                <a:solidFill>
                  <a:schemeClr val="bg1"/>
                </a:solidFill>
                <a:latin typeface="Arial" panose="020B0604020202020204" pitchFamily="34" charset="0"/>
              </a:defRPr>
            </a:lvl2pPr>
            <a:lvl3pPr marL="1143000" indent="-228600" defTabSz="457200" eaLnBrk="0" hangingPunct="0">
              <a:defRPr sz="2400">
                <a:solidFill>
                  <a:schemeClr val="bg1"/>
                </a:solidFill>
                <a:latin typeface="Arial" panose="020B0604020202020204" pitchFamily="34" charset="0"/>
              </a:defRPr>
            </a:lvl3pPr>
            <a:lvl4pPr marL="1600200" indent="-228600" defTabSz="457200" eaLnBrk="0" hangingPunct="0">
              <a:defRPr sz="2400">
                <a:solidFill>
                  <a:schemeClr val="bg1"/>
                </a:solidFill>
                <a:latin typeface="Arial" panose="020B0604020202020204" pitchFamily="34" charset="0"/>
              </a:defRPr>
            </a:lvl4pPr>
            <a:lvl5pPr marL="2057400" indent="-228600" defTabSz="457200" eaLnBrk="0" hangingPunct="0">
              <a:defRPr sz="2400">
                <a:solidFill>
                  <a:schemeClr val="bg1"/>
                </a:solidFill>
                <a:latin typeface="Arial" panose="020B0604020202020204" pitchFamily="34" charset="0"/>
              </a:defRPr>
            </a:lvl5pPr>
            <a:lvl6pPr marL="2514600" indent="-228600" algn="ctr" defTabSz="457200"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defTabSz="457200"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defTabSz="457200"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defTabSz="457200"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s-ES" altLang="es-ES" sz="2400" b="0" i="0" u="none" strike="noStrike" kern="1200" cap="none" spc="0" normalizeH="0" baseline="0" noProof="0">
                <a:ln>
                  <a:noFill/>
                </a:ln>
                <a:solidFill>
                  <a:srgbClr val="008C85"/>
                </a:solidFill>
                <a:effectLst/>
                <a:uLnTx/>
                <a:uFillTx/>
                <a:latin typeface="Calibri" panose="020F0502020204030204" pitchFamily="34" charset="0"/>
                <a:ea typeface="+mn-ea"/>
                <a:cs typeface="Arial" panose="020B0604020202020204" pitchFamily="34" charset="0"/>
              </a:rPr>
              <a:t>Cambios en el peso de los diferentes antidiabéticos (kg) </a:t>
            </a:r>
          </a:p>
        </p:txBody>
      </p:sp>
      <p:sp>
        <p:nvSpPr>
          <p:cNvPr id="18" name="4 Rectángulo">
            <a:extLst>
              <a:ext uri="{FF2B5EF4-FFF2-40B4-BE49-F238E27FC236}">
                <a16:creationId xmlns:a16="http://schemas.microsoft.com/office/drawing/2014/main" id="{1173BC77-F9A5-B54C-84A5-6894E90C627E}"/>
              </a:ext>
            </a:extLst>
          </p:cNvPr>
          <p:cNvSpPr>
            <a:spLocks noChangeArrowheads="1"/>
          </p:cNvSpPr>
          <p:nvPr/>
        </p:nvSpPr>
        <p:spPr bwMode="auto">
          <a:xfrm>
            <a:off x="325646" y="5525851"/>
            <a:ext cx="49552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s-ES" sz="1400" b="0" i="0" u="none" strike="noStrike" kern="1200" cap="none" spc="0" normalizeH="0" baseline="0" noProof="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Modificado</a:t>
            </a:r>
            <a:r>
              <a:rPr kumimoji="0" lang="en-US" altLang="es-E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de </a:t>
            </a:r>
            <a:r>
              <a:rPr kumimoji="0" lang="en-US" altLang="es-ES" sz="1400" b="0" i="0" u="none" strike="noStrike" kern="1200" cap="none" spc="0" normalizeH="0" baseline="0" noProof="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Moghissi</a:t>
            </a:r>
            <a:r>
              <a:rPr kumimoji="0" lang="en-US" altLang="es-E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E, et al. </a:t>
            </a:r>
            <a:r>
              <a:rPr kumimoji="0" lang="en-US" altLang="es-ES" sz="1400" b="0" i="0" u="none" strike="noStrike" kern="1200" cap="none" spc="0" normalizeH="0" baseline="0" noProof="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Endocr</a:t>
            </a:r>
            <a:r>
              <a:rPr kumimoji="0" lang="en-US" altLang="es-E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s-ES" sz="1400" b="0" i="0" u="none" strike="noStrike" kern="1200" cap="none" spc="0" normalizeH="0" baseline="0" noProof="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Pract</a:t>
            </a:r>
            <a:r>
              <a:rPr kumimoji="0" lang="en-US" altLang="es-E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2013;Feb 20:1-33</a:t>
            </a:r>
            <a:endParaRPr kumimoji="0" lang="es-ES" altLang="es-E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9" name="9 Grupo">
            <a:extLst>
              <a:ext uri="{FF2B5EF4-FFF2-40B4-BE49-F238E27FC236}">
                <a16:creationId xmlns:a16="http://schemas.microsoft.com/office/drawing/2014/main" id="{81267FB5-A6F7-AA49-B3D1-B35BD93E9E83}"/>
              </a:ext>
            </a:extLst>
          </p:cNvPr>
          <p:cNvGrpSpPr>
            <a:grpSpLocks/>
          </p:cNvGrpSpPr>
          <p:nvPr/>
        </p:nvGrpSpPr>
        <p:grpSpPr bwMode="auto">
          <a:xfrm>
            <a:off x="398673" y="1795226"/>
            <a:ext cx="4680056" cy="3669070"/>
            <a:chOff x="4648200" y="2206625"/>
            <a:chExt cx="4419600" cy="4346575"/>
          </a:xfrm>
        </p:grpSpPr>
        <p:sp>
          <p:nvSpPr>
            <p:cNvPr id="20" name="Rectangle 3">
              <a:extLst>
                <a:ext uri="{FF2B5EF4-FFF2-40B4-BE49-F238E27FC236}">
                  <a16:creationId xmlns:a16="http://schemas.microsoft.com/office/drawing/2014/main" id="{32E778F8-FFEB-CE44-A9D9-2ED7A3A2C26F}"/>
                </a:ext>
              </a:extLst>
            </p:cNvPr>
            <p:cNvSpPr txBox="1">
              <a:spLocks noChangeArrowheads="1"/>
            </p:cNvSpPr>
            <p:nvPr/>
          </p:nvSpPr>
          <p:spPr bwMode="auto">
            <a:xfrm>
              <a:off x="6780428" y="2609081"/>
              <a:ext cx="2287372" cy="515295"/>
            </a:xfrm>
            <a:prstGeom prst="rect">
              <a:avLst/>
            </a:prstGeom>
            <a:noFill/>
            <a:ln>
              <a:noFill/>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179388" marR="0" lvl="1" indent="0" algn="l" defTabSz="685800" rtl="0" eaLnBrk="0" fontAlgn="base" latinLnBrk="0" hangingPunct="0">
                <a:lnSpc>
                  <a:spcPct val="100000"/>
                </a:lnSpc>
                <a:spcBef>
                  <a:spcPct val="50000"/>
                </a:spcBef>
                <a:spcAft>
                  <a:spcPct val="0"/>
                </a:spcAft>
                <a:buClr>
                  <a:srgbClr val="44546A"/>
                </a:buClr>
                <a:buSzPct val="75000"/>
                <a:buFont typeface="Wingdings" pitchFamily="2" charset="2"/>
                <a:buNone/>
                <a:tabLst/>
                <a:defRPr/>
              </a:pPr>
              <a:r>
                <a:rPr kumimoji="0" lang="en-US" altLang="es-ES" sz="1600" b="0" i="0" u="none" strike="noStrike" kern="0" cap="none" spc="0" normalizeH="0" baseline="0" noProof="0" err="1">
                  <a:ln>
                    <a:noFill/>
                  </a:ln>
                  <a:solidFill>
                    <a:prstClr val="black"/>
                  </a:solidFill>
                  <a:effectLst/>
                  <a:uLnTx/>
                  <a:uFillTx/>
                  <a:latin typeface="Calibri" panose="020F0502020204030204"/>
                  <a:ea typeface="+mn-ea"/>
                  <a:cs typeface="Calibri"/>
                </a:rPr>
                <a:t>Insulina</a:t>
              </a:r>
              <a:r>
                <a:rPr kumimoji="0" lang="en-US" altLang="es-ES" sz="1600" b="0" i="0" u="none" strike="noStrike" kern="0" cap="none" spc="0" normalizeH="0" baseline="0" noProof="0">
                  <a:ln>
                    <a:noFill/>
                  </a:ln>
                  <a:solidFill>
                    <a:prstClr val="black"/>
                  </a:solidFill>
                  <a:effectLst/>
                  <a:uLnTx/>
                  <a:uFillTx/>
                  <a:latin typeface="Calibri" panose="020F0502020204030204"/>
                  <a:ea typeface="+mn-ea"/>
                  <a:cs typeface="Calibri"/>
                </a:rPr>
                <a:t>, </a:t>
              </a:r>
              <a:r>
                <a:rPr kumimoji="0" lang="en-US" altLang="es-ES" sz="1600" b="0" i="0" u="none" strike="noStrike" kern="0" cap="none" spc="0" normalizeH="0" baseline="0" noProof="0" err="1">
                  <a:ln>
                    <a:noFill/>
                  </a:ln>
                  <a:solidFill>
                    <a:prstClr val="black"/>
                  </a:solidFill>
                  <a:effectLst/>
                  <a:uLnTx/>
                  <a:uFillTx/>
                  <a:latin typeface="Calibri" panose="020F0502020204030204"/>
                  <a:ea typeface="+mn-ea"/>
                  <a:cs typeface="Calibri"/>
                </a:rPr>
                <a:t>sulfonilureas</a:t>
              </a:r>
              <a:r>
                <a:rPr kumimoji="0" lang="en-US" altLang="es-ES" sz="1600" b="0" i="0" u="none" strike="noStrike" kern="0" cap="none" spc="0" normalizeH="0" baseline="0" noProof="0">
                  <a:ln>
                    <a:noFill/>
                  </a:ln>
                  <a:solidFill>
                    <a:prstClr val="black"/>
                  </a:solidFill>
                  <a:effectLst/>
                  <a:uLnTx/>
                  <a:uFillTx/>
                  <a:latin typeface="Calibri" panose="020F0502020204030204"/>
                  <a:ea typeface="+mn-ea"/>
                  <a:cs typeface="Calibri"/>
                </a:rPr>
                <a:t>, </a:t>
              </a:r>
              <a:r>
                <a:rPr kumimoji="0" lang="en-US" altLang="es-ES" sz="1600" b="0" i="0" u="none" strike="noStrike" kern="0" cap="none" spc="0" normalizeH="0" baseline="0" noProof="0" err="1">
                  <a:ln>
                    <a:noFill/>
                  </a:ln>
                  <a:solidFill>
                    <a:prstClr val="black"/>
                  </a:solidFill>
                  <a:effectLst/>
                  <a:uLnTx/>
                  <a:uFillTx/>
                  <a:latin typeface="Calibri" panose="020F0502020204030204"/>
                  <a:ea typeface="+mn-ea"/>
                  <a:cs typeface="Calibri"/>
                </a:rPr>
                <a:t>glinidas</a:t>
              </a:r>
              <a:r>
                <a:rPr kumimoji="0" lang="en-US" altLang="es-ES" sz="1600" b="0" i="0" u="none" strike="noStrike" kern="0" cap="none" spc="0" normalizeH="0" baseline="0" noProof="0">
                  <a:ln>
                    <a:noFill/>
                  </a:ln>
                  <a:solidFill>
                    <a:prstClr val="black"/>
                  </a:solidFill>
                  <a:effectLst/>
                  <a:uLnTx/>
                  <a:uFillTx/>
                  <a:latin typeface="Calibri" panose="020F0502020204030204"/>
                  <a:ea typeface="+mn-ea"/>
                  <a:cs typeface="Calibri"/>
                </a:rPr>
                <a:t>, </a:t>
              </a:r>
              <a:r>
                <a:rPr kumimoji="0" lang="en-US" altLang="es-ES" sz="1600" b="0" i="0" u="none" strike="noStrike" kern="0" cap="none" spc="0" normalizeH="0" baseline="0" noProof="0" err="1">
                  <a:ln>
                    <a:noFill/>
                  </a:ln>
                  <a:solidFill>
                    <a:prstClr val="black"/>
                  </a:solidFill>
                  <a:effectLst/>
                  <a:uLnTx/>
                  <a:uFillTx/>
                  <a:latin typeface="Calibri" panose="020F0502020204030204"/>
                  <a:ea typeface="+mn-ea"/>
                  <a:cs typeface="Calibri"/>
                </a:rPr>
                <a:t>glitazonas</a:t>
              </a:r>
              <a:endParaRPr kumimoji="0" lang="en-US" altLang="es-ES" sz="1600" b="0" i="0" u="none" strike="noStrike" kern="0" cap="none" spc="0" normalizeH="0" baseline="0" noProof="0">
                <a:ln>
                  <a:noFill/>
                </a:ln>
                <a:solidFill>
                  <a:prstClr val="black"/>
                </a:solidFill>
                <a:effectLst/>
                <a:uLnTx/>
                <a:uFillTx/>
                <a:latin typeface="Calibri" panose="020F0502020204030204"/>
                <a:ea typeface="+mn-ea"/>
                <a:cs typeface="Calibri"/>
              </a:endParaRPr>
            </a:p>
          </p:txBody>
        </p:sp>
        <p:sp>
          <p:nvSpPr>
            <p:cNvPr id="21" name="Rectangle 57">
              <a:extLst>
                <a:ext uri="{FF2B5EF4-FFF2-40B4-BE49-F238E27FC236}">
                  <a16:creationId xmlns:a16="http://schemas.microsoft.com/office/drawing/2014/main" id="{A8F53F09-9455-E54A-B988-A584BBFB49FA}"/>
                </a:ext>
              </a:extLst>
            </p:cNvPr>
            <p:cNvSpPr>
              <a:spLocks noChangeArrowheads="1"/>
            </p:cNvSpPr>
            <p:nvPr/>
          </p:nvSpPr>
          <p:spPr bwMode="auto">
            <a:xfrm>
              <a:off x="4648200" y="2209800"/>
              <a:ext cx="4267200" cy="4343400"/>
            </a:xfrm>
            <a:prstGeom prst="rect">
              <a:avLst/>
            </a:prstGeom>
            <a:noFill/>
            <a:ln w="13334">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 name="Rectangle 13">
              <a:extLst>
                <a:ext uri="{FF2B5EF4-FFF2-40B4-BE49-F238E27FC236}">
                  <a16:creationId xmlns:a16="http://schemas.microsoft.com/office/drawing/2014/main" id="{3F417007-84CD-7C4F-A425-B8480DC3000A}"/>
                </a:ext>
              </a:extLst>
            </p:cNvPr>
            <p:cNvSpPr>
              <a:spLocks noChangeArrowheads="1"/>
            </p:cNvSpPr>
            <p:nvPr/>
          </p:nvSpPr>
          <p:spPr bwMode="auto">
            <a:xfrm>
              <a:off x="6707188" y="3984625"/>
              <a:ext cx="22082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bg1"/>
                  </a:solidFill>
                  <a:latin typeface="Arial" panose="020B0604020202020204" pitchFamily="34" charset="0"/>
                </a:defRPr>
              </a:lvl1pPr>
              <a:lvl2pPr marL="179388"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179388" marR="0" lvl="1" indent="0" algn="l" defTabSz="685800" rtl="0" eaLnBrk="1" fontAlgn="auto" latinLnBrk="0" hangingPunct="1">
                <a:lnSpc>
                  <a:spcPct val="100000"/>
                </a:lnSpc>
                <a:spcBef>
                  <a:spcPct val="50000"/>
                </a:spcBef>
                <a:spcAft>
                  <a:spcPts val="0"/>
                </a:spcAft>
                <a:buClrTx/>
                <a:buSzTx/>
                <a:buFontTx/>
                <a:buNone/>
                <a:tabLst/>
                <a:defRPr/>
              </a:pPr>
              <a:r>
                <a:rPr kumimoji="0" lang="en-US" altLang="es-E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metformina, iDPP-4, </a:t>
              </a:r>
              <a:r>
                <a:rPr kumimoji="0" lang="en-US" altLang="es-ES" sz="1600" b="0" i="0" u="none" strike="noStrike" kern="1200" cap="none" spc="0" normalizeH="0" baseline="0" noProof="0" err="1">
                  <a:ln>
                    <a:noFill/>
                  </a:ln>
                  <a:solidFill>
                    <a:prstClr val="black"/>
                  </a:solidFill>
                  <a:effectLst/>
                  <a:uLnTx/>
                  <a:uFillTx/>
                  <a:latin typeface="Calibri" panose="020F0502020204030204" pitchFamily="34" charset="0"/>
                  <a:ea typeface="+mn-ea"/>
                  <a:cs typeface="Arial" panose="020B0604020202020204" pitchFamily="34" charset="0"/>
                </a:rPr>
                <a:t>i</a:t>
              </a:r>
              <a:r>
                <a:rPr kumimoji="0" lang="es-ES" altLang="es-E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α</a:t>
              </a:r>
              <a:r>
                <a:rPr kumimoji="0" lang="en-US" altLang="es-ES" sz="1600" b="0" i="0" u="none" strike="noStrike" kern="1200" cap="none" spc="0" normalizeH="0" baseline="0" noProof="0" err="1">
                  <a:ln>
                    <a:noFill/>
                  </a:ln>
                  <a:solidFill>
                    <a:prstClr val="black"/>
                  </a:solidFill>
                  <a:effectLst/>
                  <a:uLnTx/>
                  <a:uFillTx/>
                  <a:latin typeface="Calibri" panose="020F0502020204030204" pitchFamily="34" charset="0"/>
                  <a:ea typeface="+mn-ea"/>
                  <a:cs typeface="Arial" panose="020B0604020202020204" pitchFamily="34" charset="0"/>
                </a:rPr>
                <a:t>glucosidasas</a:t>
              </a:r>
              <a:endParaRPr kumimoji="0" lang="en-US" altLang="es-E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 name="Rectangle 14">
              <a:extLst>
                <a:ext uri="{FF2B5EF4-FFF2-40B4-BE49-F238E27FC236}">
                  <a16:creationId xmlns:a16="http://schemas.microsoft.com/office/drawing/2014/main" id="{A8E7DC0F-F93D-A244-814B-CA4643C82C4B}"/>
                </a:ext>
              </a:extLst>
            </p:cNvPr>
            <p:cNvSpPr>
              <a:spLocks noChangeArrowheads="1"/>
            </p:cNvSpPr>
            <p:nvPr/>
          </p:nvSpPr>
          <p:spPr bwMode="auto">
            <a:xfrm>
              <a:off x="7128607" y="5136265"/>
              <a:ext cx="1660250" cy="121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342900" marR="0" lvl="0" indent="-342900" algn="l" defTabSz="685800" rtl="0" eaLnBrk="1" fontAlgn="auto" latinLnBrk="0" hangingPunct="1">
                <a:lnSpc>
                  <a:spcPct val="100000"/>
                </a:lnSpc>
                <a:spcBef>
                  <a:spcPct val="50000"/>
                </a:spcBef>
                <a:spcAft>
                  <a:spcPts val="0"/>
                </a:spcAft>
                <a:buClrTx/>
                <a:buSzTx/>
                <a:buFontTx/>
                <a:buNone/>
                <a:tabLst/>
                <a:defRPr/>
              </a:pPr>
              <a:r>
                <a:rPr kumimoji="0" lang="en-US" altLang="es-ES" sz="24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iSGLT-2</a:t>
              </a:r>
            </a:p>
            <a:p>
              <a:pPr marL="342900" marR="0" lvl="0" indent="-342900" algn="l" defTabSz="685800" rtl="0" eaLnBrk="1" fontAlgn="auto" latinLnBrk="0" hangingPunct="1">
                <a:lnSpc>
                  <a:spcPct val="100000"/>
                </a:lnSpc>
                <a:spcBef>
                  <a:spcPct val="50000"/>
                </a:spcBef>
                <a:spcAft>
                  <a:spcPts val="0"/>
                </a:spcAft>
                <a:buClrTx/>
                <a:buSzTx/>
                <a:buFontTx/>
                <a:buNone/>
                <a:tabLst/>
                <a:defRPr/>
              </a:pPr>
              <a:r>
                <a:rPr kumimoji="0" lang="en-US" altLang="es-ES" sz="24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arGLP-1 </a:t>
              </a:r>
            </a:p>
          </p:txBody>
        </p:sp>
        <p:sp>
          <p:nvSpPr>
            <p:cNvPr id="24" name="Text Box 5">
              <a:extLst>
                <a:ext uri="{FF2B5EF4-FFF2-40B4-BE49-F238E27FC236}">
                  <a16:creationId xmlns:a16="http://schemas.microsoft.com/office/drawing/2014/main" id="{762CDA29-924A-EA4C-96DB-187DD410CB19}"/>
                </a:ext>
              </a:extLst>
            </p:cNvPr>
            <p:cNvSpPr txBox="1">
              <a:spLocks noChangeArrowheads="1"/>
            </p:cNvSpPr>
            <p:nvPr/>
          </p:nvSpPr>
          <p:spPr bwMode="auto">
            <a:xfrm>
              <a:off x="4952520" y="2206625"/>
              <a:ext cx="1493753" cy="32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CA"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 name="Text Box 6">
              <a:extLst>
                <a:ext uri="{FF2B5EF4-FFF2-40B4-BE49-F238E27FC236}">
                  <a16:creationId xmlns:a16="http://schemas.microsoft.com/office/drawing/2014/main" id="{8351D75F-861A-D541-8B06-10383F64EC2F}"/>
                </a:ext>
              </a:extLst>
            </p:cNvPr>
            <p:cNvSpPr txBox="1">
              <a:spLocks noChangeArrowheads="1"/>
            </p:cNvSpPr>
            <p:nvPr/>
          </p:nvSpPr>
          <p:spPr bwMode="auto">
            <a:xfrm>
              <a:off x="4992300" y="2298776"/>
              <a:ext cx="787651" cy="4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+3</a:t>
              </a:r>
            </a:p>
          </p:txBody>
        </p:sp>
        <p:sp>
          <p:nvSpPr>
            <p:cNvPr id="26" name="Text Box 7">
              <a:extLst>
                <a:ext uri="{FF2B5EF4-FFF2-40B4-BE49-F238E27FC236}">
                  <a16:creationId xmlns:a16="http://schemas.microsoft.com/office/drawing/2014/main" id="{05091AAC-3DEE-1C46-B3D7-F68867B58EDF}"/>
                </a:ext>
              </a:extLst>
            </p:cNvPr>
            <p:cNvSpPr txBox="1">
              <a:spLocks noChangeArrowheads="1"/>
            </p:cNvSpPr>
            <p:nvPr/>
          </p:nvSpPr>
          <p:spPr bwMode="auto">
            <a:xfrm>
              <a:off x="4952521" y="2909983"/>
              <a:ext cx="928872" cy="4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+2</a:t>
              </a:r>
            </a:p>
          </p:txBody>
        </p:sp>
        <p:sp>
          <p:nvSpPr>
            <p:cNvPr id="27" name="Text Box 8">
              <a:extLst>
                <a:ext uri="{FF2B5EF4-FFF2-40B4-BE49-F238E27FC236}">
                  <a16:creationId xmlns:a16="http://schemas.microsoft.com/office/drawing/2014/main" id="{AF5C816C-DE12-964D-98A8-6C498E0E7241}"/>
                </a:ext>
              </a:extLst>
            </p:cNvPr>
            <p:cNvSpPr txBox="1">
              <a:spLocks noChangeArrowheads="1"/>
            </p:cNvSpPr>
            <p:nvPr/>
          </p:nvSpPr>
          <p:spPr bwMode="auto">
            <a:xfrm>
              <a:off x="4992300" y="3479815"/>
              <a:ext cx="787651" cy="4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+1</a:t>
              </a:r>
              <a:endParaRPr kumimoji="0" lang="en-U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8" name="Text Box 9">
              <a:extLst>
                <a:ext uri="{FF2B5EF4-FFF2-40B4-BE49-F238E27FC236}">
                  <a16:creationId xmlns:a16="http://schemas.microsoft.com/office/drawing/2014/main" id="{D2E6BA0D-D3D4-3C4B-B033-9720DFCDECCF}"/>
                </a:ext>
              </a:extLst>
            </p:cNvPr>
            <p:cNvSpPr txBox="1">
              <a:spLocks noChangeArrowheads="1"/>
            </p:cNvSpPr>
            <p:nvPr/>
          </p:nvSpPr>
          <p:spPr bwMode="auto">
            <a:xfrm>
              <a:off x="5149433" y="4034604"/>
              <a:ext cx="722014" cy="5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0</a:t>
              </a:r>
            </a:p>
          </p:txBody>
        </p:sp>
        <p:sp>
          <p:nvSpPr>
            <p:cNvPr id="29" name="Text Box 10">
              <a:extLst>
                <a:ext uri="{FF2B5EF4-FFF2-40B4-BE49-F238E27FC236}">
                  <a16:creationId xmlns:a16="http://schemas.microsoft.com/office/drawing/2014/main" id="{4885A2DD-EFBA-EA43-B1BA-B8C9CB014F57}"/>
                </a:ext>
              </a:extLst>
            </p:cNvPr>
            <p:cNvSpPr txBox="1">
              <a:spLocks noChangeArrowheads="1"/>
            </p:cNvSpPr>
            <p:nvPr/>
          </p:nvSpPr>
          <p:spPr bwMode="auto">
            <a:xfrm>
              <a:off x="5069535" y="4579989"/>
              <a:ext cx="787651" cy="4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-1</a:t>
              </a:r>
            </a:p>
          </p:txBody>
        </p:sp>
        <p:sp>
          <p:nvSpPr>
            <p:cNvPr id="30" name="Text Box 11">
              <a:extLst>
                <a:ext uri="{FF2B5EF4-FFF2-40B4-BE49-F238E27FC236}">
                  <a16:creationId xmlns:a16="http://schemas.microsoft.com/office/drawing/2014/main" id="{A009C796-171E-0D48-995E-F12CF359E946}"/>
                </a:ext>
              </a:extLst>
            </p:cNvPr>
            <p:cNvSpPr txBox="1">
              <a:spLocks noChangeArrowheads="1"/>
            </p:cNvSpPr>
            <p:nvPr/>
          </p:nvSpPr>
          <p:spPr bwMode="auto">
            <a:xfrm>
              <a:off x="5055501" y="5185554"/>
              <a:ext cx="928872" cy="4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-2</a:t>
              </a:r>
            </a:p>
          </p:txBody>
        </p:sp>
        <p:sp>
          <p:nvSpPr>
            <p:cNvPr id="31" name="Text Box 12">
              <a:extLst>
                <a:ext uri="{FF2B5EF4-FFF2-40B4-BE49-F238E27FC236}">
                  <a16:creationId xmlns:a16="http://schemas.microsoft.com/office/drawing/2014/main" id="{2784CC26-F1C7-C049-B562-85B8C2FC0E3C}"/>
                </a:ext>
              </a:extLst>
            </p:cNvPr>
            <p:cNvSpPr txBox="1">
              <a:spLocks noChangeArrowheads="1"/>
            </p:cNvSpPr>
            <p:nvPr/>
          </p:nvSpPr>
          <p:spPr bwMode="auto">
            <a:xfrm>
              <a:off x="5094119" y="5795231"/>
              <a:ext cx="928872" cy="4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s-ES"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-3</a:t>
              </a:r>
            </a:p>
          </p:txBody>
        </p:sp>
        <p:sp>
          <p:nvSpPr>
            <p:cNvPr id="32" name="AutoShape 19">
              <a:extLst>
                <a:ext uri="{FF2B5EF4-FFF2-40B4-BE49-F238E27FC236}">
                  <a16:creationId xmlns:a16="http://schemas.microsoft.com/office/drawing/2014/main" id="{07AD39A1-19EB-FD43-B030-B7A6FC2B8F37}"/>
                </a:ext>
              </a:extLst>
            </p:cNvPr>
            <p:cNvSpPr>
              <a:spLocks noChangeArrowheads="1"/>
            </p:cNvSpPr>
            <p:nvPr/>
          </p:nvSpPr>
          <p:spPr bwMode="auto">
            <a:xfrm>
              <a:off x="5938838" y="2298700"/>
              <a:ext cx="468314" cy="4178300"/>
            </a:xfrm>
            <a:prstGeom prst="upDownArrow">
              <a:avLst>
                <a:gd name="adj1" fmla="val 50000"/>
                <a:gd name="adj2" fmla="val 220251"/>
              </a:avLst>
            </a:prstGeom>
            <a:ln/>
          </p:spPr>
          <p:style>
            <a:lnRef idx="0">
              <a:schemeClr val="accent6"/>
            </a:lnRef>
            <a:fillRef idx="3">
              <a:schemeClr val="accent6"/>
            </a:fillRef>
            <a:effectRef idx="3">
              <a:schemeClr val="accent6"/>
            </a:effectRef>
            <a:fontRef idx="minor">
              <a:schemeClr val="lt1"/>
            </a:fontRef>
          </p:style>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Wingdings" pitchFamily="2" charset="2"/>
                <a:buNone/>
                <a:tabLst/>
                <a:defRPr/>
              </a:pPr>
              <a:endParaRPr kumimoji="0" lang="es-ES" altLang="es-E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AutoShape 58">
              <a:extLst>
                <a:ext uri="{FF2B5EF4-FFF2-40B4-BE49-F238E27FC236}">
                  <a16:creationId xmlns:a16="http://schemas.microsoft.com/office/drawing/2014/main" id="{1FA4AB5D-7AA6-4442-B6C6-6797137A7464}"/>
                </a:ext>
              </a:extLst>
            </p:cNvPr>
            <p:cNvSpPr>
              <a:spLocks/>
            </p:cNvSpPr>
            <p:nvPr/>
          </p:nvSpPr>
          <p:spPr bwMode="auto">
            <a:xfrm>
              <a:off x="6551692" y="2298700"/>
              <a:ext cx="383880" cy="1162684"/>
            </a:xfrm>
            <a:prstGeom prst="rightBrace">
              <a:avLst>
                <a:gd name="adj1" fmla="val 13333"/>
                <a:gd name="adj2" fmla="val 50000"/>
              </a:avLst>
            </a:prstGeom>
            <a:ln>
              <a:headEnd/>
              <a:tailEnd/>
            </a:ln>
          </p:spPr>
          <p:style>
            <a:lnRef idx="3">
              <a:schemeClr val="accent6"/>
            </a:lnRef>
            <a:fillRef idx="0">
              <a:schemeClr val="accent6"/>
            </a:fillRef>
            <a:effectRef idx="2">
              <a:schemeClr val="accent6"/>
            </a:effectRef>
            <a:fontRef idx="minor">
              <a:schemeClr val="tx1"/>
            </a:fontRef>
          </p:style>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Wingdings" pitchFamily="2" charset="2"/>
                <a:buNone/>
                <a:tabLst/>
                <a:defRPr/>
              </a:pPr>
              <a:endParaRPr kumimoji="0" lang="es-ES" altLang="es-E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AutoShape 59">
              <a:extLst>
                <a:ext uri="{FF2B5EF4-FFF2-40B4-BE49-F238E27FC236}">
                  <a16:creationId xmlns:a16="http://schemas.microsoft.com/office/drawing/2014/main" id="{22C3EB4E-748A-8346-B718-E20528F224AC}"/>
                </a:ext>
              </a:extLst>
            </p:cNvPr>
            <p:cNvSpPr>
              <a:spLocks/>
            </p:cNvSpPr>
            <p:nvPr/>
          </p:nvSpPr>
          <p:spPr bwMode="auto">
            <a:xfrm>
              <a:off x="6515889" y="3886033"/>
              <a:ext cx="379902" cy="924725"/>
            </a:xfrm>
            <a:prstGeom prst="rightBrace">
              <a:avLst>
                <a:gd name="adj1" fmla="val 13333"/>
                <a:gd name="adj2" fmla="val 50000"/>
              </a:avLst>
            </a:prstGeom>
            <a:ln>
              <a:headEnd/>
              <a:tailEnd/>
            </a:ln>
          </p:spPr>
          <p:style>
            <a:lnRef idx="3">
              <a:schemeClr val="accent6"/>
            </a:lnRef>
            <a:fillRef idx="0">
              <a:schemeClr val="accent6"/>
            </a:fillRef>
            <a:effectRef idx="2">
              <a:schemeClr val="accent6"/>
            </a:effectRef>
            <a:fontRef idx="minor">
              <a:schemeClr val="tx1"/>
            </a:fontRef>
          </p:style>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Wingdings" pitchFamily="2" charset="2"/>
                <a:buNone/>
                <a:tabLst/>
                <a:defRPr/>
              </a:pPr>
              <a:endParaRPr kumimoji="0" lang="es-ES" altLang="es-E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AutoShape 60">
              <a:extLst>
                <a:ext uri="{FF2B5EF4-FFF2-40B4-BE49-F238E27FC236}">
                  <a16:creationId xmlns:a16="http://schemas.microsoft.com/office/drawing/2014/main" id="{446795E3-E124-E04E-88F2-A10CFED7CB7B}"/>
                </a:ext>
              </a:extLst>
            </p:cNvPr>
            <p:cNvSpPr>
              <a:spLocks/>
            </p:cNvSpPr>
            <p:nvPr/>
          </p:nvSpPr>
          <p:spPr bwMode="auto">
            <a:xfrm>
              <a:off x="6551692" y="5258898"/>
              <a:ext cx="383880" cy="964200"/>
            </a:xfrm>
            <a:prstGeom prst="rightBrace">
              <a:avLst>
                <a:gd name="adj1" fmla="val 13333"/>
                <a:gd name="adj2" fmla="val 50000"/>
              </a:avLst>
            </a:prstGeom>
            <a:ln>
              <a:headEnd/>
              <a:tailEnd/>
            </a:ln>
          </p:spPr>
          <p:style>
            <a:lnRef idx="3">
              <a:schemeClr val="accent6"/>
            </a:lnRef>
            <a:fillRef idx="0">
              <a:schemeClr val="accent6"/>
            </a:fillRef>
            <a:effectRef idx="2">
              <a:schemeClr val="accent6"/>
            </a:effectRef>
            <a:fontRef idx="minor">
              <a:schemeClr val="tx1"/>
            </a:fontRef>
          </p:style>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Wingdings" pitchFamily="2" charset="2"/>
                <a:buNone/>
                <a:tabLst/>
                <a:defRPr/>
              </a:pPr>
              <a:endParaRPr kumimoji="0" lang="es-ES" altLang="es-E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36" name="CuadroTexto 4"/>
          <p:cNvSpPr txBox="1"/>
          <p:nvPr/>
        </p:nvSpPr>
        <p:spPr>
          <a:xfrm>
            <a:off x="0" y="0"/>
            <a:ext cx="8891954" cy="830997"/>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pacients</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amb</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obesitat</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sp>
        <p:nvSpPr>
          <p:cNvPr id="37" name="Triángulo rectángulo 36">
            <a:extLst>
              <a:ext uri="{FF2B5EF4-FFF2-40B4-BE49-F238E27FC236}">
                <a16:creationId xmlns:a16="http://schemas.microsoft.com/office/drawing/2014/main" id="{E0D5689A-2EB5-CD40-A1A2-6DECAD430637}"/>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8" name="Grupo 37">
            <a:extLst>
              <a:ext uri="{FF2B5EF4-FFF2-40B4-BE49-F238E27FC236}">
                <a16:creationId xmlns:a16="http://schemas.microsoft.com/office/drawing/2014/main" id="{7213BBE6-447D-5644-BEB5-2183755CF003}"/>
              </a:ext>
            </a:extLst>
          </p:cNvPr>
          <p:cNvGrpSpPr/>
          <p:nvPr/>
        </p:nvGrpSpPr>
        <p:grpSpPr>
          <a:xfrm>
            <a:off x="63064" y="6576078"/>
            <a:ext cx="12046557" cy="136634"/>
            <a:chOff x="63064" y="6513014"/>
            <a:chExt cx="12046557" cy="136634"/>
          </a:xfrm>
        </p:grpSpPr>
        <p:cxnSp>
          <p:nvCxnSpPr>
            <p:cNvPr id="39" name="Conector recto 38">
              <a:extLst>
                <a:ext uri="{FF2B5EF4-FFF2-40B4-BE49-F238E27FC236}">
                  <a16:creationId xmlns:a16="http://schemas.microsoft.com/office/drawing/2014/main" id="{335345DB-21E0-D044-9ADF-45B5227EF378}"/>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CC1E2CFC-A833-4A4F-BB0B-15CB5E61A1F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1472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5"/>
          <p:cNvGraphicFramePr>
            <a:graphicFrameLocks/>
          </p:cNvGraphicFramePr>
          <p:nvPr/>
        </p:nvGraphicFramePr>
        <p:xfrm>
          <a:off x="0" y="2420887"/>
          <a:ext cx="12192000" cy="398444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GB" sz="2933" b="1">
                <a:solidFill>
                  <a:srgbClr val="0070C0"/>
                </a:solidFill>
              </a:rPr>
              <a:t>Change in body weight</a:t>
            </a:r>
          </a:p>
        </p:txBody>
      </p:sp>
      <p:sp>
        <p:nvSpPr>
          <p:cNvPr id="4" name="Subtitle 3">
            <a:extLst>
              <a:ext uri="{FF2B5EF4-FFF2-40B4-BE49-F238E27FC236}">
                <a16:creationId xmlns:a16="http://schemas.microsoft.com/office/drawing/2014/main" id="{E35D3EE2-593A-4C3C-8EEF-0678F5ECB68A}"/>
              </a:ext>
            </a:extLst>
          </p:cNvPr>
          <p:cNvSpPr>
            <a:spLocks noGrp="1"/>
          </p:cNvSpPr>
          <p:nvPr>
            <p:ph type="subTitle" idx="14"/>
          </p:nvPr>
        </p:nvSpPr>
        <p:spPr/>
        <p:txBody>
          <a:bodyPr>
            <a:normAutofit fontScale="77500" lnSpcReduction="20000"/>
          </a:bodyPr>
          <a:lstStyle/>
          <a:p>
            <a:r>
              <a:rPr lang="en-GB"/>
              <a:t>SUSTAIN 1–5, 7, 9 AND 10</a:t>
            </a:r>
          </a:p>
        </p:txBody>
      </p:sp>
      <p:sp>
        <p:nvSpPr>
          <p:cNvPr id="6" name="Text Placeholder 5"/>
          <p:cNvSpPr>
            <a:spLocks noGrp="1"/>
          </p:cNvSpPr>
          <p:nvPr>
            <p:ph type="body" sz="quarter" idx="18"/>
          </p:nvPr>
        </p:nvSpPr>
        <p:spPr/>
        <p:txBody>
          <a:bodyPr>
            <a:normAutofit fontScale="77500" lnSpcReduction="20000"/>
          </a:bodyPr>
          <a:lstStyle/>
          <a:p>
            <a:r>
              <a:rPr lang="en-GB"/>
              <a:t>*p&lt;0.0001 vs comparator. BW, body weight; </a:t>
            </a:r>
            <a:r>
              <a:rPr lang="en-GB" err="1"/>
              <a:t>dur</a:t>
            </a:r>
            <a:r>
              <a:rPr lang="en-GB"/>
              <a:t>, duration; </a:t>
            </a:r>
            <a:r>
              <a:rPr lang="en-GB" err="1"/>
              <a:t>exenatide</a:t>
            </a:r>
            <a:r>
              <a:rPr lang="en-GB"/>
              <a:t> ER, </a:t>
            </a:r>
            <a:r>
              <a:rPr lang="en-GB" err="1"/>
              <a:t>exenatide</a:t>
            </a:r>
            <a:r>
              <a:rPr lang="en-GB"/>
              <a:t> extended release; </a:t>
            </a:r>
            <a:r>
              <a:rPr lang="en-GB" err="1"/>
              <a:t>IGlar</a:t>
            </a:r>
            <a:r>
              <a:rPr lang="en-GB"/>
              <a:t>, insulin glargine; MET, metformin; N/A, not applicable; OAD, oral antidiabetic drug; </a:t>
            </a:r>
            <a:r>
              <a:rPr lang="en-CA"/>
              <a:t>SGLT-2i, </a:t>
            </a:r>
            <a:r>
              <a:rPr lang="en-GB"/>
              <a:t>sodium-glucose co-transporter-2</a:t>
            </a:r>
            <a:r>
              <a:rPr lang="en-CA"/>
              <a:t> inhibitor; SU, </a:t>
            </a:r>
            <a:r>
              <a:rPr lang="en-CA" err="1"/>
              <a:t>sulphonylurea</a:t>
            </a:r>
            <a:r>
              <a:rPr lang="en-CA"/>
              <a:t>;</a:t>
            </a:r>
            <a:r>
              <a:rPr lang="en-GB"/>
              <a:t> TZD, thiazolidinedione; w, week. 1. </a:t>
            </a:r>
            <a:r>
              <a:rPr lang="en-GB" err="1"/>
              <a:t>Sorli</a:t>
            </a:r>
            <a:r>
              <a:rPr lang="en-GB"/>
              <a:t> C et al. </a:t>
            </a:r>
            <a:r>
              <a:rPr lang="en-US" i="1"/>
              <a:t>Lancet Diabetes </a:t>
            </a:r>
            <a:r>
              <a:rPr lang="en-US" i="1" err="1"/>
              <a:t>Endocrinol</a:t>
            </a:r>
            <a:r>
              <a:rPr lang="en-US" i="1"/>
              <a:t> </a:t>
            </a:r>
            <a:r>
              <a:rPr lang="en-US"/>
              <a:t>2017;5:251–60</a:t>
            </a:r>
            <a:r>
              <a:rPr lang="en-GB"/>
              <a:t>; 2. </a:t>
            </a:r>
            <a:r>
              <a:rPr lang="en-GB" err="1"/>
              <a:t>Ahrén</a:t>
            </a:r>
            <a:r>
              <a:rPr lang="en-GB"/>
              <a:t> B et al. </a:t>
            </a:r>
            <a:r>
              <a:rPr lang="en-US" i="1"/>
              <a:t>Lancet Diabetes </a:t>
            </a:r>
            <a:r>
              <a:rPr lang="en-US" i="1" err="1"/>
              <a:t>Endocrinol</a:t>
            </a:r>
            <a:r>
              <a:rPr lang="en-US" i="1"/>
              <a:t> </a:t>
            </a:r>
            <a:r>
              <a:rPr lang="en-US"/>
              <a:t>2017;5:341–54; </a:t>
            </a:r>
            <a:r>
              <a:rPr lang="en-CA"/>
              <a:t>3. </a:t>
            </a:r>
            <a:r>
              <a:rPr lang="en-US" err="1"/>
              <a:t>Zinman</a:t>
            </a:r>
            <a:r>
              <a:rPr lang="en-US"/>
              <a:t> B et al. </a:t>
            </a:r>
            <a:r>
              <a:rPr lang="en-US" i="1"/>
              <a:t>Lancet Diabetes </a:t>
            </a:r>
            <a:r>
              <a:rPr lang="en-US" i="1" err="1"/>
              <a:t>Endocrinol</a:t>
            </a:r>
            <a:r>
              <a:rPr lang="en-US" i="1"/>
              <a:t> </a:t>
            </a:r>
            <a:r>
              <a:rPr lang="en-US"/>
              <a:t>2019 Mar 1. </a:t>
            </a:r>
            <a:r>
              <a:rPr lang="en-US" err="1"/>
              <a:t>doi</a:t>
            </a:r>
            <a:r>
              <a:rPr lang="en-US"/>
              <a:t>: 10.1016/S2213-8587(19)30066-X. [</a:t>
            </a:r>
            <a:r>
              <a:rPr lang="en-US" err="1"/>
              <a:t>Epub</a:t>
            </a:r>
            <a:r>
              <a:rPr lang="en-US"/>
              <a:t> ahead of print]; 4. </a:t>
            </a:r>
            <a:r>
              <a:rPr lang="fr-FR" err="1"/>
              <a:t>Ahmann</a:t>
            </a:r>
            <a:r>
              <a:rPr lang="fr-FR"/>
              <a:t> AJ et al. </a:t>
            </a:r>
            <a:r>
              <a:rPr lang="fr-FR" i="1"/>
              <a:t>Diabetes Care</a:t>
            </a:r>
            <a:r>
              <a:rPr lang="fr-FR"/>
              <a:t> 2018</a:t>
            </a:r>
            <a:r>
              <a:rPr lang="en-GB"/>
              <a:t>;41:258–66; 5. </a:t>
            </a:r>
            <a:r>
              <a:rPr lang="en-US"/>
              <a:t>Pratley RE et al. </a:t>
            </a:r>
            <a:r>
              <a:rPr lang="en-GB" i="1"/>
              <a:t>Lancet Diabetes </a:t>
            </a:r>
            <a:r>
              <a:rPr lang="en-GB" i="1" err="1"/>
              <a:t>Endocrinol</a:t>
            </a:r>
            <a:r>
              <a:rPr lang="en-GB" i="1"/>
              <a:t> </a:t>
            </a:r>
            <a:r>
              <a:rPr lang="en-CA"/>
              <a:t>2018;6:275–86; </a:t>
            </a:r>
            <a:r>
              <a:rPr lang="en-US"/>
              <a:t>6. </a:t>
            </a:r>
            <a:r>
              <a:rPr lang="en-US" err="1"/>
              <a:t>Capehorn</a:t>
            </a:r>
            <a:r>
              <a:rPr lang="en-US"/>
              <a:t> M et al. Presented at DUK 2019, 6–8 March 2019, Liverpool, UK. Poster Number P439; 7. </a:t>
            </a:r>
            <a:r>
              <a:rPr lang="en-US" err="1"/>
              <a:t>Aroda</a:t>
            </a:r>
            <a:r>
              <a:rPr lang="en-US"/>
              <a:t> VR et al. </a:t>
            </a:r>
            <a:r>
              <a:rPr lang="en-US" i="1"/>
              <a:t>Lancet Diabetes </a:t>
            </a:r>
            <a:r>
              <a:rPr lang="en-US" i="1" err="1"/>
              <a:t>Endocrinol</a:t>
            </a:r>
            <a:r>
              <a:rPr lang="en-US" i="1"/>
              <a:t> </a:t>
            </a:r>
            <a:r>
              <a:rPr lang="en-US"/>
              <a:t>2017;5:355–66; 8</a:t>
            </a:r>
            <a:r>
              <a:rPr lang="en-CA"/>
              <a:t>. </a:t>
            </a:r>
            <a:r>
              <a:rPr lang="en-GB" err="1"/>
              <a:t>Rodbard</a:t>
            </a:r>
            <a:r>
              <a:rPr lang="en-GB"/>
              <a:t> HW et al. </a:t>
            </a:r>
            <a:r>
              <a:rPr lang="it-IT" i="1"/>
              <a:t>J Clin Endocrinol Metab </a:t>
            </a:r>
            <a:r>
              <a:rPr lang="it-IT"/>
              <a:t>2018;103:2291–301.</a:t>
            </a:r>
            <a:endParaRPr lang="en-GB"/>
          </a:p>
        </p:txBody>
      </p:sp>
      <p:sp>
        <p:nvSpPr>
          <p:cNvPr id="38" name="TextBox 37"/>
          <p:cNvSpPr txBox="1"/>
          <p:nvPr/>
        </p:nvSpPr>
        <p:spPr>
          <a:xfrm>
            <a:off x="1508689" y="4656621"/>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39" name="TextBox 38"/>
          <p:cNvSpPr txBox="1"/>
          <p:nvPr/>
        </p:nvSpPr>
        <p:spPr>
          <a:xfrm>
            <a:off x="1878139" y="4856588"/>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0" name="TextBox 39"/>
          <p:cNvSpPr txBox="1"/>
          <p:nvPr/>
        </p:nvSpPr>
        <p:spPr>
          <a:xfrm>
            <a:off x="2976241" y="4800085"/>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1" name="TextBox 40"/>
          <p:cNvSpPr txBox="1"/>
          <p:nvPr/>
        </p:nvSpPr>
        <p:spPr>
          <a:xfrm>
            <a:off x="3366907" y="5541235"/>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2" name="TextBox 41"/>
          <p:cNvSpPr txBox="1"/>
          <p:nvPr/>
        </p:nvSpPr>
        <p:spPr>
          <a:xfrm>
            <a:off x="4432727" y="4911581"/>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3" name="TextBox 42"/>
          <p:cNvSpPr txBox="1"/>
          <p:nvPr/>
        </p:nvSpPr>
        <p:spPr>
          <a:xfrm>
            <a:off x="9532511" y="4581175"/>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4" name="TextBox 43"/>
          <p:cNvSpPr txBox="1"/>
          <p:nvPr/>
        </p:nvSpPr>
        <p:spPr>
          <a:xfrm>
            <a:off x="9888131" y="5028824"/>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5" name="TextBox 44"/>
          <p:cNvSpPr txBox="1"/>
          <p:nvPr/>
        </p:nvSpPr>
        <p:spPr>
          <a:xfrm>
            <a:off x="10989463" y="4637631"/>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46" name="TextBox 45"/>
          <p:cNvSpPr txBox="1"/>
          <p:nvPr/>
        </p:nvSpPr>
        <p:spPr>
          <a:xfrm>
            <a:off x="11365009" y="5334796"/>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119" name="TextBox 118"/>
          <p:cNvSpPr txBox="1"/>
          <p:nvPr/>
        </p:nvSpPr>
        <p:spPr>
          <a:xfrm>
            <a:off x="7352637" y="5354857"/>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120" name="TextBox 119"/>
          <p:cNvSpPr txBox="1"/>
          <p:nvPr/>
        </p:nvSpPr>
        <p:spPr>
          <a:xfrm>
            <a:off x="5522877" y="5143832"/>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sp>
        <p:nvSpPr>
          <p:cNvPr id="121" name="TextBox 120"/>
          <p:cNvSpPr txBox="1"/>
          <p:nvPr/>
        </p:nvSpPr>
        <p:spPr>
          <a:xfrm>
            <a:off x="6620978" y="4881199"/>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cxnSp>
        <p:nvCxnSpPr>
          <p:cNvPr id="122" name="Straight Connector 121">
            <a:extLst>
              <a:ext uri="{FF2B5EF4-FFF2-40B4-BE49-F238E27FC236}">
                <a16:creationId xmlns:a16="http://schemas.microsoft.com/office/drawing/2014/main" id="{8AAF9A56-F578-4649-8FB8-D68E1354734D}"/>
              </a:ext>
            </a:extLst>
          </p:cNvPr>
          <p:cNvCxnSpPr/>
          <p:nvPr/>
        </p:nvCxnSpPr>
        <p:spPr>
          <a:xfrm>
            <a:off x="2715804" y="1749251"/>
            <a:ext cx="0" cy="393600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AAF9A56-F578-4649-8FB8-D68E1354734D}"/>
              </a:ext>
            </a:extLst>
          </p:cNvPr>
          <p:cNvCxnSpPr/>
          <p:nvPr/>
        </p:nvCxnSpPr>
        <p:spPr>
          <a:xfrm>
            <a:off x="9300137" y="1749249"/>
            <a:ext cx="0" cy="393600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443230" y="5178291"/>
            <a:ext cx="231820" cy="266676"/>
          </a:xfrm>
          <a:prstGeom prst="rect">
            <a:avLst/>
          </a:prstGeom>
          <a:noFill/>
        </p:spPr>
        <p:txBody>
          <a:bodyPr wrap="square" lIns="0" tIns="0" rIns="0" bIns="0"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1965"/>
                </a:solidFill>
                <a:effectLst/>
                <a:uLnTx/>
                <a:uFillTx/>
                <a:latin typeface="Verdana"/>
                <a:ea typeface="+mn-ea"/>
                <a:cs typeface="+mn-cs"/>
              </a:rPr>
              <a:t>*</a:t>
            </a:r>
          </a:p>
        </p:txBody>
      </p:sp>
      <p:grpSp>
        <p:nvGrpSpPr>
          <p:cNvPr id="93" name="Group 92">
            <a:extLst>
              <a:ext uri="{FF2B5EF4-FFF2-40B4-BE49-F238E27FC236}">
                <a16:creationId xmlns:a16="http://schemas.microsoft.com/office/drawing/2014/main" id="{0CD89C67-3B06-49B7-9D33-F244384E45D6}"/>
              </a:ext>
            </a:extLst>
          </p:cNvPr>
          <p:cNvGrpSpPr/>
          <p:nvPr/>
        </p:nvGrpSpPr>
        <p:grpSpPr>
          <a:xfrm>
            <a:off x="2425460" y="5784189"/>
            <a:ext cx="8447601" cy="456032"/>
            <a:chOff x="1819094" y="4276936"/>
            <a:chExt cx="6335701" cy="342024"/>
          </a:xfrm>
        </p:grpSpPr>
        <p:grpSp>
          <p:nvGrpSpPr>
            <p:cNvPr id="94" name="Group 93">
              <a:extLst>
                <a:ext uri="{FF2B5EF4-FFF2-40B4-BE49-F238E27FC236}">
                  <a16:creationId xmlns:a16="http://schemas.microsoft.com/office/drawing/2014/main" id="{883FC2C7-61B3-4C78-A820-57EBF17962F9}"/>
                </a:ext>
              </a:extLst>
            </p:cNvPr>
            <p:cNvGrpSpPr/>
            <p:nvPr/>
          </p:nvGrpSpPr>
          <p:grpSpPr>
            <a:xfrm>
              <a:off x="1819094" y="4276936"/>
              <a:ext cx="6335701" cy="342024"/>
              <a:chOff x="1819094" y="4359861"/>
              <a:chExt cx="6335701" cy="342024"/>
            </a:xfrm>
          </p:grpSpPr>
          <p:sp>
            <p:nvSpPr>
              <p:cNvPr id="113" name="TextBox 112">
                <a:extLst>
                  <a:ext uri="{FF2B5EF4-FFF2-40B4-BE49-F238E27FC236}">
                    <a16:creationId xmlns:a16="http://schemas.microsoft.com/office/drawing/2014/main" id="{FEC23834-1596-4C46-BC46-603466CE9C6F}"/>
                  </a:ext>
                </a:extLst>
              </p:cNvPr>
              <p:cNvSpPr txBox="1"/>
              <p:nvPr/>
            </p:nvSpPr>
            <p:spPr>
              <a:xfrm>
                <a:off x="4503317" y="4524961"/>
                <a:ext cx="1066904" cy="176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Liraglutide</a:t>
                </a:r>
                <a:r>
                  <a:rPr kumimoji="0" lang="en-GB" sz="933" b="0" i="0" u="none" strike="noStrike" kern="1200" cap="none" spc="0" normalizeH="0" baseline="0" noProof="0">
                    <a:ln>
                      <a:noFill/>
                    </a:ln>
                    <a:solidFill>
                      <a:srgbClr val="001965"/>
                    </a:solidFill>
                    <a:effectLst/>
                    <a:uLnTx/>
                    <a:uFillTx/>
                    <a:latin typeface="Verdana"/>
                    <a:ea typeface="+mn-ea"/>
                    <a:cs typeface="+mn-cs"/>
                  </a:rPr>
                  <a:t> 1.2 mg</a:t>
                </a:r>
              </a:p>
            </p:txBody>
          </p:sp>
          <p:sp>
            <p:nvSpPr>
              <p:cNvPr id="114" name="TextBox 113">
                <a:extLst>
                  <a:ext uri="{FF2B5EF4-FFF2-40B4-BE49-F238E27FC236}">
                    <a16:creationId xmlns:a16="http://schemas.microsoft.com/office/drawing/2014/main" id="{32FF9416-66C3-456F-AD46-EA8E28F63F8A}"/>
                  </a:ext>
                </a:extLst>
              </p:cNvPr>
              <p:cNvSpPr txBox="1"/>
              <p:nvPr/>
            </p:nvSpPr>
            <p:spPr>
              <a:xfrm>
                <a:off x="1819094" y="4524961"/>
                <a:ext cx="1057020"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Dulaglutide</a:t>
                </a:r>
                <a:r>
                  <a:rPr kumimoji="0" lang="en-GB" sz="933" b="0" i="0" u="none" strike="noStrike" kern="1200" cap="none" spc="0" normalizeH="0" baseline="0" noProof="0">
                    <a:ln>
                      <a:noFill/>
                    </a:ln>
                    <a:solidFill>
                      <a:srgbClr val="001965"/>
                    </a:solidFill>
                    <a:effectLst/>
                    <a:uLnTx/>
                    <a:uFillTx/>
                    <a:latin typeface="Verdana"/>
                    <a:ea typeface="+mn-ea"/>
                    <a:cs typeface="+mn-cs"/>
                  </a:rPr>
                  <a:t> 0.75 mg</a:t>
                </a:r>
              </a:p>
            </p:txBody>
          </p:sp>
          <p:sp>
            <p:nvSpPr>
              <p:cNvPr id="115" name="TextBox 114">
                <a:extLst>
                  <a:ext uri="{FF2B5EF4-FFF2-40B4-BE49-F238E27FC236}">
                    <a16:creationId xmlns:a16="http://schemas.microsoft.com/office/drawing/2014/main" id="{577974F5-9800-465D-B534-240D94729ED9}"/>
                  </a:ext>
                </a:extLst>
              </p:cNvPr>
              <p:cNvSpPr txBox="1"/>
              <p:nvPr/>
            </p:nvSpPr>
            <p:spPr>
              <a:xfrm>
                <a:off x="3158051" y="4524961"/>
                <a:ext cx="1000515"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Dulaglutide</a:t>
                </a:r>
                <a:r>
                  <a:rPr kumimoji="0" lang="en-GB" sz="933" b="0" i="0" u="none" strike="noStrike" kern="1200" cap="none" spc="0" normalizeH="0" baseline="0" noProof="0">
                    <a:ln>
                      <a:noFill/>
                    </a:ln>
                    <a:solidFill>
                      <a:srgbClr val="001965"/>
                    </a:solidFill>
                    <a:effectLst/>
                    <a:uLnTx/>
                    <a:uFillTx/>
                    <a:latin typeface="Verdana"/>
                    <a:ea typeface="+mn-ea"/>
                    <a:cs typeface="+mn-cs"/>
                  </a:rPr>
                  <a:t> 1.5 mg</a:t>
                </a:r>
              </a:p>
            </p:txBody>
          </p:sp>
          <p:sp>
            <p:nvSpPr>
              <p:cNvPr id="116" name="TextBox 115">
                <a:extLst>
                  <a:ext uri="{FF2B5EF4-FFF2-40B4-BE49-F238E27FC236}">
                    <a16:creationId xmlns:a16="http://schemas.microsoft.com/office/drawing/2014/main" id="{D4E18E0F-A5D8-4427-B51E-FE38167E34F5}"/>
                  </a:ext>
                </a:extLst>
              </p:cNvPr>
              <p:cNvSpPr txBox="1"/>
              <p:nvPr/>
            </p:nvSpPr>
            <p:spPr>
              <a:xfrm>
                <a:off x="5813114" y="4524961"/>
                <a:ext cx="362118"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IGlar</a:t>
                </a:r>
                <a:endParaRPr kumimoji="0" lang="en-GB" sz="933" b="0" i="0" u="none" strike="noStrike" kern="1200" cap="none" spc="0" normalizeH="0" baseline="0" noProof="0">
                  <a:ln>
                    <a:noFill/>
                  </a:ln>
                  <a:solidFill>
                    <a:srgbClr val="001965"/>
                  </a:solidFill>
                  <a:effectLst/>
                  <a:uLnTx/>
                  <a:uFillTx/>
                  <a:latin typeface="Verdana"/>
                  <a:ea typeface="+mn-ea"/>
                  <a:cs typeface="+mn-cs"/>
                </a:endParaRPr>
              </a:p>
            </p:txBody>
          </p:sp>
          <p:sp>
            <p:nvSpPr>
              <p:cNvPr id="117" name="TextBox 116">
                <a:extLst>
                  <a:ext uri="{FF2B5EF4-FFF2-40B4-BE49-F238E27FC236}">
                    <a16:creationId xmlns:a16="http://schemas.microsoft.com/office/drawing/2014/main" id="{094F6BE1-E3A6-4DFB-A5DE-5A8FB0EE1426}"/>
                  </a:ext>
                </a:extLst>
              </p:cNvPr>
              <p:cNvSpPr txBox="1"/>
              <p:nvPr/>
            </p:nvSpPr>
            <p:spPr>
              <a:xfrm>
                <a:off x="1819094" y="4359861"/>
                <a:ext cx="1052211"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Semaglutide</a:t>
                </a:r>
                <a:r>
                  <a:rPr kumimoji="0" lang="en-GB" sz="933" b="0" i="0" u="none" strike="noStrike" kern="1200" cap="none" spc="0" normalizeH="0" baseline="0" noProof="0">
                    <a:ln>
                      <a:noFill/>
                    </a:ln>
                    <a:solidFill>
                      <a:srgbClr val="001965"/>
                    </a:solidFill>
                    <a:effectLst/>
                    <a:uLnTx/>
                    <a:uFillTx/>
                    <a:latin typeface="Verdana"/>
                    <a:ea typeface="+mn-ea"/>
                    <a:cs typeface="+mn-cs"/>
                  </a:rPr>
                  <a:t> 0.5 mg</a:t>
                </a:r>
              </a:p>
            </p:txBody>
          </p:sp>
          <p:sp>
            <p:nvSpPr>
              <p:cNvPr id="118" name="TextBox 117">
                <a:extLst>
                  <a:ext uri="{FF2B5EF4-FFF2-40B4-BE49-F238E27FC236}">
                    <a16:creationId xmlns:a16="http://schemas.microsoft.com/office/drawing/2014/main" id="{B7D853C4-8466-4B8D-809A-05D887BE1E15}"/>
                  </a:ext>
                </a:extLst>
              </p:cNvPr>
              <p:cNvSpPr txBox="1"/>
              <p:nvPr/>
            </p:nvSpPr>
            <p:spPr>
              <a:xfrm>
                <a:off x="3158051" y="4359861"/>
                <a:ext cx="1052211"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Semaglutide</a:t>
                </a:r>
                <a:r>
                  <a:rPr kumimoji="0" lang="en-GB" sz="933" b="0" i="0" u="none" strike="noStrike" kern="1200" cap="none" spc="0" normalizeH="0" baseline="0" noProof="0">
                    <a:ln>
                      <a:noFill/>
                    </a:ln>
                    <a:solidFill>
                      <a:srgbClr val="001965"/>
                    </a:solidFill>
                    <a:effectLst/>
                    <a:uLnTx/>
                    <a:uFillTx/>
                    <a:latin typeface="Verdana"/>
                    <a:ea typeface="+mn-ea"/>
                    <a:cs typeface="+mn-cs"/>
                  </a:rPr>
                  <a:t> 1.0 mg</a:t>
                </a:r>
              </a:p>
            </p:txBody>
          </p:sp>
          <p:sp>
            <p:nvSpPr>
              <p:cNvPr id="132" name="TextBox 131">
                <a:extLst>
                  <a:ext uri="{FF2B5EF4-FFF2-40B4-BE49-F238E27FC236}">
                    <a16:creationId xmlns:a16="http://schemas.microsoft.com/office/drawing/2014/main" id="{9F169302-35ED-4278-BCE6-BF75EA0FA75D}"/>
                  </a:ext>
                </a:extLst>
              </p:cNvPr>
              <p:cNvSpPr txBox="1"/>
              <p:nvPr/>
            </p:nvSpPr>
            <p:spPr>
              <a:xfrm>
                <a:off x="4503316" y="4359861"/>
                <a:ext cx="481142"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001965"/>
                    </a:solidFill>
                    <a:effectLst/>
                    <a:uLnTx/>
                    <a:uFillTx/>
                    <a:latin typeface="Verdana"/>
                    <a:ea typeface="+mn-ea"/>
                    <a:cs typeface="+mn-cs"/>
                  </a:rPr>
                  <a:t>Placebo</a:t>
                </a:r>
              </a:p>
            </p:txBody>
          </p:sp>
          <p:sp>
            <p:nvSpPr>
              <p:cNvPr id="136" name="TextBox 135">
                <a:extLst>
                  <a:ext uri="{FF2B5EF4-FFF2-40B4-BE49-F238E27FC236}">
                    <a16:creationId xmlns:a16="http://schemas.microsoft.com/office/drawing/2014/main" id="{B6D8FA61-E53D-49A4-84C3-5CD97B210273}"/>
                  </a:ext>
                </a:extLst>
              </p:cNvPr>
              <p:cNvSpPr txBox="1"/>
              <p:nvPr/>
            </p:nvSpPr>
            <p:spPr>
              <a:xfrm>
                <a:off x="5813114" y="4359861"/>
                <a:ext cx="996908"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Sitagliptin</a:t>
                </a:r>
                <a:r>
                  <a:rPr kumimoji="0" lang="en-GB" sz="933" b="0" i="0" u="none" strike="noStrike" kern="1200" cap="none" spc="0" normalizeH="0" baseline="0" noProof="0">
                    <a:ln>
                      <a:noFill/>
                    </a:ln>
                    <a:solidFill>
                      <a:srgbClr val="001965"/>
                    </a:solidFill>
                    <a:effectLst/>
                    <a:uLnTx/>
                    <a:uFillTx/>
                    <a:latin typeface="Verdana"/>
                    <a:ea typeface="+mn-ea"/>
                    <a:cs typeface="+mn-cs"/>
                  </a:rPr>
                  <a:t> 100 mg </a:t>
                </a:r>
              </a:p>
            </p:txBody>
          </p:sp>
          <p:sp>
            <p:nvSpPr>
              <p:cNvPr id="137" name="TextBox 136">
                <a:extLst>
                  <a:ext uri="{FF2B5EF4-FFF2-40B4-BE49-F238E27FC236}">
                    <a16:creationId xmlns:a16="http://schemas.microsoft.com/office/drawing/2014/main" id="{0AD6D838-6D2F-4D53-8B37-8605120CD602}"/>
                  </a:ext>
                </a:extLst>
              </p:cNvPr>
              <p:cNvSpPr txBox="1"/>
              <p:nvPr/>
            </p:nvSpPr>
            <p:spPr>
              <a:xfrm>
                <a:off x="7072527" y="4359861"/>
                <a:ext cx="1082268" cy="1769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err="1">
                    <a:ln>
                      <a:noFill/>
                    </a:ln>
                    <a:solidFill>
                      <a:srgbClr val="001965"/>
                    </a:solidFill>
                    <a:effectLst/>
                    <a:uLnTx/>
                    <a:uFillTx/>
                    <a:latin typeface="Verdana"/>
                    <a:ea typeface="+mn-ea"/>
                    <a:cs typeface="+mn-cs"/>
                  </a:rPr>
                  <a:t>Exenatide</a:t>
                </a:r>
                <a:r>
                  <a:rPr kumimoji="0" lang="en-GB" sz="933" b="0" i="0" u="none" strike="noStrike" kern="1200" cap="none" spc="0" normalizeH="0" baseline="0" noProof="0">
                    <a:ln>
                      <a:noFill/>
                    </a:ln>
                    <a:solidFill>
                      <a:srgbClr val="001965"/>
                    </a:solidFill>
                    <a:effectLst/>
                    <a:uLnTx/>
                    <a:uFillTx/>
                    <a:latin typeface="Verdana"/>
                    <a:ea typeface="+mn-ea"/>
                    <a:cs typeface="+mn-cs"/>
                  </a:rPr>
                  <a:t> ER 2.0 mg</a:t>
                </a:r>
              </a:p>
            </p:txBody>
          </p:sp>
        </p:grpSp>
        <p:grpSp>
          <p:nvGrpSpPr>
            <p:cNvPr id="95" name="Group 94">
              <a:extLst>
                <a:ext uri="{FF2B5EF4-FFF2-40B4-BE49-F238E27FC236}">
                  <a16:creationId xmlns:a16="http://schemas.microsoft.com/office/drawing/2014/main" id="{23FABEA6-8ECA-4F81-AE1C-1D8DEB23A3D6}"/>
                </a:ext>
              </a:extLst>
            </p:cNvPr>
            <p:cNvGrpSpPr/>
            <p:nvPr/>
          </p:nvGrpSpPr>
          <p:grpSpPr>
            <a:xfrm>
              <a:off x="1835000" y="4346518"/>
              <a:ext cx="5309660" cy="222720"/>
              <a:chOff x="1841350" y="4346518"/>
              <a:chExt cx="5309660" cy="222720"/>
            </a:xfrm>
          </p:grpSpPr>
          <p:sp>
            <p:nvSpPr>
              <p:cNvPr id="96" name="Rectangle 95">
                <a:extLst>
                  <a:ext uri="{FF2B5EF4-FFF2-40B4-BE49-F238E27FC236}">
                    <a16:creationId xmlns:a16="http://schemas.microsoft.com/office/drawing/2014/main" id="{A78BB88F-05A4-4FEC-ACCA-B1FBE884E217}"/>
                  </a:ext>
                </a:extLst>
              </p:cNvPr>
              <p:cNvSpPr/>
              <p:nvPr/>
            </p:nvSpPr>
            <p:spPr>
              <a:xfrm>
                <a:off x="4523023" y="4511638"/>
                <a:ext cx="57600" cy="57600"/>
              </a:xfrm>
              <a:prstGeom prst="rect">
                <a:avLst/>
              </a:prstGeom>
              <a:solidFill>
                <a:srgbClr val="007C92"/>
              </a:solidFill>
              <a:ln w="9525">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97" name="Rectangle 96">
                <a:extLst>
                  <a:ext uri="{FF2B5EF4-FFF2-40B4-BE49-F238E27FC236}">
                    <a16:creationId xmlns:a16="http://schemas.microsoft.com/office/drawing/2014/main" id="{B41AC0D1-0FA2-4164-ADAD-0E0819E41EFA}"/>
                  </a:ext>
                </a:extLst>
              </p:cNvPr>
              <p:cNvSpPr/>
              <p:nvPr/>
            </p:nvSpPr>
            <p:spPr>
              <a:xfrm>
                <a:off x="4523023" y="4346782"/>
                <a:ext cx="57600" cy="57600"/>
              </a:xfrm>
              <a:prstGeom prst="rect">
                <a:avLst/>
              </a:prstGeom>
              <a:solidFill>
                <a:srgbClr val="82786F"/>
              </a:solidFill>
              <a:ln w="9525">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06" name="Rectangle 105">
                <a:extLst>
                  <a:ext uri="{FF2B5EF4-FFF2-40B4-BE49-F238E27FC236}">
                    <a16:creationId xmlns:a16="http://schemas.microsoft.com/office/drawing/2014/main" id="{942A6CA8-D5F0-4E2D-BFD1-86D264E4DD5D}"/>
                  </a:ext>
                </a:extLst>
              </p:cNvPr>
              <p:cNvSpPr/>
              <p:nvPr/>
            </p:nvSpPr>
            <p:spPr>
              <a:xfrm>
                <a:off x="3180931" y="4511638"/>
                <a:ext cx="57600" cy="57600"/>
              </a:xfrm>
              <a:prstGeom prst="rect">
                <a:avLst/>
              </a:prstGeom>
              <a:solidFill>
                <a:srgbClr val="AD370B"/>
              </a:solidFill>
              <a:ln w="9525">
                <a:solidFill>
                  <a:srgbClr val="AD37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07" name="Rectangle 106">
                <a:extLst>
                  <a:ext uri="{FF2B5EF4-FFF2-40B4-BE49-F238E27FC236}">
                    <a16:creationId xmlns:a16="http://schemas.microsoft.com/office/drawing/2014/main" id="{D062AFD7-00BB-49B9-995C-9C659B9DA1ED}"/>
                  </a:ext>
                </a:extLst>
              </p:cNvPr>
              <p:cNvSpPr/>
              <p:nvPr/>
            </p:nvSpPr>
            <p:spPr>
              <a:xfrm>
                <a:off x="3180931" y="4346782"/>
                <a:ext cx="57600" cy="57600"/>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08" name="Rectangle 107">
                <a:extLst>
                  <a:ext uri="{FF2B5EF4-FFF2-40B4-BE49-F238E27FC236}">
                    <a16:creationId xmlns:a16="http://schemas.microsoft.com/office/drawing/2014/main" id="{81200A65-1B0E-4E41-8431-04D29BA11DE9}"/>
                  </a:ext>
                </a:extLst>
              </p:cNvPr>
              <p:cNvSpPr/>
              <p:nvPr/>
            </p:nvSpPr>
            <p:spPr>
              <a:xfrm>
                <a:off x="1841350" y="4511374"/>
                <a:ext cx="57600" cy="57600"/>
              </a:xfrm>
              <a:prstGeom prst="rect">
                <a:avLst/>
              </a:prstGeom>
              <a:solidFill>
                <a:srgbClr val="E64A0E"/>
              </a:solid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09" name="Rectangle 108">
                <a:extLst>
                  <a:ext uri="{FF2B5EF4-FFF2-40B4-BE49-F238E27FC236}">
                    <a16:creationId xmlns:a16="http://schemas.microsoft.com/office/drawing/2014/main" id="{F9EA70B0-E234-40CD-8408-19A6E3CB5791}"/>
                  </a:ext>
                </a:extLst>
              </p:cNvPr>
              <p:cNvSpPr/>
              <p:nvPr/>
            </p:nvSpPr>
            <p:spPr>
              <a:xfrm>
                <a:off x="1841350" y="4346518"/>
                <a:ext cx="57600" cy="57600"/>
              </a:xfrm>
              <a:prstGeom prst="rect">
                <a:avLst/>
              </a:prstGeom>
              <a:solidFill>
                <a:srgbClr val="009FDA"/>
              </a:solid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10" name="Rectangle 109">
                <a:extLst>
                  <a:ext uri="{FF2B5EF4-FFF2-40B4-BE49-F238E27FC236}">
                    <a16:creationId xmlns:a16="http://schemas.microsoft.com/office/drawing/2014/main" id="{A984654E-ED17-4B7C-B1C3-5AAD2AB88242}"/>
                  </a:ext>
                </a:extLst>
              </p:cNvPr>
              <p:cNvSpPr/>
              <p:nvPr/>
            </p:nvSpPr>
            <p:spPr>
              <a:xfrm>
                <a:off x="5831915" y="4511638"/>
                <a:ext cx="57600" cy="57600"/>
              </a:xfrm>
              <a:prstGeom prst="rect">
                <a:avLst/>
              </a:prstGeom>
              <a:solidFill>
                <a:srgbClr val="3F9C35"/>
              </a:solid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11" name="Rectangle 110">
                <a:extLst>
                  <a:ext uri="{FF2B5EF4-FFF2-40B4-BE49-F238E27FC236}">
                    <a16:creationId xmlns:a16="http://schemas.microsoft.com/office/drawing/2014/main" id="{CFF90696-0AD0-4371-8BD4-633EA64487C7}"/>
                  </a:ext>
                </a:extLst>
              </p:cNvPr>
              <p:cNvSpPr/>
              <p:nvPr/>
            </p:nvSpPr>
            <p:spPr>
              <a:xfrm>
                <a:off x="5831915" y="4346782"/>
                <a:ext cx="57600" cy="57600"/>
              </a:xfrm>
              <a:prstGeom prst="rect">
                <a:avLst/>
              </a:prstGeom>
              <a:solidFill>
                <a:srgbClr val="D47600"/>
              </a:solidFill>
              <a:ln w="9525">
                <a:solidFill>
                  <a:srgbClr val="D4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sp>
            <p:nvSpPr>
              <p:cNvPr id="112" name="Rectangle 111">
                <a:extLst>
                  <a:ext uri="{FF2B5EF4-FFF2-40B4-BE49-F238E27FC236}">
                    <a16:creationId xmlns:a16="http://schemas.microsoft.com/office/drawing/2014/main" id="{5230436D-C5DA-41D9-AEF0-1945EF8AE111}"/>
                  </a:ext>
                </a:extLst>
              </p:cNvPr>
              <p:cNvSpPr/>
              <p:nvPr/>
            </p:nvSpPr>
            <p:spPr>
              <a:xfrm>
                <a:off x="7093410" y="4346782"/>
                <a:ext cx="57600" cy="57600"/>
              </a:xfrm>
              <a:prstGeom prst="rect">
                <a:avLst/>
              </a:prstGeom>
              <a:solidFill>
                <a:srgbClr val="EAAB00"/>
              </a:solidFill>
              <a:ln w="9525">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FFFFFF"/>
                  </a:solidFill>
                  <a:effectLst/>
                  <a:uLnTx/>
                  <a:uFillTx/>
                  <a:latin typeface="Verdana"/>
                  <a:ea typeface="+mn-ea"/>
                  <a:cs typeface="+mn-cs"/>
                </a:endParaRPr>
              </a:p>
            </p:txBody>
          </p:sp>
        </p:grpSp>
      </p:grpSp>
      <p:sp>
        <p:nvSpPr>
          <p:cNvPr id="138" name="Rectangle 137">
            <a:extLst>
              <a:ext uri="{FF2B5EF4-FFF2-40B4-BE49-F238E27FC236}">
                <a16:creationId xmlns:a16="http://schemas.microsoft.com/office/drawing/2014/main" id="{18DAFB83-D03F-4A98-8F46-570C1B61D6B2}"/>
              </a:ext>
            </a:extLst>
          </p:cNvPr>
          <p:cNvSpPr/>
          <p:nvPr/>
        </p:nvSpPr>
        <p:spPr>
          <a:xfrm>
            <a:off x="1440297" y="5593133"/>
            <a:ext cx="121920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1</a:t>
            </a:r>
            <a:endParaRPr kumimoji="0" lang="en-GB" sz="1067" b="0" i="0" u="none" strike="noStrike" kern="1200" cap="none" spc="0" normalizeH="0" baseline="0" noProof="0">
              <a:ln>
                <a:noFill/>
              </a:ln>
              <a:solidFill>
                <a:srgbClr val="001965"/>
              </a:solidFill>
              <a:effectLst/>
              <a:uLnTx/>
              <a:uFillTx/>
              <a:latin typeface="Verdana"/>
              <a:ea typeface="+mn-ea"/>
              <a:cs typeface="+mn-cs"/>
            </a:endParaRPr>
          </a:p>
        </p:txBody>
      </p:sp>
      <p:sp>
        <p:nvSpPr>
          <p:cNvPr id="139" name="Rectangle 138">
            <a:extLst>
              <a:ext uri="{FF2B5EF4-FFF2-40B4-BE49-F238E27FC236}">
                <a16:creationId xmlns:a16="http://schemas.microsoft.com/office/drawing/2014/main" id="{3A2F4BD6-B557-45F6-B3C5-B326383AA040}"/>
              </a:ext>
            </a:extLst>
          </p:cNvPr>
          <p:cNvSpPr/>
          <p:nvPr/>
        </p:nvSpPr>
        <p:spPr>
          <a:xfrm>
            <a:off x="2843537" y="5593133"/>
            <a:ext cx="121920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2</a:t>
            </a:r>
            <a:endParaRPr kumimoji="0" lang="en-GB" sz="1067" b="0" i="0" u="none" strike="noStrike" kern="1200" cap="none" spc="0" normalizeH="0" baseline="0" noProof="0">
              <a:ln>
                <a:noFill/>
              </a:ln>
              <a:solidFill>
                <a:srgbClr val="001965"/>
              </a:solidFill>
              <a:effectLst/>
              <a:uLnTx/>
              <a:uFillTx/>
              <a:latin typeface="Verdana"/>
              <a:ea typeface="+mn-ea"/>
              <a:cs typeface="+mn-cs"/>
            </a:endParaRPr>
          </a:p>
        </p:txBody>
      </p:sp>
      <p:sp>
        <p:nvSpPr>
          <p:cNvPr id="140" name="Rectangle 139">
            <a:extLst>
              <a:ext uri="{FF2B5EF4-FFF2-40B4-BE49-F238E27FC236}">
                <a16:creationId xmlns:a16="http://schemas.microsoft.com/office/drawing/2014/main" id="{4F467EB6-300B-43FA-A4B9-6943392EE7A8}"/>
              </a:ext>
            </a:extLst>
          </p:cNvPr>
          <p:cNvSpPr/>
          <p:nvPr/>
        </p:nvSpPr>
        <p:spPr>
          <a:xfrm>
            <a:off x="5261323" y="5593133"/>
            <a:ext cx="121920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3</a:t>
            </a:r>
            <a:endParaRPr kumimoji="0" lang="en-GB" sz="1067" b="0" i="0" u="none" strike="noStrike" kern="1200" cap="none" spc="0" normalizeH="0" baseline="0" noProof="0">
              <a:ln>
                <a:noFill/>
              </a:ln>
              <a:solidFill>
                <a:srgbClr val="001965"/>
              </a:solidFill>
              <a:effectLst/>
              <a:uLnTx/>
              <a:uFillTx/>
              <a:latin typeface="Verdana"/>
              <a:ea typeface="+mn-ea"/>
              <a:cs typeface="+mn-cs"/>
            </a:endParaRPr>
          </a:p>
        </p:txBody>
      </p:sp>
      <p:sp>
        <p:nvSpPr>
          <p:cNvPr id="141" name="Rectangle 140">
            <a:extLst>
              <a:ext uri="{FF2B5EF4-FFF2-40B4-BE49-F238E27FC236}">
                <a16:creationId xmlns:a16="http://schemas.microsoft.com/office/drawing/2014/main" id="{B905C718-3063-48D7-8E37-8875E4D4EA38}"/>
              </a:ext>
            </a:extLst>
          </p:cNvPr>
          <p:cNvSpPr/>
          <p:nvPr/>
        </p:nvSpPr>
        <p:spPr>
          <a:xfrm>
            <a:off x="6631833" y="5593133"/>
            <a:ext cx="121920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7</a:t>
            </a:r>
          </a:p>
        </p:txBody>
      </p:sp>
      <p:sp>
        <p:nvSpPr>
          <p:cNvPr id="144" name="Rectangle 143">
            <a:extLst>
              <a:ext uri="{FF2B5EF4-FFF2-40B4-BE49-F238E27FC236}">
                <a16:creationId xmlns:a16="http://schemas.microsoft.com/office/drawing/2014/main" id="{74455021-2E80-4EE9-85A5-87AF154C2580}"/>
              </a:ext>
            </a:extLst>
          </p:cNvPr>
          <p:cNvSpPr/>
          <p:nvPr/>
        </p:nvSpPr>
        <p:spPr>
          <a:xfrm>
            <a:off x="3971003" y="5593133"/>
            <a:ext cx="134112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9</a:t>
            </a:r>
          </a:p>
        </p:txBody>
      </p:sp>
      <p:sp>
        <p:nvSpPr>
          <p:cNvPr id="145" name="Rectangle 144">
            <a:extLst>
              <a:ext uri="{FF2B5EF4-FFF2-40B4-BE49-F238E27FC236}">
                <a16:creationId xmlns:a16="http://schemas.microsoft.com/office/drawing/2014/main" id="{4734AD08-A1C1-4287-A8B5-8C56FA8055CC}"/>
              </a:ext>
            </a:extLst>
          </p:cNvPr>
          <p:cNvSpPr/>
          <p:nvPr/>
        </p:nvSpPr>
        <p:spPr>
          <a:xfrm>
            <a:off x="8089863" y="5593133"/>
            <a:ext cx="121920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10</a:t>
            </a:r>
          </a:p>
        </p:txBody>
      </p:sp>
      <p:sp>
        <p:nvSpPr>
          <p:cNvPr id="146" name="Rectangle 145">
            <a:extLst>
              <a:ext uri="{FF2B5EF4-FFF2-40B4-BE49-F238E27FC236}">
                <a16:creationId xmlns:a16="http://schemas.microsoft.com/office/drawing/2014/main" id="{AE9E2011-FA25-41F9-B945-F4CCEEE185F1}"/>
              </a:ext>
            </a:extLst>
          </p:cNvPr>
          <p:cNvSpPr/>
          <p:nvPr/>
        </p:nvSpPr>
        <p:spPr>
          <a:xfrm>
            <a:off x="9399556" y="5593133"/>
            <a:ext cx="1219200"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4</a:t>
            </a:r>
            <a:endParaRPr kumimoji="0" lang="en-GB" sz="1067" b="0" i="0" u="none" strike="noStrike" kern="1200" cap="none" spc="0" normalizeH="0" baseline="0" noProof="0">
              <a:ln>
                <a:noFill/>
              </a:ln>
              <a:solidFill>
                <a:srgbClr val="001965"/>
              </a:solidFill>
              <a:effectLst/>
              <a:uLnTx/>
              <a:uFillTx/>
              <a:latin typeface="Verdana"/>
              <a:ea typeface="+mn-ea"/>
              <a:cs typeface="+mn-cs"/>
            </a:endParaRPr>
          </a:p>
        </p:txBody>
      </p:sp>
      <p:sp>
        <p:nvSpPr>
          <p:cNvPr id="147" name="Rectangle 146">
            <a:extLst>
              <a:ext uri="{FF2B5EF4-FFF2-40B4-BE49-F238E27FC236}">
                <a16:creationId xmlns:a16="http://schemas.microsoft.com/office/drawing/2014/main" id="{599767BC-66AD-40E7-8FEF-308B8726F6DD}"/>
              </a:ext>
            </a:extLst>
          </p:cNvPr>
          <p:cNvSpPr/>
          <p:nvPr/>
        </p:nvSpPr>
        <p:spPr>
          <a:xfrm>
            <a:off x="10546927" y="5593133"/>
            <a:ext cx="1635239"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SUSTAIN 5</a:t>
            </a:r>
            <a:endParaRPr kumimoji="0" lang="en-GB" sz="1067" b="0" i="0" u="none" strike="noStrike" kern="1200" cap="none" spc="0" normalizeH="0" baseline="0" noProof="0">
              <a:ln>
                <a:noFill/>
              </a:ln>
              <a:solidFill>
                <a:srgbClr val="001965"/>
              </a:solidFill>
              <a:effectLst/>
              <a:uLnTx/>
              <a:uFillTx/>
              <a:latin typeface="Verdana"/>
              <a:ea typeface="+mn-ea"/>
              <a:cs typeface="+mn-cs"/>
            </a:endParaRPr>
          </a:p>
        </p:txBody>
      </p:sp>
      <p:sp>
        <p:nvSpPr>
          <p:cNvPr id="148" name="Rectangle 147">
            <a:extLst>
              <a:ext uri="{FF2B5EF4-FFF2-40B4-BE49-F238E27FC236}">
                <a16:creationId xmlns:a16="http://schemas.microsoft.com/office/drawing/2014/main" id="{16DBCB24-3AE2-492B-9E27-28197833262E}"/>
              </a:ext>
            </a:extLst>
          </p:cNvPr>
          <p:cNvSpPr/>
          <p:nvPr/>
        </p:nvSpPr>
        <p:spPr>
          <a:xfrm>
            <a:off x="21132" y="2374744"/>
            <a:ext cx="12185441" cy="192000"/>
          </a:xfrm>
          <a:prstGeom prst="rect">
            <a:avLst/>
          </a:prstGeom>
          <a:solidFill>
            <a:srgbClr val="E0DED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FFFFFF"/>
              </a:solidFill>
              <a:effectLst/>
              <a:uLnTx/>
              <a:uFillTx/>
              <a:latin typeface="Verdana"/>
              <a:ea typeface="+mn-ea"/>
              <a:cs typeface="+mn-cs"/>
            </a:endParaRPr>
          </a:p>
        </p:txBody>
      </p:sp>
      <p:sp>
        <p:nvSpPr>
          <p:cNvPr id="149" name="Rectangle 148">
            <a:extLst>
              <a:ext uri="{FF2B5EF4-FFF2-40B4-BE49-F238E27FC236}">
                <a16:creationId xmlns:a16="http://schemas.microsoft.com/office/drawing/2014/main" id="{44715E97-84BE-49A3-B33E-7FD047E1D733}"/>
              </a:ext>
            </a:extLst>
          </p:cNvPr>
          <p:cNvSpPr/>
          <p:nvPr/>
        </p:nvSpPr>
        <p:spPr>
          <a:xfrm>
            <a:off x="0" y="1765745"/>
            <a:ext cx="12192000" cy="216000"/>
          </a:xfrm>
          <a:prstGeom prst="rect">
            <a:avLst/>
          </a:prstGeom>
          <a:solidFill>
            <a:srgbClr val="E0DED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FFFFFF"/>
              </a:solidFill>
              <a:effectLst/>
              <a:uLnTx/>
              <a:uFillTx/>
              <a:latin typeface="Verdana"/>
              <a:ea typeface="+mn-ea"/>
              <a:cs typeface="+mn-cs"/>
            </a:endParaRPr>
          </a:p>
        </p:txBody>
      </p:sp>
      <p:sp>
        <p:nvSpPr>
          <p:cNvPr id="150" name="Rectangle 149">
            <a:extLst>
              <a:ext uri="{FF2B5EF4-FFF2-40B4-BE49-F238E27FC236}">
                <a16:creationId xmlns:a16="http://schemas.microsoft.com/office/drawing/2014/main" id="{76AFD8B1-E52A-4A61-8122-8B526418C83E}"/>
              </a:ext>
            </a:extLst>
          </p:cNvPr>
          <p:cNvSpPr/>
          <p:nvPr/>
        </p:nvSpPr>
        <p:spPr>
          <a:xfrm>
            <a:off x="1366779" y="1798282"/>
            <a:ext cx="1366239"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Placebo</a:t>
            </a:r>
            <a:r>
              <a:rPr kumimoji="0" lang="en-GB" sz="1067" b="1" i="0" u="none" strike="noStrike" kern="1200" cap="none" spc="0" normalizeH="0" baseline="30000" noProof="0">
                <a:ln>
                  <a:noFill/>
                </a:ln>
                <a:solidFill>
                  <a:srgbClr val="001965"/>
                </a:solidFill>
                <a:effectLst/>
                <a:uLnTx/>
                <a:uFillTx/>
                <a:latin typeface="Verdana"/>
                <a:ea typeface="+mn-ea"/>
                <a:cs typeface="+mn-cs"/>
              </a:rPr>
              <a:t>1</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N/A</a:t>
            </a:r>
            <a:br>
              <a:rPr kumimoji="0" lang="en-GB" sz="1067" b="0" i="0" u="none" strike="noStrike" kern="1200" cap="none" spc="0" normalizeH="0" baseline="0" noProof="0">
                <a:ln>
                  <a:noFill/>
                </a:ln>
                <a:solidFill>
                  <a:srgbClr val="001965"/>
                </a:solidFill>
                <a:effectLst/>
                <a:uLnTx/>
                <a:uFillTx/>
                <a:latin typeface="Verdana"/>
                <a:ea typeface="+mn-ea"/>
                <a:cs typeface="+mn-cs"/>
              </a:rPr>
            </a:br>
            <a:endParaRPr kumimoji="0" lang="en-GB" sz="1067"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30</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91.9</a:t>
            </a:r>
          </a:p>
        </p:txBody>
      </p:sp>
      <p:sp>
        <p:nvSpPr>
          <p:cNvPr id="151" name="Rectangle 150">
            <a:extLst>
              <a:ext uri="{FF2B5EF4-FFF2-40B4-BE49-F238E27FC236}">
                <a16:creationId xmlns:a16="http://schemas.microsoft.com/office/drawing/2014/main" id="{10BE9CCD-BBE2-462B-B526-34214EB14685}"/>
              </a:ext>
            </a:extLst>
          </p:cNvPr>
          <p:cNvSpPr/>
          <p:nvPr/>
        </p:nvSpPr>
        <p:spPr>
          <a:xfrm>
            <a:off x="2843537" y="1798282"/>
            <a:ext cx="1219200"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Sitagliptin</a:t>
            </a:r>
            <a:r>
              <a:rPr kumimoji="0" lang="en-GB" sz="1067" b="1" i="0" u="none" strike="noStrike" kern="1200" cap="none" spc="0" normalizeH="0" baseline="30000" noProof="0">
                <a:ln>
                  <a:noFill/>
                </a:ln>
                <a:solidFill>
                  <a:srgbClr val="001965"/>
                </a:solidFill>
                <a:effectLst/>
                <a:uLnTx/>
                <a:uFillTx/>
                <a:latin typeface="Verdana"/>
                <a:ea typeface="+mn-ea"/>
                <a:cs typeface="+mn-cs"/>
              </a:rPr>
              <a:t>2</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MET±TZD</a:t>
            </a:r>
            <a:b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br>
            <a:endParaRPr kumimoji="0" lang="en-GB" sz="1067"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56</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89.5</a:t>
            </a:r>
          </a:p>
        </p:txBody>
      </p:sp>
      <p:sp>
        <p:nvSpPr>
          <p:cNvPr id="152" name="Rectangle 151">
            <a:extLst>
              <a:ext uri="{FF2B5EF4-FFF2-40B4-BE49-F238E27FC236}">
                <a16:creationId xmlns:a16="http://schemas.microsoft.com/office/drawing/2014/main" id="{06C9EBAF-FAE1-4367-AC84-BFC1BC6C1CEF}"/>
              </a:ext>
            </a:extLst>
          </p:cNvPr>
          <p:cNvSpPr/>
          <p:nvPr/>
        </p:nvSpPr>
        <p:spPr>
          <a:xfrm>
            <a:off x="5234090" y="1798281"/>
            <a:ext cx="1326300"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Exenatide ER</a:t>
            </a:r>
            <a:r>
              <a:rPr kumimoji="0" lang="en-GB" sz="1067" b="1" i="0" u="none" strike="noStrike" kern="1200" cap="none" spc="0" normalizeH="0" baseline="30000" noProof="0">
                <a:ln>
                  <a:noFill/>
                </a:ln>
                <a:solidFill>
                  <a:srgbClr val="001965"/>
                </a:solidFill>
                <a:effectLst/>
                <a:uLnTx/>
                <a:uFillTx/>
                <a:latin typeface="Verdana"/>
                <a:ea typeface="+mn-ea"/>
                <a:cs typeface="+mn-cs"/>
              </a:rPr>
              <a:t>3</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1–2 OADs</a:t>
            </a:r>
            <a:b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b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(MET/TZD/SU)</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56</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95.8</a:t>
            </a:r>
          </a:p>
        </p:txBody>
      </p:sp>
      <p:sp>
        <p:nvSpPr>
          <p:cNvPr id="153" name="Rectangle 152">
            <a:extLst>
              <a:ext uri="{FF2B5EF4-FFF2-40B4-BE49-F238E27FC236}">
                <a16:creationId xmlns:a16="http://schemas.microsoft.com/office/drawing/2014/main" id="{BB3B06F4-025E-4C46-9879-812E6DC18B33}"/>
              </a:ext>
            </a:extLst>
          </p:cNvPr>
          <p:cNvSpPr/>
          <p:nvPr/>
        </p:nvSpPr>
        <p:spPr>
          <a:xfrm>
            <a:off x="6653939" y="1798281"/>
            <a:ext cx="1219200"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Arial" pitchFamily="34" charset="0"/>
              </a:rPr>
              <a:t>Dulaglutide</a:t>
            </a:r>
            <a:r>
              <a:rPr kumimoji="0" lang="en-GB" sz="1067" b="1" i="0" u="none" strike="noStrike" kern="1200" cap="none" spc="0" normalizeH="0" baseline="30000" noProof="0">
                <a:ln>
                  <a:noFill/>
                </a:ln>
                <a:solidFill>
                  <a:srgbClr val="001965"/>
                </a:solidFill>
                <a:effectLst/>
                <a:uLnTx/>
                <a:uFillTx/>
                <a:latin typeface="Verdana"/>
                <a:ea typeface="+mn-ea"/>
                <a:cs typeface="Arial" pitchFamily="34" charset="0"/>
              </a:rPr>
              <a:t>4</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0" cap="none" spc="0" normalizeH="0" baseline="0" noProof="0">
                <a:ln>
                  <a:noFill/>
                </a:ln>
                <a:solidFill>
                  <a:srgbClr val="001965"/>
                </a:solidFill>
                <a:effectLst/>
                <a:uLnTx/>
                <a:uFillTx/>
                <a:latin typeface="Verdana"/>
                <a:ea typeface="+mn-ea"/>
                <a:cs typeface="Arial" pitchFamily="34" charset="0"/>
              </a:rPr>
              <a:t>MET</a:t>
            </a:r>
            <a:br>
              <a:rPr kumimoji="0" lang="en-GB" sz="1067" b="0" i="0" u="none" strike="noStrike" kern="0" cap="none" spc="0" normalizeH="0" baseline="0" noProof="0">
                <a:ln>
                  <a:noFill/>
                </a:ln>
                <a:solidFill>
                  <a:srgbClr val="001965"/>
                </a:solidFill>
                <a:effectLst/>
                <a:uLnTx/>
                <a:uFillTx/>
                <a:latin typeface="Verdana"/>
                <a:ea typeface="+mn-ea"/>
                <a:cs typeface="Arial" pitchFamily="34" charset="0"/>
              </a:rPr>
            </a:br>
            <a:endParaRPr kumimoji="0" lang="en-GB" sz="1067" b="0" i="0" u="none" strike="noStrike" kern="0" cap="none" spc="0" normalizeH="0" baseline="0" noProof="0">
              <a:ln>
                <a:noFill/>
              </a:ln>
              <a:solidFill>
                <a:srgbClr val="001965"/>
              </a:solidFill>
              <a:effectLst/>
              <a:uLnTx/>
              <a:uFillTx/>
              <a:latin typeface="Verdana"/>
              <a:ea typeface="+mn-ea"/>
              <a:cs typeface="Arial" pitchFamily="34" charset="0"/>
            </a:endParaRP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Arial" pitchFamily="34" charset="0"/>
              </a:rPr>
              <a:t>40</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Arial" pitchFamily="34" charset="0"/>
              </a:rPr>
              <a:t>95.2</a:t>
            </a:r>
          </a:p>
        </p:txBody>
      </p:sp>
      <p:sp>
        <p:nvSpPr>
          <p:cNvPr id="154" name="Rectangle 153">
            <a:extLst>
              <a:ext uri="{FF2B5EF4-FFF2-40B4-BE49-F238E27FC236}">
                <a16:creationId xmlns:a16="http://schemas.microsoft.com/office/drawing/2014/main" id="{6654093A-3F39-4490-A378-28F1C4DDD7AA}"/>
              </a:ext>
            </a:extLst>
          </p:cNvPr>
          <p:cNvSpPr/>
          <p:nvPr/>
        </p:nvSpPr>
        <p:spPr>
          <a:xfrm>
            <a:off x="4045438" y="1798282"/>
            <a:ext cx="1209369"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Arial" pitchFamily="34" charset="0"/>
              </a:rPr>
              <a:t>Placebo</a:t>
            </a:r>
            <a:r>
              <a:rPr kumimoji="0" lang="en-GB" sz="1067" b="1" i="0" u="none" strike="noStrike" kern="1200" cap="none" spc="0" normalizeH="0" baseline="30000" noProof="0">
                <a:ln>
                  <a:noFill/>
                </a:ln>
                <a:solidFill>
                  <a:srgbClr val="001965"/>
                </a:solidFill>
                <a:effectLst/>
                <a:uLnTx/>
                <a:uFillTx/>
                <a:latin typeface="Verdana"/>
                <a:ea typeface="+mn-ea"/>
                <a:cs typeface="Arial" pitchFamily="34" charset="0"/>
              </a:rPr>
              <a:t>5</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SGLT-2i</a:t>
            </a:r>
            <a:b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b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a:t>
            </a:r>
            <a:r>
              <a:rPr kumimoji="0" lang="en-GB" sz="1067" b="0" i="0" u="none" strike="noStrike" kern="0" cap="none" spc="0" normalizeH="0" baseline="0" noProof="0">
                <a:ln>
                  <a:noFill/>
                </a:ln>
                <a:solidFill>
                  <a:srgbClr val="001965"/>
                </a:solidFill>
                <a:effectLst/>
                <a:uLnTx/>
                <a:uFillTx/>
                <a:latin typeface="Verdana"/>
                <a:ea typeface="+mn-ea"/>
                <a:cs typeface="Arial" pitchFamily="34" charset="0"/>
              </a:rPr>
              <a:t>MET</a:t>
            </a: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a:t>
            </a:r>
            <a:r>
              <a:rPr kumimoji="0" lang="en-GB" sz="1067" b="0" i="0" u="none" strike="noStrike" kern="0" cap="none" spc="0" normalizeH="0" baseline="0" noProof="0">
                <a:ln>
                  <a:noFill/>
                </a:ln>
                <a:solidFill>
                  <a:srgbClr val="001965"/>
                </a:solidFill>
                <a:effectLst/>
                <a:uLnTx/>
                <a:uFillTx/>
                <a:latin typeface="Verdana"/>
                <a:ea typeface="+mn-ea"/>
                <a:cs typeface="Arial" pitchFamily="34" charset="0"/>
              </a:rPr>
              <a:t>SU</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Arial" pitchFamily="34" charset="0"/>
              </a:rPr>
              <a:t>30</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91.7</a:t>
            </a:r>
          </a:p>
        </p:txBody>
      </p:sp>
      <p:sp>
        <p:nvSpPr>
          <p:cNvPr id="155" name="Rectangle 154">
            <a:extLst>
              <a:ext uri="{FF2B5EF4-FFF2-40B4-BE49-F238E27FC236}">
                <a16:creationId xmlns:a16="http://schemas.microsoft.com/office/drawing/2014/main" id="{3530397C-6B13-4F9C-A945-6680444A8961}"/>
              </a:ext>
            </a:extLst>
          </p:cNvPr>
          <p:cNvSpPr/>
          <p:nvPr/>
        </p:nvSpPr>
        <p:spPr>
          <a:xfrm>
            <a:off x="7988710" y="1798282"/>
            <a:ext cx="1421508"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0" cap="none" spc="0" normalizeH="0" baseline="0" noProof="0">
                <a:ln>
                  <a:noFill/>
                </a:ln>
                <a:solidFill>
                  <a:srgbClr val="001965"/>
                </a:solidFill>
                <a:effectLst/>
                <a:uLnTx/>
                <a:uFillTx/>
                <a:latin typeface="Verdana"/>
                <a:ea typeface="+mn-ea"/>
                <a:cs typeface="Arial" pitchFamily="34" charset="0"/>
              </a:rPr>
              <a:t>Liraglutide</a:t>
            </a:r>
            <a:r>
              <a:rPr kumimoji="0" lang="en-GB" sz="1067" b="1" i="0" u="none" strike="noStrike" kern="0" cap="none" spc="0" normalizeH="0" baseline="30000" noProof="0">
                <a:ln>
                  <a:noFill/>
                </a:ln>
                <a:solidFill>
                  <a:srgbClr val="001965"/>
                </a:solidFill>
                <a:effectLst/>
                <a:uLnTx/>
                <a:uFillTx/>
                <a:latin typeface="Verdana"/>
                <a:ea typeface="+mn-ea"/>
                <a:cs typeface="Arial" pitchFamily="34" charset="0"/>
              </a:rPr>
              <a:t>6</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1–3 OADs</a:t>
            </a:r>
            <a:b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b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MET±SU±SGLT-2i</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0" cap="none" spc="0" normalizeH="0" baseline="0" noProof="0">
                <a:ln>
                  <a:noFill/>
                </a:ln>
                <a:solidFill>
                  <a:srgbClr val="001965"/>
                </a:solidFill>
                <a:effectLst/>
                <a:uLnTx/>
                <a:uFillTx/>
                <a:latin typeface="Verdana"/>
                <a:ea typeface="+mn-ea"/>
                <a:cs typeface="Arial" pitchFamily="34" charset="0"/>
              </a:rPr>
              <a:t>30</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96.9</a:t>
            </a:r>
          </a:p>
        </p:txBody>
      </p:sp>
      <p:sp>
        <p:nvSpPr>
          <p:cNvPr id="156" name="Rectangle 155">
            <a:extLst>
              <a:ext uri="{FF2B5EF4-FFF2-40B4-BE49-F238E27FC236}">
                <a16:creationId xmlns:a16="http://schemas.microsoft.com/office/drawing/2014/main" id="{CAC08A58-C2AA-4F2A-BB40-BA3C6942960B}"/>
              </a:ext>
            </a:extLst>
          </p:cNvPr>
          <p:cNvSpPr/>
          <p:nvPr/>
        </p:nvSpPr>
        <p:spPr>
          <a:xfrm>
            <a:off x="9357223" y="1798282"/>
            <a:ext cx="1219200"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IGlar</a:t>
            </a:r>
            <a:r>
              <a:rPr kumimoji="0" lang="en-GB" sz="1067" b="1" i="0" u="none" strike="noStrike" kern="1200" cap="none" spc="0" normalizeH="0" baseline="30000" noProof="0">
                <a:ln>
                  <a:noFill/>
                </a:ln>
                <a:solidFill>
                  <a:srgbClr val="001965"/>
                </a:solidFill>
                <a:effectLst/>
                <a:uLnTx/>
                <a:uFillTx/>
                <a:latin typeface="Verdana"/>
                <a:ea typeface="+mn-ea"/>
                <a:cs typeface="+mn-cs"/>
              </a:rPr>
              <a:t>7</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MET±SU</a:t>
            </a:r>
            <a:b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br>
            <a:endParaRPr kumimoji="0" lang="en-GB" sz="1067" b="0" i="0" u="none" strike="noStrike" kern="1200" cap="none" spc="0" normalizeH="0" baseline="0" noProof="0">
              <a:ln>
                <a:noFill/>
              </a:ln>
              <a:solidFill>
                <a:srgbClr val="001965"/>
              </a:solidFill>
              <a:effectLst/>
              <a:uLnTx/>
              <a:uFillTx/>
              <a:latin typeface="Verdana"/>
              <a:ea typeface="+mn-ea"/>
              <a:cs typeface="+mn-cs"/>
            </a:endParaRP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30</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93.4</a:t>
            </a:r>
          </a:p>
        </p:txBody>
      </p:sp>
      <p:sp>
        <p:nvSpPr>
          <p:cNvPr id="157" name="Rectangle 156">
            <a:extLst>
              <a:ext uri="{FF2B5EF4-FFF2-40B4-BE49-F238E27FC236}">
                <a16:creationId xmlns:a16="http://schemas.microsoft.com/office/drawing/2014/main" id="{D901A62D-2701-492B-A303-AAF6AB17B41E}"/>
              </a:ext>
            </a:extLst>
          </p:cNvPr>
          <p:cNvSpPr/>
          <p:nvPr/>
        </p:nvSpPr>
        <p:spPr>
          <a:xfrm>
            <a:off x="10795229" y="1798282"/>
            <a:ext cx="1138636"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Placebo</a:t>
            </a:r>
            <a:r>
              <a:rPr kumimoji="0" lang="en-GB" sz="1067" b="1" i="0" u="none" strike="noStrike" kern="1200" cap="none" spc="0" normalizeH="0" baseline="30000" noProof="0">
                <a:ln>
                  <a:noFill/>
                </a:ln>
                <a:solidFill>
                  <a:srgbClr val="001965"/>
                </a:solidFill>
                <a:effectLst/>
                <a:uLnTx/>
                <a:uFillTx/>
                <a:latin typeface="Verdana"/>
                <a:ea typeface="+mn-ea"/>
                <a:cs typeface="+mn-cs"/>
              </a:rPr>
              <a:t>8</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t>Basal</a:t>
            </a:r>
            <a:br>
              <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rPr>
            </a:br>
            <a:r>
              <a:rPr kumimoji="0" lang="en-GB" sz="1067" b="0" i="0" u="none" strike="noStrike" kern="1200" cap="none" spc="0" normalizeH="0" baseline="0" noProof="0" err="1">
                <a:ln>
                  <a:noFill/>
                </a:ln>
                <a:solidFill>
                  <a:srgbClr val="001965"/>
                </a:solidFill>
                <a:effectLst/>
                <a:uLnTx/>
                <a:uFillTx/>
                <a:latin typeface="Verdana"/>
                <a:ea typeface="Calibri" panose="020F0502020204030204" pitchFamily="34" charset="0"/>
                <a:cs typeface="Arial" panose="020B0604020202020204" pitchFamily="34" charset="0"/>
              </a:rPr>
              <a:t>insulin±MET</a:t>
            </a:r>
            <a:endParaRPr kumimoji="0" lang="en-GB" sz="1067" b="0" i="0" u="none" strike="noStrike" kern="1200" cap="none" spc="0" normalizeH="0" baseline="0" noProof="0">
              <a:ln>
                <a:noFill/>
              </a:ln>
              <a:solidFill>
                <a:srgbClr val="001965"/>
              </a:solidFill>
              <a:effectLst/>
              <a:uLnTx/>
              <a:uFillTx/>
              <a:latin typeface="Verdana"/>
              <a:ea typeface="Calibri" panose="020F0502020204030204" pitchFamily="34"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30</a:t>
            </a:r>
          </a:p>
          <a:p>
            <a:pPr marL="0" marR="0" lvl="0" indent="0" algn="ct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91.7</a:t>
            </a:r>
          </a:p>
        </p:txBody>
      </p:sp>
      <p:sp>
        <p:nvSpPr>
          <p:cNvPr id="158" name="Rectangle 157">
            <a:extLst>
              <a:ext uri="{FF2B5EF4-FFF2-40B4-BE49-F238E27FC236}">
                <a16:creationId xmlns:a16="http://schemas.microsoft.com/office/drawing/2014/main" id="{1E7736A9-439D-4008-91F4-2C659E9CB3C2}"/>
              </a:ext>
            </a:extLst>
          </p:cNvPr>
          <p:cNvSpPr/>
          <p:nvPr/>
        </p:nvSpPr>
        <p:spPr>
          <a:xfrm>
            <a:off x="-78342" y="1798281"/>
            <a:ext cx="1470391" cy="974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r" defTabSz="1219170" rtl="0" eaLnBrk="1" fontAlgn="auto" latinLnBrk="0" hangingPunct="1">
              <a:lnSpc>
                <a:spcPct val="100000"/>
              </a:lnSpc>
              <a:spcBef>
                <a:spcPts val="0"/>
              </a:spcBef>
              <a:spcAft>
                <a:spcPts val="40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Comparator:</a:t>
            </a:r>
          </a:p>
          <a:p>
            <a:pPr marL="0" marR="0" lvl="0" indent="0" algn="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Background:</a:t>
            </a:r>
            <a:br>
              <a:rPr kumimoji="0" lang="en-GB" sz="1067" b="0" i="0" u="none" strike="noStrike" kern="1200" cap="none" spc="0" normalizeH="0" baseline="0" noProof="0">
                <a:ln>
                  <a:noFill/>
                </a:ln>
                <a:solidFill>
                  <a:srgbClr val="001965"/>
                </a:solidFill>
                <a:effectLst/>
                <a:uLnTx/>
                <a:uFillTx/>
                <a:latin typeface="Verdana"/>
                <a:ea typeface="+mn-ea"/>
                <a:cs typeface="+mn-cs"/>
              </a:rPr>
            </a:br>
            <a:endParaRPr kumimoji="0" lang="en-GB" sz="1067" b="0" i="0" u="none" strike="noStrike" kern="1200" cap="none" spc="0" normalizeH="0" baseline="0" noProof="0">
              <a:ln>
                <a:noFill/>
              </a:ln>
              <a:solidFill>
                <a:srgbClr val="001965"/>
              </a:solidFill>
              <a:effectLst/>
              <a:uLnTx/>
              <a:uFillTx/>
              <a:latin typeface="Verdana"/>
              <a:ea typeface="+mn-ea"/>
              <a:cs typeface="+mn-cs"/>
            </a:endParaRPr>
          </a:p>
          <a:p>
            <a:pPr marL="0" marR="0" lvl="0" indent="0" algn="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Treatment dur. (w):</a:t>
            </a:r>
          </a:p>
          <a:p>
            <a:pPr marL="0" marR="0" lvl="0" indent="0" algn="r" defTabSz="1219170" rtl="0" eaLnBrk="1" fontAlgn="auto" latinLnBrk="0" hangingPunct="1">
              <a:lnSpc>
                <a:spcPct val="100000"/>
              </a:lnSpc>
              <a:spcBef>
                <a:spcPts val="0"/>
              </a:spcBef>
              <a:spcAft>
                <a:spcPts val="400"/>
              </a:spcAft>
              <a:buClrTx/>
              <a:buSzTx/>
              <a:buFontTx/>
              <a:buNone/>
              <a:tabLst/>
              <a:defRPr/>
            </a:pPr>
            <a:r>
              <a:rPr kumimoji="0" lang="en-GB" sz="1067" b="0" i="0" u="none" strike="noStrike" kern="1200" cap="none" spc="0" normalizeH="0" baseline="0" noProof="0">
                <a:ln>
                  <a:noFill/>
                </a:ln>
                <a:solidFill>
                  <a:srgbClr val="001965"/>
                </a:solidFill>
                <a:effectLst/>
                <a:uLnTx/>
                <a:uFillTx/>
                <a:latin typeface="Verdana"/>
                <a:ea typeface="+mn-ea"/>
                <a:cs typeface="+mn-cs"/>
              </a:rPr>
              <a:t>Baseline BW (kg):</a:t>
            </a:r>
          </a:p>
        </p:txBody>
      </p:sp>
      <p:sp>
        <p:nvSpPr>
          <p:cNvPr id="159" name="Rectangle 158">
            <a:extLst>
              <a:ext uri="{FF2B5EF4-FFF2-40B4-BE49-F238E27FC236}">
                <a16:creationId xmlns:a16="http://schemas.microsoft.com/office/drawing/2014/main" id="{821D83D9-E1A2-42E4-87D2-19050826B741}"/>
              </a:ext>
            </a:extLst>
          </p:cNvPr>
          <p:cNvSpPr/>
          <p:nvPr/>
        </p:nvSpPr>
        <p:spPr>
          <a:xfrm>
            <a:off x="1255342" y="1556792"/>
            <a:ext cx="1519453"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MONOTHERAPY</a:t>
            </a:r>
          </a:p>
        </p:txBody>
      </p:sp>
      <p:sp>
        <p:nvSpPr>
          <p:cNvPr id="160" name="Rectangle 159">
            <a:extLst>
              <a:ext uri="{FF2B5EF4-FFF2-40B4-BE49-F238E27FC236}">
                <a16:creationId xmlns:a16="http://schemas.microsoft.com/office/drawing/2014/main" id="{93425BCD-F883-4E61-BFF8-CF87E487A82D}"/>
              </a:ext>
            </a:extLst>
          </p:cNvPr>
          <p:cNvSpPr/>
          <p:nvPr/>
        </p:nvSpPr>
        <p:spPr>
          <a:xfrm>
            <a:off x="5234090" y="1556792"/>
            <a:ext cx="1759525"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ADD-ON TO OAD</a:t>
            </a:r>
          </a:p>
        </p:txBody>
      </p:sp>
      <p:sp>
        <p:nvSpPr>
          <p:cNvPr id="161" name="Rectangle 160">
            <a:extLst>
              <a:ext uri="{FF2B5EF4-FFF2-40B4-BE49-F238E27FC236}">
                <a16:creationId xmlns:a16="http://schemas.microsoft.com/office/drawing/2014/main" id="{DC00960B-9F61-43C2-9F40-3344622A2EA0}"/>
              </a:ext>
            </a:extLst>
          </p:cNvPr>
          <p:cNvSpPr/>
          <p:nvPr/>
        </p:nvSpPr>
        <p:spPr>
          <a:xfrm>
            <a:off x="9277485" y="1556792"/>
            <a:ext cx="2757199" cy="2438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a:ln>
                  <a:noFill/>
                </a:ln>
                <a:solidFill>
                  <a:srgbClr val="001965"/>
                </a:solidFill>
                <a:effectLst/>
                <a:uLnTx/>
                <a:uFillTx/>
                <a:latin typeface="Verdana"/>
                <a:ea typeface="+mn-ea"/>
                <a:cs typeface="+mn-cs"/>
              </a:rPr>
              <a:t>VS/ADD-ON TO BASAL INSULIN</a:t>
            </a:r>
          </a:p>
        </p:txBody>
      </p:sp>
      <p:sp>
        <p:nvSpPr>
          <p:cNvPr id="64" name="Rectángulo 63">
            <a:extLst>
              <a:ext uri="{FF2B5EF4-FFF2-40B4-BE49-F238E27FC236}">
                <a16:creationId xmlns:a16="http://schemas.microsoft.com/office/drawing/2014/main" id="{93B51D72-58F8-AC48-B7F1-2F454455B598}"/>
              </a:ext>
            </a:extLst>
          </p:cNvPr>
          <p:cNvSpPr/>
          <p:nvPr/>
        </p:nvSpPr>
        <p:spPr>
          <a:xfrm>
            <a:off x="5234090" y="1532379"/>
            <a:ext cx="4043395" cy="43048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5">
            <a:extLst>
              <a:ext uri="{FF2B5EF4-FFF2-40B4-BE49-F238E27FC236}">
                <a16:creationId xmlns:a16="http://schemas.microsoft.com/office/drawing/2014/main" id="{B6719683-1013-9E4C-9F78-7401CC8032C2}"/>
              </a:ext>
            </a:extLst>
          </p:cNvPr>
          <p:cNvSpPr>
            <a:spLocks noChangeArrowheads="1"/>
          </p:cNvSpPr>
          <p:nvPr/>
        </p:nvSpPr>
        <p:spPr bwMode="auto">
          <a:xfrm>
            <a:off x="188259" y="82521"/>
            <a:ext cx="11846425" cy="561546"/>
          </a:xfrm>
          <a:prstGeom prst="rect">
            <a:avLst/>
          </a:prstGeom>
          <a:solidFill>
            <a:srgbClr val="0070C0"/>
          </a:solidFill>
          <a:ln>
            <a:noFill/>
          </a:ln>
        </p:spPr>
        <p:txBody>
          <a:bodyPr lIns="91394" tIns="45700" rIns="91394" bIns="45700" anchor="ct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altLang="es-ES_tradnl" sz="3200" b="1" i="0" u="none" strike="noStrike" kern="1200" cap="none" spc="0" normalizeH="0" baseline="0" noProof="0">
                <a:ln>
                  <a:noFill/>
                </a:ln>
                <a:solidFill>
                  <a:prstClr val="white"/>
                </a:solidFill>
                <a:effectLst/>
                <a:uLnTx/>
                <a:uFillTx/>
                <a:latin typeface="Arial" charset="0"/>
                <a:ea typeface="ＭＳ Ｐゴシック" charset="-128"/>
                <a:cs typeface="+mn-cs"/>
              </a:rPr>
              <a:t>arGLP1: efecto en el peso en estudios comparativos</a:t>
            </a:r>
          </a:p>
        </p:txBody>
      </p:sp>
      <p:sp>
        <p:nvSpPr>
          <p:cNvPr id="66" name="Triángulo rectángulo 65">
            <a:extLst>
              <a:ext uri="{FF2B5EF4-FFF2-40B4-BE49-F238E27FC236}">
                <a16:creationId xmlns:a16="http://schemas.microsoft.com/office/drawing/2014/main" id="{EADAA964-4EA7-9547-B8E9-CE379662762D}"/>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7" name="Grupo 66">
            <a:extLst>
              <a:ext uri="{FF2B5EF4-FFF2-40B4-BE49-F238E27FC236}">
                <a16:creationId xmlns:a16="http://schemas.microsoft.com/office/drawing/2014/main" id="{848FB2F3-B18E-2C41-8A78-C77C0ACBEDBC}"/>
              </a:ext>
            </a:extLst>
          </p:cNvPr>
          <p:cNvGrpSpPr/>
          <p:nvPr/>
        </p:nvGrpSpPr>
        <p:grpSpPr>
          <a:xfrm>
            <a:off x="63064" y="6576078"/>
            <a:ext cx="12046557" cy="136634"/>
            <a:chOff x="63064" y="6513014"/>
            <a:chExt cx="12046557" cy="136634"/>
          </a:xfrm>
        </p:grpSpPr>
        <p:cxnSp>
          <p:nvCxnSpPr>
            <p:cNvPr id="68" name="Conector recto 67">
              <a:extLst>
                <a:ext uri="{FF2B5EF4-FFF2-40B4-BE49-F238E27FC236}">
                  <a16:creationId xmlns:a16="http://schemas.microsoft.com/office/drawing/2014/main" id="{4BDEC139-DFC3-6343-9EB5-F39468268E07}"/>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40B8020E-CB18-7B4A-9F2C-4889B12D827D}"/>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153313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a:extLst>
              <a:ext uri="{FF2B5EF4-FFF2-40B4-BE49-F238E27FC236}">
                <a16:creationId xmlns:a16="http://schemas.microsoft.com/office/drawing/2014/main" id="{5CC35C65-1190-8744-9D21-7C15D38BDBC7}"/>
              </a:ext>
            </a:extLst>
          </p:cNvPr>
          <p:cNvSpPr/>
          <p:nvPr/>
        </p:nvSpPr>
        <p:spPr>
          <a:xfrm>
            <a:off x="240529" y="2249288"/>
            <a:ext cx="2785265" cy="372409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2800" b="0" i="0" u="none" strike="noStrike" kern="1200" cap="none" spc="0" normalizeH="0" baseline="0" noProof="0">
                <a:ln>
                  <a:noFill/>
                </a:ln>
                <a:solidFill>
                  <a:prstClr val="black"/>
                </a:solidFill>
                <a:effectLst/>
                <a:uLnTx/>
                <a:uFillTx/>
                <a:latin typeface="Calibri" panose="020F0502020204030204"/>
                <a:ea typeface="+mn-ea"/>
                <a:cs typeface="+mn-cs"/>
              </a:rPr>
              <a:t>N= 4.242 DM2</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Edad</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58,6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años</a:t>
            </a:r>
            <a:endParaRPr kumimoji="0" lang="ca-E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Duración</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DM2   7,3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años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HbA1c: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8,8 ± 1,6</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IMC:                    37.5 kg/m</a:t>
            </a:r>
            <a:r>
              <a:rPr kumimoji="0" lang="ca-ES" sz="1600" b="0" i="0" u="none" strike="noStrike" kern="1200" cap="none" spc="0" normalizeH="0" baseline="30000" noProof="0">
                <a:ln>
                  <a:noFill/>
                </a:ln>
                <a:solidFill>
                  <a:prstClr val="black"/>
                </a:solidFill>
                <a:effectLst/>
                <a:uLnTx/>
                <a:uFillTx/>
                <a:latin typeface="Calibri" panose="020F0502020204030204"/>
                <a:ea typeface="+mn-ea"/>
                <a:cs typeface="+mn-cs"/>
              </a:rPr>
              <a:t>2</a:t>
            </a:r>
            <a:endParaRPr kumimoji="0" lang="ca-E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endParaRPr kumimoji="0" lang="ca-E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Antidiabéticos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previos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1" i="0" u="none" strike="noStrike" kern="1200" cap="none" spc="0" normalizeH="0" baseline="0" noProof="0">
                <a:ln>
                  <a:noFill/>
                </a:ln>
                <a:solidFill>
                  <a:srgbClr val="0070C0"/>
                </a:solidFill>
                <a:effectLst/>
                <a:uLnTx/>
                <a:uFillTx/>
                <a:latin typeface="Calibri" panose="020F0502020204030204"/>
                <a:ea typeface="+mn-ea"/>
                <a:cs typeface="+mn-cs"/>
              </a:rPr>
              <a:t>Metformina    83,2%  </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Sulfonilureas</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33,4% </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iDPP4               26,2% </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Repaglinida</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8,9% </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0" i="0" u="none" strike="noStrike" kern="1200" cap="none" spc="0" normalizeH="0" baseline="0" noProof="0" err="1">
                <a:ln>
                  <a:noFill/>
                </a:ln>
                <a:solidFill>
                  <a:prstClr val="black"/>
                </a:solidFill>
                <a:effectLst/>
                <a:uLnTx/>
                <a:uFillTx/>
                <a:latin typeface="Calibri" panose="020F0502020204030204"/>
                <a:ea typeface="+mn-ea"/>
                <a:cs typeface="+mn-cs"/>
              </a:rPr>
              <a:t>Pioglitazona</a:t>
            </a: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7,2%</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iSGLT2                0,2%</a:t>
            </a: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ca-ES" sz="1600" b="1" i="0" u="none" strike="noStrike" kern="1200" cap="none" spc="0" normalizeH="0" baseline="0" noProof="0">
                <a:ln>
                  <a:noFill/>
                </a:ln>
                <a:solidFill>
                  <a:srgbClr val="FF0000"/>
                </a:solidFill>
                <a:effectLst/>
                <a:uLnTx/>
                <a:uFillTx/>
                <a:latin typeface="Calibri" panose="020F0502020204030204"/>
                <a:ea typeface="+mn-ea"/>
                <a:cs typeface="+mn-cs"/>
              </a:rPr>
              <a:t>Insulina:          40,6%</a:t>
            </a:r>
          </a:p>
        </p:txBody>
      </p:sp>
      <p:pic>
        <p:nvPicPr>
          <p:cNvPr id="12" name="Imagen 11">
            <a:extLst>
              <a:ext uri="{FF2B5EF4-FFF2-40B4-BE49-F238E27FC236}">
                <a16:creationId xmlns:a16="http://schemas.microsoft.com/office/drawing/2014/main" id="{3D04A7E9-2BCD-284C-AC1C-29911FC30006}"/>
              </a:ext>
            </a:extLst>
          </p:cNvPr>
          <p:cNvPicPr>
            <a:picLocks noChangeAspect="1"/>
          </p:cNvPicPr>
          <p:nvPr/>
        </p:nvPicPr>
        <p:blipFill>
          <a:blip r:embed="rId3"/>
          <a:stretch>
            <a:fillRect/>
          </a:stretch>
        </p:blipFill>
        <p:spPr>
          <a:xfrm>
            <a:off x="140779" y="727113"/>
            <a:ext cx="5183478" cy="1389173"/>
          </a:xfrm>
          <a:prstGeom prst="rect">
            <a:avLst/>
          </a:prstGeom>
        </p:spPr>
      </p:pic>
      <p:sp>
        <p:nvSpPr>
          <p:cNvPr id="13" name="Títol 1">
            <a:extLst>
              <a:ext uri="{FF2B5EF4-FFF2-40B4-BE49-F238E27FC236}">
                <a16:creationId xmlns:a16="http://schemas.microsoft.com/office/drawing/2014/main" id="{15798B34-0D92-8A42-A440-1296E48CFC82}"/>
              </a:ext>
            </a:extLst>
          </p:cNvPr>
          <p:cNvSpPr>
            <a:spLocks noGrp="1"/>
          </p:cNvSpPr>
          <p:nvPr>
            <p:ph type="title"/>
          </p:nvPr>
        </p:nvSpPr>
        <p:spPr>
          <a:xfrm>
            <a:off x="0" y="30832"/>
            <a:ext cx="6650178" cy="812868"/>
          </a:xfrm>
        </p:spPr>
        <p:txBody>
          <a:bodyPr>
            <a:normAutofit fontScale="90000"/>
          </a:bodyPr>
          <a:lstStyle/>
          <a:p>
            <a:r>
              <a:rPr lang="ca-ES" sz="3200">
                <a:solidFill>
                  <a:srgbClr val="0070C0"/>
                </a:solidFill>
                <a:effectLst>
                  <a:outerShdw blurRad="38100" dist="38100" dir="2700000" algn="tl">
                    <a:srgbClr val="000000">
                      <a:alpha val="43137"/>
                    </a:srgbClr>
                  </a:outerShdw>
                </a:effectLst>
              </a:rPr>
              <a:t>arGLP1 en el mundo real SIDIAP 2007-2014</a:t>
            </a:r>
          </a:p>
        </p:txBody>
      </p:sp>
      <p:sp>
        <p:nvSpPr>
          <p:cNvPr id="14" name="Rectángulo 13">
            <a:extLst>
              <a:ext uri="{FF2B5EF4-FFF2-40B4-BE49-F238E27FC236}">
                <a16:creationId xmlns:a16="http://schemas.microsoft.com/office/drawing/2014/main" id="{793EFBA0-76D2-D146-A995-F1486E1F59B5}"/>
              </a:ext>
            </a:extLst>
          </p:cNvPr>
          <p:cNvSpPr/>
          <p:nvPr/>
        </p:nvSpPr>
        <p:spPr>
          <a:xfrm>
            <a:off x="933458" y="6287591"/>
            <a:ext cx="6381738" cy="338554"/>
          </a:xfrm>
          <a:prstGeom prst="rect">
            <a:avLst/>
          </a:prstGeom>
        </p:spPr>
        <p:txBody>
          <a:bodyPr wrap="square">
            <a:spAutoFit/>
          </a:bodyPr>
          <a:lstStyle/>
          <a:p>
            <a:pPr marL="0" marR="0" lvl="0" indent="0" algn="l" defTabSz="914241"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a:ea typeface="Times New Roman" panose="02020603050405020304" pitchFamily="18" charset="0"/>
                <a:cs typeface="+mn-cs"/>
              </a:rPr>
              <a:t>Mata-Cases M et al. </a:t>
            </a:r>
            <a:r>
              <a:rPr kumimoji="0" lang="en-US" sz="1600" b="0" i="1" u="none" strike="noStrike" kern="1200" cap="none" spc="0" normalizeH="0" baseline="0" noProof="0" err="1">
                <a:ln>
                  <a:noFill/>
                </a:ln>
                <a:solidFill>
                  <a:srgbClr val="000000"/>
                </a:solidFill>
                <a:effectLst/>
                <a:uLnTx/>
                <a:uFillTx/>
                <a:latin typeface="Calibri" panose="020F0502020204030204"/>
                <a:ea typeface="Times New Roman" panose="02020603050405020304" pitchFamily="18" charset="0"/>
                <a:cs typeface="+mn-cs"/>
              </a:rPr>
              <a:t>Curr</a:t>
            </a:r>
            <a:r>
              <a:rPr kumimoji="0" lang="en-US" sz="1600" b="0" i="1"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Med Res </a:t>
            </a:r>
            <a:r>
              <a:rPr kumimoji="0" lang="en-US" sz="1600" b="0" i="1" u="none" strike="noStrike" kern="1200" cap="none" spc="0" normalizeH="0" baseline="0" noProof="0" err="1">
                <a:ln>
                  <a:noFill/>
                </a:ln>
                <a:solidFill>
                  <a:srgbClr val="000000"/>
                </a:solidFill>
                <a:effectLst/>
                <a:uLnTx/>
                <a:uFillTx/>
                <a:latin typeface="Calibri" panose="020F0502020204030204"/>
                <a:ea typeface="Times New Roman" panose="02020603050405020304" pitchFamily="18" charset="0"/>
                <a:cs typeface="+mn-cs"/>
              </a:rPr>
              <a:t>Opin</a:t>
            </a:r>
            <a:r>
              <a:rPr kumimoji="0" lang="en-US" sz="1600" b="0" i="1"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2019 Oct;35(10):1735-1744.</a:t>
            </a:r>
            <a:endParaRPr kumimoji="0" lang="es-ES" sz="1600" b="0" i="1" u="none" strike="noStrike" kern="1200" cap="none" spc="0" normalizeH="0" baseline="0" noProof="0">
              <a:ln>
                <a:noFill/>
              </a:ln>
              <a:solidFill>
                <a:prstClr val="black"/>
              </a:solidFill>
              <a:effectLst/>
              <a:uLnTx/>
              <a:uFillTx/>
              <a:latin typeface="Calibri"/>
              <a:ea typeface="Times New Roman" panose="02020603050405020304" pitchFamily="18" charset="0"/>
              <a:cs typeface="+mn-cs"/>
            </a:endParaRPr>
          </a:p>
        </p:txBody>
      </p:sp>
      <p:pic>
        <p:nvPicPr>
          <p:cNvPr id="15" name="Imagen 14">
            <a:extLst>
              <a:ext uri="{FF2B5EF4-FFF2-40B4-BE49-F238E27FC236}">
                <a16:creationId xmlns:a16="http://schemas.microsoft.com/office/drawing/2014/main" id="{D1459F32-17BC-5440-901B-A0E245119473}"/>
              </a:ext>
            </a:extLst>
          </p:cNvPr>
          <p:cNvPicPr>
            <a:picLocks noChangeAspect="1"/>
          </p:cNvPicPr>
          <p:nvPr/>
        </p:nvPicPr>
        <p:blipFill rotWithShape="1">
          <a:blip r:embed="rId4"/>
          <a:srcRect l="28637" t="16243" r="2773" b="9819"/>
          <a:stretch/>
        </p:blipFill>
        <p:spPr>
          <a:xfrm>
            <a:off x="6650179" y="0"/>
            <a:ext cx="5486398" cy="3326742"/>
          </a:xfrm>
          <a:prstGeom prst="rect">
            <a:avLst/>
          </a:prstGeom>
        </p:spPr>
      </p:pic>
      <p:pic>
        <p:nvPicPr>
          <p:cNvPr id="18" name="Imagen 17">
            <a:extLst>
              <a:ext uri="{FF2B5EF4-FFF2-40B4-BE49-F238E27FC236}">
                <a16:creationId xmlns:a16="http://schemas.microsoft.com/office/drawing/2014/main" id="{460225D0-1F93-BD4F-A2DF-F38D2114B8FE}"/>
              </a:ext>
            </a:extLst>
          </p:cNvPr>
          <p:cNvPicPr>
            <a:picLocks noChangeAspect="1"/>
          </p:cNvPicPr>
          <p:nvPr/>
        </p:nvPicPr>
        <p:blipFill rotWithShape="1">
          <a:blip r:embed="rId5"/>
          <a:srcRect l="13773" t="18909" r="17773" b="6182"/>
          <a:stretch/>
        </p:blipFill>
        <p:spPr>
          <a:xfrm>
            <a:off x="6650178" y="3351806"/>
            <a:ext cx="5511227" cy="3423069"/>
          </a:xfrm>
          <a:prstGeom prst="rect">
            <a:avLst/>
          </a:prstGeom>
        </p:spPr>
      </p:pic>
      <p:sp>
        <p:nvSpPr>
          <p:cNvPr id="2" name="Rectángulo 1">
            <a:extLst>
              <a:ext uri="{FF2B5EF4-FFF2-40B4-BE49-F238E27FC236}">
                <a16:creationId xmlns:a16="http://schemas.microsoft.com/office/drawing/2014/main" id="{61389B4D-DF61-AD42-A6B5-CE582EE39E59}"/>
              </a:ext>
            </a:extLst>
          </p:cNvPr>
          <p:cNvSpPr/>
          <p:nvPr/>
        </p:nvSpPr>
        <p:spPr>
          <a:xfrm>
            <a:off x="3025794" y="3174058"/>
            <a:ext cx="2920538" cy="138499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2400" b="0" i="0" u="none" strike="noStrike" kern="1200" cap="none" spc="0" normalizeH="0" baseline="0" noProof="0">
                <a:ln>
                  <a:noFill/>
                </a:ln>
                <a:solidFill>
                  <a:srgbClr val="0070C0"/>
                </a:solidFill>
                <a:effectLst/>
                <a:uLnTx/>
                <a:uFillTx/>
                <a:latin typeface="Calibri" panose="020F0502020204030204"/>
                <a:ea typeface="+mn-ea"/>
                <a:cs typeface="+mn-cs"/>
              </a:rPr>
              <a:t>arGLP-1 </a:t>
            </a:r>
            <a:r>
              <a:rPr kumimoji="0" lang="ca-ES" sz="2400" b="0" i="0" u="none" strike="noStrike" kern="1200" cap="none" spc="0" normalizeH="0" baseline="0" noProof="0" err="1">
                <a:ln>
                  <a:noFill/>
                </a:ln>
                <a:solidFill>
                  <a:srgbClr val="0070C0"/>
                </a:solidFill>
                <a:effectLst/>
                <a:uLnTx/>
                <a:uFillTx/>
                <a:latin typeface="Calibri" panose="020F0502020204030204"/>
                <a:ea typeface="+mn-ea"/>
                <a:cs typeface="+mn-cs"/>
              </a:rPr>
              <a:t>añadidos</a:t>
            </a:r>
            <a:endParaRPr kumimoji="0" lang="ca-ES" sz="24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685800" rtl="0" eaLnBrk="1" fontAlgn="t"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a:ln>
                  <a:noFill/>
                </a:ln>
                <a:solidFill>
                  <a:prstClr val="black"/>
                </a:solidFill>
                <a:effectLst/>
                <a:uLnTx/>
                <a:uFillTx/>
                <a:latin typeface="Calibri" panose="020F0502020204030204"/>
                <a:ea typeface="+mn-ea"/>
                <a:cs typeface="+mn-cs"/>
              </a:rPr>
              <a:t>Liraglutida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2504 (59.0%)</a:t>
            </a:r>
            <a:endParaRPr kumimoji="0" lang="ca-E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2000" b="0" i="0" u="none" strike="noStrike" kern="1200" cap="none" spc="0" normalizeH="0" baseline="0" noProof="0">
                <a:ln>
                  <a:noFill/>
                </a:ln>
                <a:solidFill>
                  <a:prstClr val="black"/>
                </a:solidFill>
                <a:effectLst/>
                <a:uLnTx/>
                <a:uFillTx/>
                <a:latin typeface="Calibri" panose="020F0502020204030204"/>
                <a:ea typeface="+mn-ea"/>
                <a:cs typeface="+mn-cs"/>
              </a:rPr>
              <a:t>Exenatida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1348 (31.8%)</a:t>
            </a:r>
            <a:endParaRPr kumimoji="0" lang="ca-E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70AD47">
                  <a:lumMod val="75000"/>
                </a:srgbClr>
              </a:buClr>
              <a:buSzTx/>
              <a:buFontTx/>
              <a:buNone/>
              <a:tabLst/>
              <a:defRPr/>
            </a:pPr>
            <a:r>
              <a:rPr kumimoji="0" lang="ca-ES" sz="2000" b="0" i="0" u="none" strike="noStrike" kern="1200" cap="none" spc="0" normalizeH="0" baseline="0" noProof="0">
                <a:ln>
                  <a:noFill/>
                </a:ln>
                <a:solidFill>
                  <a:prstClr val="black"/>
                </a:solidFill>
                <a:effectLst/>
                <a:uLnTx/>
                <a:uFillTx/>
                <a:latin typeface="Calibri" panose="020F0502020204030204"/>
                <a:ea typeface="+mn-ea"/>
                <a:cs typeface="+mn-cs"/>
              </a:rPr>
              <a:t>Lixisenatida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390  (9.2%)</a:t>
            </a:r>
            <a:endParaRPr kumimoji="0" lang="ca-E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riángulo rectángulo 10">
            <a:extLst>
              <a:ext uri="{FF2B5EF4-FFF2-40B4-BE49-F238E27FC236}">
                <a16:creationId xmlns:a16="http://schemas.microsoft.com/office/drawing/2014/main" id="{928D54F9-85E4-5448-9A15-EFA1112C5955}"/>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5CCAD554-356D-D149-82AE-7FEC17659099}"/>
              </a:ext>
            </a:extLst>
          </p:cNvPr>
          <p:cNvGrpSpPr/>
          <p:nvPr/>
        </p:nvGrpSpPr>
        <p:grpSpPr>
          <a:xfrm>
            <a:off x="63064" y="6576078"/>
            <a:ext cx="12046557" cy="136634"/>
            <a:chOff x="63064" y="6513014"/>
            <a:chExt cx="12046557" cy="136634"/>
          </a:xfrm>
        </p:grpSpPr>
        <p:cxnSp>
          <p:nvCxnSpPr>
            <p:cNvPr id="19" name="Conector recto 18">
              <a:extLst>
                <a:ext uri="{FF2B5EF4-FFF2-40B4-BE49-F238E27FC236}">
                  <a16:creationId xmlns:a16="http://schemas.microsoft.com/office/drawing/2014/main" id="{C02FD362-A769-D343-B772-6F223F2FEEE9}"/>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351EE19-A20B-2843-AD84-99143995897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10" name="Imagen 14">
            <a:extLst>
              <a:ext uri="{FF2B5EF4-FFF2-40B4-BE49-F238E27FC236}">
                <a16:creationId xmlns:a16="http://schemas.microsoft.com/office/drawing/2014/main" id="{110FF508-0528-5041-9411-C1FC596AE3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393163"/>
            <a:ext cx="939800" cy="345215"/>
          </a:xfrm>
          <a:prstGeom prst="rect">
            <a:avLst/>
          </a:prstGeom>
        </p:spPr>
      </p:pic>
    </p:spTree>
    <p:extLst>
      <p:ext uri="{BB962C8B-B14F-4D97-AF65-F5344CB8AC3E}">
        <p14:creationId xmlns:p14="http://schemas.microsoft.com/office/powerpoint/2010/main" val="203013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95918" y="1968274"/>
            <a:ext cx="8610208" cy="434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ol 1"/>
          <p:cNvSpPr txBox="1">
            <a:spLocks/>
          </p:cNvSpPr>
          <p:nvPr/>
        </p:nvSpPr>
        <p:spPr>
          <a:xfrm>
            <a:off x="4736625" y="450015"/>
            <a:ext cx="6000498"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ca-ES" sz="2400" b="0" i="0" u="none" strike="noStrike" kern="1200" cap="none" spc="0" normalizeH="0" baseline="0" noProof="0" err="1">
                <a:ln>
                  <a:noFill/>
                </a:ln>
                <a:solidFill>
                  <a:srgbClr val="0070C0"/>
                </a:solidFill>
                <a:effectLst/>
                <a:uLnTx/>
                <a:uFillTx/>
                <a:latin typeface="Calibri Light" panose="020F0302020204030204"/>
                <a:ea typeface="+mj-ea"/>
                <a:cs typeface="+mj-cs"/>
              </a:rPr>
              <a:t>Reducciones</a:t>
            </a:r>
            <a:r>
              <a:rPr kumimoji="0" lang="ca-ES" sz="2400" b="0" i="0" u="none" strike="noStrike" kern="1200" cap="none" spc="0" normalizeH="0" baseline="0" noProof="0">
                <a:ln>
                  <a:noFill/>
                </a:ln>
                <a:solidFill>
                  <a:srgbClr val="0070C0"/>
                </a:solidFill>
                <a:effectLst/>
                <a:uLnTx/>
                <a:uFillTx/>
                <a:latin typeface="Calibri Light" panose="020F0302020204030204"/>
                <a:ea typeface="+mj-ea"/>
                <a:cs typeface="+mj-cs"/>
              </a:rPr>
              <a:t> de HbA1c </a:t>
            </a:r>
            <a:r>
              <a:rPr kumimoji="0" lang="ca-ES" sz="2400" b="0" i="0" u="none" strike="noStrike" kern="1200" cap="none" spc="0" normalizeH="0" baseline="0" noProof="0" err="1">
                <a:ln>
                  <a:noFill/>
                </a:ln>
                <a:solidFill>
                  <a:srgbClr val="0070C0"/>
                </a:solidFill>
                <a:effectLst/>
                <a:uLnTx/>
                <a:uFillTx/>
                <a:latin typeface="Calibri Light" panose="020F0302020204030204"/>
                <a:ea typeface="+mj-ea"/>
                <a:cs typeface="+mj-cs"/>
              </a:rPr>
              <a:t>y</a:t>
            </a:r>
            <a:r>
              <a:rPr kumimoji="0" lang="ca-ES" sz="2400" b="0" i="0" u="none" strike="noStrike" kern="1200" cap="none" spc="0" normalizeH="0" baseline="0" noProof="0">
                <a:ln>
                  <a:noFill/>
                </a:ln>
                <a:solidFill>
                  <a:srgbClr val="0070C0"/>
                </a:solidFill>
                <a:effectLst/>
                <a:uLnTx/>
                <a:uFillTx/>
                <a:latin typeface="Calibri Light" panose="020F0302020204030204"/>
                <a:ea typeface="+mj-ea"/>
                <a:cs typeface="+mj-cs"/>
              </a:rPr>
              <a:t> peso a los 6-12 mesos</a:t>
            </a:r>
          </a:p>
        </p:txBody>
      </p:sp>
      <p:sp>
        <p:nvSpPr>
          <p:cNvPr id="4" name="QuadreDeText 3"/>
          <p:cNvSpPr txBox="1"/>
          <p:nvPr/>
        </p:nvSpPr>
        <p:spPr>
          <a:xfrm>
            <a:off x="2710219" y="1547361"/>
            <a:ext cx="1792094" cy="954107"/>
          </a:xfrm>
          <a:prstGeom prst="rect">
            <a:avLst/>
          </a:prstGeom>
          <a:solidFill>
            <a:schemeClr val="bg1"/>
          </a:solidFill>
          <a:ln>
            <a:solidFill>
              <a:schemeClr val="accent6">
                <a:lumMod val="75000"/>
              </a:schemeClr>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a:ln>
                  <a:noFill/>
                </a:ln>
                <a:solidFill>
                  <a:srgbClr val="0070C0"/>
                </a:solidFill>
                <a:effectLst/>
                <a:uLnTx/>
                <a:uFillTx/>
                <a:latin typeface="Calibri" panose="020F0502020204030204"/>
                <a:ea typeface="+mn-ea"/>
                <a:cs typeface="+mn-cs"/>
              </a:rPr>
              <a:t>17%</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err="1">
                <a:ln>
                  <a:noFill/>
                </a:ln>
                <a:solidFill>
                  <a:srgbClr val="0070C0"/>
                </a:solidFill>
                <a:effectLst/>
                <a:uLnTx/>
                <a:uFillTx/>
                <a:latin typeface="Calibri" panose="020F0502020204030204"/>
                <a:ea typeface="+mn-ea"/>
                <a:cs typeface="+mn-cs"/>
              </a:rPr>
              <a:t>Reducción</a:t>
            </a:r>
            <a:r>
              <a:rPr kumimoji="0" lang="ca-ES" sz="1400" b="1" i="0" u="none" strike="noStrike" kern="1200" cap="none" spc="0" normalizeH="0" baseline="0" noProof="0">
                <a:ln>
                  <a:noFill/>
                </a:ln>
                <a:solidFill>
                  <a:srgbClr val="0070C0"/>
                </a:solidFill>
                <a:effectLst/>
                <a:uLnTx/>
                <a:uFillTx/>
                <a:latin typeface="Calibri" panose="020F0502020204030204"/>
                <a:ea typeface="+mn-ea"/>
                <a:cs typeface="+mn-cs"/>
              </a:rPr>
              <a:t> de HbA1c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0070C0"/>
                </a:solidFill>
                <a:effectLst/>
                <a:uLnTx/>
                <a:uFillTx/>
                <a:latin typeface="Calibri" panose="020F0502020204030204"/>
                <a:ea typeface="+mn-ea"/>
                <a:cs typeface="+mn-cs"/>
              </a:rPr>
              <a:t>No </a:t>
            </a:r>
            <a:r>
              <a:rPr kumimoji="0" lang="ca-ES" sz="1400" b="1" i="0" u="none" strike="noStrike" kern="1200" cap="none" spc="0" normalizeH="0" baseline="0" noProof="0" err="1">
                <a:ln>
                  <a:noFill/>
                </a:ln>
                <a:solidFill>
                  <a:srgbClr val="0070C0"/>
                </a:solidFill>
                <a:effectLst/>
                <a:uLnTx/>
                <a:uFillTx/>
                <a:latin typeface="Calibri" panose="020F0502020204030204"/>
                <a:ea typeface="+mn-ea"/>
                <a:cs typeface="+mn-cs"/>
              </a:rPr>
              <a:t>reducción</a:t>
            </a:r>
            <a:r>
              <a:rPr kumimoji="0" lang="ca-ES" sz="1400" b="1" i="0" u="none" strike="noStrike" kern="1200" cap="none" spc="0" normalizeH="0" baseline="0" noProof="0">
                <a:ln>
                  <a:noFill/>
                </a:ln>
                <a:solidFill>
                  <a:srgbClr val="0070C0"/>
                </a:solidFill>
                <a:effectLst/>
                <a:uLnTx/>
                <a:uFillTx/>
                <a:latin typeface="Calibri" panose="020F0502020204030204"/>
                <a:ea typeface="+mn-ea"/>
                <a:cs typeface="+mn-cs"/>
              </a:rPr>
              <a:t> de peso</a:t>
            </a:r>
          </a:p>
        </p:txBody>
      </p:sp>
      <p:sp>
        <p:nvSpPr>
          <p:cNvPr id="7" name="QuadreDeText 6"/>
          <p:cNvSpPr txBox="1"/>
          <p:nvPr/>
        </p:nvSpPr>
        <p:spPr>
          <a:xfrm>
            <a:off x="8189022" y="1555822"/>
            <a:ext cx="1694959" cy="954107"/>
          </a:xfrm>
          <a:prstGeom prst="rect">
            <a:avLst/>
          </a:prstGeom>
          <a:solidFill>
            <a:schemeClr val="bg1"/>
          </a:solidFill>
          <a:ln>
            <a:solidFill>
              <a:srgbClr val="FF0000"/>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a:ln>
                  <a:noFill/>
                </a:ln>
                <a:solidFill>
                  <a:srgbClr val="C00000"/>
                </a:solidFill>
                <a:effectLst/>
                <a:uLnTx/>
                <a:uFillTx/>
                <a:latin typeface="Calibri" panose="020F0502020204030204"/>
                <a:ea typeface="+mn-ea"/>
                <a:cs typeface="+mn-cs"/>
              </a:rPr>
              <a:t>7,6%</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C00000"/>
                </a:solidFill>
                <a:effectLst/>
                <a:uLnTx/>
                <a:uFillTx/>
                <a:latin typeface="Calibri" panose="020F0502020204030204"/>
                <a:ea typeface="+mn-ea"/>
                <a:cs typeface="+mn-cs"/>
              </a:rPr>
              <a:t>No </a:t>
            </a:r>
            <a:r>
              <a:rPr kumimoji="0" lang="ca-ES" sz="1400" b="1" i="0" u="none" strike="noStrike" kern="1200" cap="none" spc="0" normalizeH="0" baseline="0" noProof="0" err="1">
                <a:ln>
                  <a:noFill/>
                </a:ln>
                <a:solidFill>
                  <a:srgbClr val="C00000"/>
                </a:solidFill>
                <a:effectLst/>
                <a:uLnTx/>
                <a:uFillTx/>
                <a:latin typeface="Calibri" panose="020F0502020204030204"/>
                <a:ea typeface="+mn-ea"/>
                <a:cs typeface="+mn-cs"/>
              </a:rPr>
              <a:t>Reducción</a:t>
            </a:r>
            <a:r>
              <a:rPr kumimoji="0" lang="ca-ES" sz="1400" b="1" i="0" u="none" strike="noStrike" kern="1200" cap="none" spc="0" normalizeH="0" baseline="0" noProof="0">
                <a:ln>
                  <a:noFill/>
                </a:ln>
                <a:solidFill>
                  <a:srgbClr val="C00000"/>
                </a:solidFill>
                <a:effectLst/>
                <a:uLnTx/>
                <a:uFillTx/>
                <a:latin typeface="Calibri" panose="020F0502020204030204"/>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C00000"/>
                </a:solidFill>
                <a:effectLst/>
                <a:uLnTx/>
                <a:uFillTx/>
                <a:latin typeface="Calibri" panose="020F0502020204030204"/>
                <a:ea typeface="+mn-ea"/>
                <a:cs typeface="+mn-cs"/>
              </a:rPr>
              <a:t>de peso ni de HbA1c</a:t>
            </a:r>
          </a:p>
        </p:txBody>
      </p:sp>
      <p:sp>
        <p:nvSpPr>
          <p:cNvPr id="8" name="QuadreDeText 7"/>
          <p:cNvSpPr txBox="1"/>
          <p:nvPr/>
        </p:nvSpPr>
        <p:spPr>
          <a:xfrm>
            <a:off x="2433013" y="4751233"/>
            <a:ext cx="2364751" cy="1261884"/>
          </a:xfrm>
          <a:prstGeom prst="rect">
            <a:avLst/>
          </a:prstGeom>
          <a:solidFill>
            <a:schemeClr val="bg1"/>
          </a:solidFill>
          <a:ln>
            <a:solidFill>
              <a:srgbClr val="00B050"/>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a:ln>
                  <a:noFill/>
                </a:ln>
                <a:solidFill>
                  <a:srgbClr val="00B050"/>
                </a:solidFill>
                <a:effectLst/>
                <a:uLnTx/>
                <a:uFillTx/>
                <a:latin typeface="Calibri" panose="020F0502020204030204"/>
                <a:ea typeface="+mn-ea"/>
                <a:cs typeface="+mn-cs"/>
              </a:rPr>
              <a:t>57,6%</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2400" b="1" i="0" u="none" strike="noStrike" kern="1200" cap="none" spc="0" normalizeH="0" baseline="0" noProof="0" err="1">
                <a:ln>
                  <a:noFill/>
                </a:ln>
                <a:solidFill>
                  <a:srgbClr val="00B050"/>
                </a:solidFill>
                <a:effectLst/>
                <a:uLnTx/>
                <a:uFillTx/>
                <a:latin typeface="Calibri" panose="020F0502020204030204"/>
                <a:ea typeface="+mn-ea"/>
                <a:cs typeface="+mn-cs"/>
              </a:rPr>
              <a:t>Reducción</a:t>
            </a:r>
            <a:r>
              <a:rPr kumimoji="0" lang="ca-ES" sz="2400" b="1" i="0" u="none" strike="noStrike" kern="1200" cap="none" spc="0" normalizeH="0" baseline="0" noProof="0">
                <a:ln>
                  <a:noFill/>
                </a:ln>
                <a:solidFill>
                  <a:srgbClr val="00B050"/>
                </a:solidFill>
                <a:effectLst/>
                <a:uLnTx/>
                <a:uFillTx/>
                <a:latin typeface="Calibri" panose="020F0502020204030204"/>
                <a:ea typeface="+mn-ea"/>
                <a:cs typeface="+mn-cs"/>
              </a:rPr>
              <a:t> de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2400" b="1" i="0" u="none" strike="noStrike" kern="1200" cap="none" spc="0" normalizeH="0" baseline="0" noProof="0">
                <a:ln>
                  <a:noFill/>
                </a:ln>
                <a:solidFill>
                  <a:srgbClr val="00B050"/>
                </a:solidFill>
                <a:effectLst/>
                <a:uLnTx/>
                <a:uFillTx/>
                <a:latin typeface="Calibri" panose="020F0502020204030204"/>
                <a:ea typeface="+mn-ea"/>
                <a:cs typeface="+mn-cs"/>
              </a:rPr>
              <a:t>peso </a:t>
            </a:r>
            <a:r>
              <a:rPr kumimoji="0" lang="ca-ES" sz="2400" b="1" i="0" u="none" strike="noStrike" kern="1200" cap="none" spc="0" normalizeH="0" baseline="0" noProof="0" err="1">
                <a:ln>
                  <a:noFill/>
                </a:ln>
                <a:solidFill>
                  <a:srgbClr val="00B050"/>
                </a:solidFill>
                <a:effectLst/>
                <a:uLnTx/>
                <a:uFillTx/>
                <a:latin typeface="Calibri" panose="020F0502020204030204"/>
                <a:ea typeface="+mn-ea"/>
                <a:cs typeface="+mn-cs"/>
              </a:rPr>
              <a:t>y</a:t>
            </a:r>
            <a:r>
              <a:rPr kumimoji="0" lang="ca-ES" sz="2400" b="1" i="0" u="none" strike="noStrike" kern="1200" cap="none" spc="0" normalizeH="0" baseline="0" noProof="0">
                <a:ln>
                  <a:noFill/>
                </a:ln>
                <a:solidFill>
                  <a:srgbClr val="00B050"/>
                </a:solidFill>
                <a:effectLst/>
                <a:uLnTx/>
                <a:uFillTx/>
                <a:latin typeface="Calibri" panose="020F0502020204030204"/>
                <a:ea typeface="+mn-ea"/>
                <a:cs typeface="+mn-cs"/>
              </a:rPr>
              <a:t> de HbA1c</a:t>
            </a:r>
          </a:p>
        </p:txBody>
      </p:sp>
      <p:sp>
        <p:nvSpPr>
          <p:cNvPr id="9" name="QuadreDeText 8"/>
          <p:cNvSpPr txBox="1"/>
          <p:nvPr/>
        </p:nvSpPr>
        <p:spPr>
          <a:xfrm>
            <a:off x="7942210" y="5018133"/>
            <a:ext cx="1923540" cy="954107"/>
          </a:xfrm>
          <a:prstGeom prst="rect">
            <a:avLst/>
          </a:prstGeom>
          <a:solidFill>
            <a:schemeClr val="bg1"/>
          </a:solidFill>
          <a:ln>
            <a:solidFill>
              <a:schemeClr val="accent6">
                <a:lumMod val="75000"/>
              </a:schemeClr>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a:ln>
                  <a:noFill/>
                </a:ln>
                <a:solidFill>
                  <a:srgbClr val="0070C0"/>
                </a:solidFill>
                <a:effectLst/>
                <a:uLnTx/>
                <a:uFillTx/>
                <a:latin typeface="Calibri" panose="020F0502020204030204"/>
                <a:ea typeface="+mn-ea"/>
                <a:cs typeface="+mn-cs"/>
              </a:rPr>
              <a:t>17,7%</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err="1">
                <a:ln>
                  <a:noFill/>
                </a:ln>
                <a:solidFill>
                  <a:srgbClr val="0070C0"/>
                </a:solidFill>
                <a:effectLst/>
                <a:uLnTx/>
                <a:uFillTx/>
                <a:latin typeface="Calibri" panose="020F0502020204030204"/>
                <a:ea typeface="+mn-ea"/>
                <a:cs typeface="+mn-cs"/>
              </a:rPr>
              <a:t>Reducción</a:t>
            </a:r>
            <a:r>
              <a:rPr kumimoji="0" lang="ca-ES" sz="1400" b="1" i="0" u="none" strike="noStrike" kern="1200" cap="none" spc="0" normalizeH="0" baseline="0" noProof="0">
                <a:ln>
                  <a:noFill/>
                </a:ln>
                <a:solidFill>
                  <a:srgbClr val="0070C0"/>
                </a:solidFill>
                <a:effectLst/>
                <a:uLnTx/>
                <a:uFillTx/>
                <a:latin typeface="Calibri" panose="020F0502020204030204"/>
                <a:ea typeface="+mn-ea"/>
                <a:cs typeface="+mn-cs"/>
              </a:rPr>
              <a:t> peso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0070C0"/>
                </a:solidFill>
                <a:effectLst/>
                <a:uLnTx/>
                <a:uFillTx/>
                <a:latin typeface="Calibri" panose="020F0502020204030204"/>
                <a:ea typeface="+mn-ea"/>
                <a:cs typeface="+mn-cs"/>
              </a:rPr>
              <a:t>No </a:t>
            </a:r>
            <a:r>
              <a:rPr kumimoji="0" lang="ca-ES" sz="1400" b="1" i="0" u="none" strike="noStrike" kern="1200" cap="none" spc="0" normalizeH="0" baseline="0" noProof="0" err="1">
                <a:ln>
                  <a:noFill/>
                </a:ln>
                <a:solidFill>
                  <a:srgbClr val="0070C0"/>
                </a:solidFill>
                <a:effectLst/>
                <a:uLnTx/>
                <a:uFillTx/>
                <a:latin typeface="Calibri" panose="020F0502020204030204"/>
                <a:ea typeface="+mn-ea"/>
                <a:cs typeface="+mn-cs"/>
              </a:rPr>
              <a:t>reducción</a:t>
            </a:r>
            <a:r>
              <a:rPr kumimoji="0" lang="ca-ES" sz="1400" b="1" i="0" u="none" strike="noStrike" kern="1200" cap="none" spc="0" normalizeH="0" baseline="0" noProof="0">
                <a:ln>
                  <a:noFill/>
                </a:ln>
                <a:solidFill>
                  <a:srgbClr val="0070C0"/>
                </a:solidFill>
                <a:effectLst/>
                <a:uLnTx/>
                <a:uFillTx/>
                <a:latin typeface="Calibri" panose="020F0502020204030204"/>
                <a:ea typeface="+mn-ea"/>
                <a:cs typeface="+mn-cs"/>
              </a:rPr>
              <a:t> de HbA1c</a:t>
            </a:r>
          </a:p>
        </p:txBody>
      </p:sp>
      <p:sp>
        <p:nvSpPr>
          <p:cNvPr id="6" name="QuadreDeText 5"/>
          <p:cNvSpPr txBox="1"/>
          <p:nvPr/>
        </p:nvSpPr>
        <p:spPr>
          <a:xfrm>
            <a:off x="1113972" y="2928607"/>
            <a:ext cx="10877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3600" b="1" i="0" u="none" strike="noStrike" kern="1200" cap="none" spc="0" normalizeH="0" baseline="0" noProof="0">
                <a:ln>
                  <a:noFill/>
                </a:ln>
                <a:solidFill>
                  <a:srgbClr val="00B0F0"/>
                </a:solidFill>
                <a:effectLst/>
                <a:uLnTx/>
                <a:uFillTx/>
                <a:latin typeface="Calibri" panose="020F0502020204030204"/>
                <a:ea typeface="+mn-ea"/>
                <a:cs typeface="+mn-cs"/>
              </a:rPr>
              <a:t>Peso</a:t>
            </a:r>
          </a:p>
        </p:txBody>
      </p:sp>
      <p:sp>
        <p:nvSpPr>
          <p:cNvPr id="11" name="QuadreDeText 10"/>
          <p:cNvSpPr txBox="1"/>
          <p:nvPr/>
        </p:nvSpPr>
        <p:spPr>
          <a:xfrm>
            <a:off x="4787003" y="6018036"/>
            <a:ext cx="1433406"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ca-ES" sz="3600" b="1" i="0" u="none" strike="noStrike" kern="1200" cap="none" spc="0" normalizeH="0" baseline="0" noProof="0">
                <a:ln>
                  <a:noFill/>
                </a:ln>
                <a:solidFill>
                  <a:srgbClr val="00B0F0"/>
                </a:solidFill>
                <a:effectLst/>
                <a:uLnTx/>
                <a:uFillTx/>
                <a:latin typeface="Calibri" panose="020F0502020204030204"/>
                <a:ea typeface="+mn-ea"/>
                <a:cs typeface="+mn-cs"/>
              </a:rPr>
              <a:t>HbA1c</a:t>
            </a:r>
          </a:p>
        </p:txBody>
      </p:sp>
      <p:sp>
        <p:nvSpPr>
          <p:cNvPr id="16" name="Títol 1"/>
          <p:cNvSpPr>
            <a:spLocks noGrp="1"/>
          </p:cNvSpPr>
          <p:nvPr>
            <p:ph type="title"/>
          </p:nvPr>
        </p:nvSpPr>
        <p:spPr>
          <a:xfrm>
            <a:off x="4406396" y="-74367"/>
            <a:ext cx="7683861" cy="1143000"/>
          </a:xfrm>
        </p:spPr>
        <p:txBody>
          <a:bodyPr>
            <a:normAutofit/>
          </a:bodyPr>
          <a:lstStyle/>
          <a:p>
            <a:pPr algn="ctr"/>
            <a:r>
              <a:rPr lang="ca-ES" sz="3200">
                <a:solidFill>
                  <a:srgbClr val="0070C0"/>
                </a:solidFill>
                <a:effectLst>
                  <a:outerShdw blurRad="38100" dist="38100" dir="2700000" algn="tl">
                    <a:srgbClr val="000000">
                      <a:alpha val="43137"/>
                    </a:srgbClr>
                  </a:outerShdw>
                </a:effectLst>
              </a:rPr>
              <a:t>arGLP1 en el mundo real.  SIDIAP 2007-2014</a:t>
            </a:r>
          </a:p>
        </p:txBody>
      </p:sp>
      <p:sp>
        <p:nvSpPr>
          <p:cNvPr id="17" name="CuadroTexto 16">
            <a:extLst>
              <a:ext uri="{FF2B5EF4-FFF2-40B4-BE49-F238E27FC236}">
                <a16:creationId xmlns:a16="http://schemas.microsoft.com/office/drawing/2014/main" id="{3880319A-ED13-8D41-BD06-14AC170417F4}"/>
              </a:ext>
            </a:extLst>
          </p:cNvPr>
          <p:cNvSpPr txBox="1"/>
          <p:nvPr/>
        </p:nvSpPr>
        <p:spPr>
          <a:xfrm>
            <a:off x="341140" y="1593768"/>
            <a:ext cx="1418978"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black"/>
                </a:solidFill>
                <a:effectLst/>
                <a:uLnTx/>
                <a:uFillTx/>
                <a:latin typeface="Calibri" panose="020F0502020204030204"/>
                <a:ea typeface="+mn-ea"/>
                <a:cs typeface="+mn-cs"/>
              </a:rPr>
              <a:t>N=4.242</a:t>
            </a:r>
          </a:p>
        </p:txBody>
      </p:sp>
      <p:sp>
        <p:nvSpPr>
          <p:cNvPr id="2" name="CuadroTexto 1">
            <a:extLst>
              <a:ext uri="{FF2B5EF4-FFF2-40B4-BE49-F238E27FC236}">
                <a16:creationId xmlns:a16="http://schemas.microsoft.com/office/drawing/2014/main" id="{1B193008-991D-0D44-AFE7-9814ED203D64}"/>
              </a:ext>
            </a:extLst>
          </p:cNvPr>
          <p:cNvSpPr txBox="1"/>
          <p:nvPr/>
        </p:nvSpPr>
        <p:spPr>
          <a:xfrm>
            <a:off x="1884043" y="2232566"/>
            <a:ext cx="534121"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srgbClr val="FF0000"/>
                </a:solidFill>
                <a:effectLst/>
                <a:uLnTx/>
                <a:uFillTx/>
                <a:latin typeface="Calibri" panose="020F0502020204030204"/>
                <a:ea typeface="+mn-ea"/>
                <a:cs typeface="+mn-cs"/>
              </a:rPr>
              <a:t>+10</a:t>
            </a:r>
          </a:p>
        </p:txBody>
      </p:sp>
      <p:sp>
        <p:nvSpPr>
          <p:cNvPr id="14" name="CuadroTexto 13">
            <a:extLst>
              <a:ext uri="{FF2B5EF4-FFF2-40B4-BE49-F238E27FC236}">
                <a16:creationId xmlns:a16="http://schemas.microsoft.com/office/drawing/2014/main" id="{BAA40FA5-DF25-224B-AB71-E2EC30279DD4}"/>
              </a:ext>
            </a:extLst>
          </p:cNvPr>
          <p:cNvSpPr txBox="1"/>
          <p:nvPr/>
        </p:nvSpPr>
        <p:spPr>
          <a:xfrm>
            <a:off x="1931543" y="3901648"/>
            <a:ext cx="489236"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srgbClr val="FF0000"/>
                </a:solidFill>
                <a:effectLst/>
                <a:uLnTx/>
                <a:uFillTx/>
                <a:latin typeface="Calibri" panose="020F0502020204030204"/>
                <a:ea typeface="+mn-ea"/>
                <a:cs typeface="+mn-cs"/>
              </a:rPr>
              <a:t>-10</a:t>
            </a:r>
          </a:p>
        </p:txBody>
      </p:sp>
      <p:sp>
        <p:nvSpPr>
          <p:cNvPr id="15" name="CuadroTexto 14">
            <a:extLst>
              <a:ext uri="{FF2B5EF4-FFF2-40B4-BE49-F238E27FC236}">
                <a16:creationId xmlns:a16="http://schemas.microsoft.com/office/drawing/2014/main" id="{1F0147FE-AB93-9C4B-A9BF-BA938C2612BB}"/>
              </a:ext>
            </a:extLst>
          </p:cNvPr>
          <p:cNvSpPr txBox="1"/>
          <p:nvPr/>
        </p:nvSpPr>
        <p:spPr>
          <a:xfrm>
            <a:off x="1931902" y="4874150"/>
            <a:ext cx="489236"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srgbClr val="FF0000"/>
                </a:solidFill>
                <a:effectLst/>
                <a:uLnTx/>
                <a:uFillTx/>
                <a:latin typeface="Calibri" panose="020F0502020204030204"/>
                <a:ea typeface="+mn-ea"/>
                <a:cs typeface="+mn-cs"/>
              </a:rPr>
              <a:t>-20</a:t>
            </a:r>
          </a:p>
        </p:txBody>
      </p:sp>
      <p:sp>
        <p:nvSpPr>
          <p:cNvPr id="18" name="CuadroTexto 17">
            <a:extLst>
              <a:ext uri="{FF2B5EF4-FFF2-40B4-BE49-F238E27FC236}">
                <a16:creationId xmlns:a16="http://schemas.microsoft.com/office/drawing/2014/main" id="{4F669870-C87C-094B-B162-4757EC83ABE4}"/>
              </a:ext>
            </a:extLst>
          </p:cNvPr>
          <p:cNvSpPr txBox="1"/>
          <p:nvPr/>
        </p:nvSpPr>
        <p:spPr>
          <a:xfrm>
            <a:off x="1920386" y="5667535"/>
            <a:ext cx="489236"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srgbClr val="FF0000"/>
                </a:solidFill>
                <a:effectLst/>
                <a:uLnTx/>
                <a:uFillTx/>
                <a:latin typeface="Calibri" panose="020F0502020204030204"/>
                <a:ea typeface="+mn-ea"/>
                <a:cs typeface="+mn-cs"/>
              </a:rPr>
              <a:t>-30</a:t>
            </a:r>
          </a:p>
        </p:txBody>
      </p:sp>
      <p:sp>
        <p:nvSpPr>
          <p:cNvPr id="19" name="CuadroTexto 18">
            <a:extLst>
              <a:ext uri="{FF2B5EF4-FFF2-40B4-BE49-F238E27FC236}">
                <a16:creationId xmlns:a16="http://schemas.microsoft.com/office/drawing/2014/main" id="{1509F50E-BDB5-6A48-BEBD-E20BE41F6172}"/>
              </a:ext>
            </a:extLst>
          </p:cNvPr>
          <p:cNvSpPr txBox="1"/>
          <p:nvPr/>
        </p:nvSpPr>
        <p:spPr>
          <a:xfrm>
            <a:off x="9466879" y="6013117"/>
            <a:ext cx="417102"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0" name="CuadroTexto 19">
            <a:extLst>
              <a:ext uri="{FF2B5EF4-FFF2-40B4-BE49-F238E27FC236}">
                <a16:creationId xmlns:a16="http://schemas.microsoft.com/office/drawing/2014/main" id="{9131A58B-0771-C246-AF71-20E252BF8487}"/>
              </a:ext>
            </a:extLst>
          </p:cNvPr>
          <p:cNvSpPr txBox="1"/>
          <p:nvPr/>
        </p:nvSpPr>
        <p:spPr>
          <a:xfrm>
            <a:off x="4151137" y="6025080"/>
            <a:ext cx="372218"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prstClr val="black"/>
                </a:solidFill>
                <a:effectLst/>
                <a:uLnTx/>
                <a:uFillTx/>
                <a:latin typeface="Calibri" panose="020F0502020204030204"/>
                <a:ea typeface="+mn-ea"/>
                <a:cs typeface="+mn-cs"/>
              </a:rPr>
              <a:t>-5</a:t>
            </a:r>
          </a:p>
        </p:txBody>
      </p:sp>
      <p:pic>
        <p:nvPicPr>
          <p:cNvPr id="23" name="Imagen 22">
            <a:extLst>
              <a:ext uri="{FF2B5EF4-FFF2-40B4-BE49-F238E27FC236}">
                <a16:creationId xmlns:a16="http://schemas.microsoft.com/office/drawing/2014/main" id="{C945BA54-F03F-6541-88D1-7808536D62FA}"/>
              </a:ext>
            </a:extLst>
          </p:cNvPr>
          <p:cNvPicPr>
            <a:picLocks noChangeAspect="1"/>
          </p:cNvPicPr>
          <p:nvPr/>
        </p:nvPicPr>
        <p:blipFill>
          <a:blip r:embed="rId4"/>
          <a:stretch>
            <a:fillRect/>
          </a:stretch>
        </p:blipFill>
        <p:spPr>
          <a:xfrm>
            <a:off x="1" y="72370"/>
            <a:ext cx="4273826" cy="1145386"/>
          </a:xfrm>
          <a:prstGeom prst="rect">
            <a:avLst/>
          </a:prstGeom>
        </p:spPr>
      </p:pic>
      <p:sp>
        <p:nvSpPr>
          <p:cNvPr id="22" name="Rectángulo 21">
            <a:extLst>
              <a:ext uri="{FF2B5EF4-FFF2-40B4-BE49-F238E27FC236}">
                <a16:creationId xmlns:a16="http://schemas.microsoft.com/office/drawing/2014/main" id="{8449C6B4-7648-3843-94C3-8D758E41B23C}"/>
              </a:ext>
            </a:extLst>
          </p:cNvPr>
          <p:cNvSpPr/>
          <p:nvPr/>
        </p:nvSpPr>
        <p:spPr>
          <a:xfrm>
            <a:off x="968703" y="6254036"/>
            <a:ext cx="11223297" cy="338554"/>
          </a:xfrm>
          <a:prstGeom prst="rect">
            <a:avLst/>
          </a:prstGeom>
        </p:spPr>
        <p:txBody>
          <a:bodyPr wrap="square">
            <a:spAutoFit/>
          </a:bodyPr>
          <a:lstStyle/>
          <a:p>
            <a:pPr marL="0" marR="0" lvl="0" indent="0" algn="r" defTabSz="914241"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a:ea typeface="Times New Roman" panose="02020603050405020304" pitchFamily="18" charset="0"/>
                <a:cs typeface="+mn-cs"/>
              </a:rPr>
              <a:t>Mata-Cases M et al. </a:t>
            </a:r>
            <a:r>
              <a:rPr kumimoji="0" lang="en-US" sz="1600" b="0" i="1" u="none" strike="noStrike" kern="1200" cap="none" spc="0" normalizeH="0" baseline="0" noProof="0" err="1">
                <a:ln>
                  <a:noFill/>
                </a:ln>
                <a:solidFill>
                  <a:srgbClr val="000000"/>
                </a:solidFill>
                <a:effectLst/>
                <a:uLnTx/>
                <a:uFillTx/>
                <a:latin typeface="Calibri" panose="020F0502020204030204"/>
                <a:ea typeface="Times New Roman" panose="02020603050405020304" pitchFamily="18" charset="0"/>
                <a:cs typeface="+mn-cs"/>
              </a:rPr>
              <a:t>Curr</a:t>
            </a:r>
            <a:r>
              <a:rPr kumimoji="0" lang="en-US" sz="1600" b="0" i="1"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Med Res </a:t>
            </a:r>
            <a:r>
              <a:rPr kumimoji="0" lang="en-US" sz="1600" b="0" i="1" u="none" strike="noStrike" kern="1200" cap="none" spc="0" normalizeH="0" baseline="0" noProof="0" err="1">
                <a:ln>
                  <a:noFill/>
                </a:ln>
                <a:solidFill>
                  <a:srgbClr val="000000"/>
                </a:solidFill>
                <a:effectLst/>
                <a:uLnTx/>
                <a:uFillTx/>
                <a:latin typeface="Calibri" panose="020F0502020204030204"/>
                <a:ea typeface="Times New Roman" panose="02020603050405020304" pitchFamily="18" charset="0"/>
                <a:cs typeface="+mn-cs"/>
              </a:rPr>
              <a:t>Opin</a:t>
            </a:r>
            <a:r>
              <a:rPr kumimoji="0" lang="en-US" sz="1600" b="0" i="1"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2019 Oct;35(10):1735-1744.</a:t>
            </a:r>
            <a:endParaRPr kumimoji="0" lang="es-ES" sz="1600" b="0" i="1" u="none" strike="noStrike" kern="1200" cap="none" spc="0" normalizeH="0" baseline="0" noProof="0">
              <a:ln>
                <a:noFill/>
              </a:ln>
              <a:solidFill>
                <a:prstClr val="black"/>
              </a:solidFill>
              <a:effectLst/>
              <a:uLnTx/>
              <a:uFillTx/>
              <a:latin typeface="Calibri"/>
              <a:ea typeface="Times New Roman" panose="02020603050405020304" pitchFamily="18" charset="0"/>
              <a:cs typeface="+mn-cs"/>
            </a:endParaRPr>
          </a:p>
        </p:txBody>
      </p:sp>
      <p:sp>
        <p:nvSpPr>
          <p:cNvPr id="21" name="CuadroTexto 20">
            <a:extLst>
              <a:ext uri="{FF2B5EF4-FFF2-40B4-BE49-F238E27FC236}">
                <a16:creationId xmlns:a16="http://schemas.microsoft.com/office/drawing/2014/main" id="{E3539553-1D92-944E-A0E8-4E763469F5A9}"/>
              </a:ext>
            </a:extLst>
          </p:cNvPr>
          <p:cNvSpPr txBox="1"/>
          <p:nvPr/>
        </p:nvSpPr>
        <p:spPr>
          <a:xfrm>
            <a:off x="6778574" y="6013117"/>
            <a:ext cx="301686" cy="369332"/>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Triángulo rectángulo 23">
            <a:extLst>
              <a:ext uri="{FF2B5EF4-FFF2-40B4-BE49-F238E27FC236}">
                <a16:creationId xmlns:a16="http://schemas.microsoft.com/office/drawing/2014/main" id="{DFF74806-16BD-F84E-B8C8-DFCA59949B0F}"/>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a:extLst>
              <a:ext uri="{FF2B5EF4-FFF2-40B4-BE49-F238E27FC236}">
                <a16:creationId xmlns:a16="http://schemas.microsoft.com/office/drawing/2014/main" id="{A92358DF-F6F4-3549-95A0-2479E0684BFF}"/>
              </a:ext>
            </a:extLst>
          </p:cNvPr>
          <p:cNvGrpSpPr/>
          <p:nvPr/>
        </p:nvGrpSpPr>
        <p:grpSpPr>
          <a:xfrm>
            <a:off x="43700" y="6701207"/>
            <a:ext cx="12046557" cy="136634"/>
            <a:chOff x="63064" y="6513014"/>
            <a:chExt cx="12046557" cy="136634"/>
          </a:xfrm>
        </p:grpSpPr>
        <p:cxnSp>
          <p:nvCxnSpPr>
            <p:cNvPr id="26" name="Conector recto 25">
              <a:extLst>
                <a:ext uri="{FF2B5EF4-FFF2-40B4-BE49-F238E27FC236}">
                  <a16:creationId xmlns:a16="http://schemas.microsoft.com/office/drawing/2014/main" id="{17009D03-DCA1-E942-83F4-7FC95B7C9405}"/>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78B4DF9B-6910-9747-8C8F-15E9C05505D6}"/>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10" name="Imagen 14">
            <a:extLst>
              <a:ext uri="{FF2B5EF4-FFF2-40B4-BE49-F238E27FC236}">
                <a16:creationId xmlns:a16="http://schemas.microsoft.com/office/drawing/2014/main" id="{99A03431-62CE-DE40-821C-C04314A693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4172" y="6364121"/>
            <a:ext cx="939800" cy="345215"/>
          </a:xfrm>
          <a:prstGeom prst="rect">
            <a:avLst/>
          </a:prstGeom>
        </p:spPr>
      </p:pic>
    </p:spTree>
    <p:extLst>
      <p:ext uri="{BB962C8B-B14F-4D97-AF65-F5344CB8AC3E}">
        <p14:creationId xmlns:p14="http://schemas.microsoft.com/office/powerpoint/2010/main" val="52225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BC705DD-B625-1744-AE69-EA511E1FD373}"/>
              </a:ext>
            </a:extLst>
          </p:cNvPr>
          <p:cNvGrpSpPr/>
          <p:nvPr/>
        </p:nvGrpSpPr>
        <p:grpSpPr>
          <a:xfrm>
            <a:off x="8048888" y="1722369"/>
            <a:ext cx="4443709" cy="4531457"/>
            <a:chOff x="4681353" y="1308868"/>
            <a:chExt cx="3993524" cy="3461065"/>
          </a:xfrm>
        </p:grpSpPr>
        <p:graphicFrame>
          <p:nvGraphicFramePr>
            <p:cNvPr id="11" name="Gráfico 10">
              <a:extLst>
                <a:ext uri="{FF2B5EF4-FFF2-40B4-BE49-F238E27FC236}">
                  <a16:creationId xmlns:a16="http://schemas.microsoft.com/office/drawing/2014/main" id="{CAB6F55A-FADD-9140-9CAF-1CE7EEB9B962}"/>
                </a:ext>
              </a:extLst>
            </p:cNvPr>
            <p:cNvGraphicFramePr/>
            <p:nvPr/>
          </p:nvGraphicFramePr>
          <p:xfrm>
            <a:off x="4830928" y="1787451"/>
            <a:ext cx="3760759" cy="2982482"/>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62679291-D924-8E47-8AA2-C89A82085B12}"/>
                </a:ext>
              </a:extLst>
            </p:cNvPr>
            <p:cNvSpPr txBox="1"/>
            <p:nvPr/>
          </p:nvSpPr>
          <p:spPr>
            <a:xfrm>
              <a:off x="4681353" y="1676563"/>
              <a:ext cx="3301059" cy="634704"/>
            </a:xfrm>
            <a:prstGeom prst="rect">
              <a:avLst/>
            </a:prstGeom>
            <a:noFill/>
          </p:spPr>
          <p:txBody>
            <a:bodyPr wrap="square" rtlCol="0">
              <a:spAutoFit/>
            </a:bodyPr>
            <a:lstStyle/>
            <a:p>
              <a:pPr marL="0" marR="0" lvl="0" indent="0" algn="l" defTabSz="457195"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Peso  </a:t>
              </a:r>
            </a:p>
            <a:p>
              <a:pPr marL="0" marR="0" lvl="0" indent="0" algn="l" defTabSz="457195"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Previo (kg)	 89,2              89,5              91,4</a:t>
              </a:r>
              <a:r>
                <a:rPr kumimoji="0" lang="es-ES" sz="1400"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p>
          </p:txBody>
        </p:sp>
        <p:sp>
          <p:nvSpPr>
            <p:cNvPr id="13" name="CuadroTexto 12">
              <a:extLst>
                <a:ext uri="{FF2B5EF4-FFF2-40B4-BE49-F238E27FC236}">
                  <a16:creationId xmlns:a16="http://schemas.microsoft.com/office/drawing/2014/main" id="{64854548-3059-1B49-9476-D5B6600419A3}"/>
                </a:ext>
              </a:extLst>
            </p:cNvPr>
            <p:cNvSpPr txBox="1"/>
            <p:nvPr/>
          </p:nvSpPr>
          <p:spPr>
            <a:xfrm>
              <a:off x="4830928" y="1308868"/>
              <a:ext cx="3843949" cy="276999"/>
            </a:xfrm>
            <a:prstGeom prst="rect">
              <a:avLst/>
            </a:prstGeom>
            <a:noFill/>
          </p:spPr>
          <p:txBody>
            <a:bodyPr wrap="square" rtlCol="0">
              <a:spAutoFit/>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Cambios en el peso a los 3-24 meses*</a:t>
              </a:r>
            </a:p>
          </p:txBody>
        </p:sp>
      </p:grpSp>
      <p:pic>
        <p:nvPicPr>
          <p:cNvPr id="21" name="Imagen 11">
            <a:extLst>
              <a:ext uri="{FF2B5EF4-FFF2-40B4-BE49-F238E27FC236}">
                <a16:creationId xmlns:a16="http://schemas.microsoft.com/office/drawing/2014/main" id="{6CAF9783-6929-E444-A1DE-EF3A490753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6145039"/>
            <a:ext cx="1253067" cy="345215"/>
          </a:xfrm>
          <a:prstGeom prst="rect">
            <a:avLst/>
          </a:prstGeom>
        </p:spPr>
      </p:pic>
      <p:sp>
        <p:nvSpPr>
          <p:cNvPr id="15" name="Rectangle 7">
            <a:extLst>
              <a:ext uri="{FF2B5EF4-FFF2-40B4-BE49-F238E27FC236}">
                <a16:creationId xmlns:a16="http://schemas.microsoft.com/office/drawing/2014/main" id="{80968D28-0531-E34C-AD0B-3A6DD4F7F60C}"/>
              </a:ext>
            </a:extLst>
          </p:cNvPr>
          <p:cNvSpPr/>
          <p:nvPr/>
        </p:nvSpPr>
        <p:spPr>
          <a:xfrm>
            <a:off x="64245" y="22557"/>
            <a:ext cx="9324855" cy="1323632"/>
          </a:xfrm>
          <a:prstGeom prst="rect">
            <a:avLst/>
          </a:prstGeom>
        </p:spPr>
        <p:txBody>
          <a:bodyPr wrap="square">
            <a:spAutoFit/>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Resultados</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de la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adición</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de sulfonilureas, iDPP4 o iSGLT2 </a:t>
            </a:r>
          </a:p>
          <a:p>
            <a:pPr marL="0" marR="0" lvl="0" indent="0" algn="l" defTabSz="914253"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como</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segundo</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antidiabético</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en</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pacientes</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con DM2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en</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tratamiento</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con metformina y control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glucémico</a:t>
            </a:r>
            <a:r>
              <a:rPr kumimoji="0" lang="en-U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n-US" sz="2667" b="0" i="0" u="none" strike="noStrike" kern="1200" cap="none" spc="0" normalizeH="0" baseline="0" noProof="0" err="1">
                <a:ln>
                  <a:noFill/>
                </a:ln>
                <a:solidFill>
                  <a:srgbClr val="0070C0"/>
                </a:solidFill>
                <a:effectLst/>
                <a:uLnTx/>
                <a:uFillTx/>
                <a:latin typeface="Calibri" panose="020F0502020204030204"/>
                <a:ea typeface="Helvetica Neue"/>
                <a:cs typeface="Helvetica Neue"/>
                <a:sym typeface="Helvetica Neue"/>
              </a:rPr>
              <a:t>insuficiente</a:t>
            </a:r>
            <a:endParaRPr kumimoji="0" lang="ca-ES" sz="2667"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endParaRPr>
          </a:p>
        </p:txBody>
      </p:sp>
      <p:sp>
        <p:nvSpPr>
          <p:cNvPr id="17" name="QuadreDeText 16"/>
          <p:cNvSpPr txBox="1"/>
          <p:nvPr/>
        </p:nvSpPr>
        <p:spPr>
          <a:xfrm>
            <a:off x="9890250" y="-5986"/>
            <a:ext cx="2273378" cy="1077218"/>
          </a:xfrm>
          <a:prstGeom prst="rect">
            <a:avLst/>
          </a:prstGeom>
          <a:solidFill>
            <a:srgbClr val="0070C0"/>
          </a:solidFill>
        </p:spPr>
        <p:txBody>
          <a:bodyPr wrap="none" rtlCol="0">
            <a:spAutoFit/>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kumimoji="0" lang="ca-ES" sz="3200" b="0" i="0" u="none" strike="noStrike" kern="1200" cap="none" spc="0" normalizeH="0" baseline="0" noProof="0">
                <a:ln>
                  <a:noFill/>
                </a:ln>
                <a:solidFill>
                  <a:srgbClr val="FFFF00"/>
                </a:solidFill>
                <a:effectLst/>
                <a:uLnTx/>
                <a:uFillTx/>
                <a:latin typeface="Calibri" panose="020F0502020204030204"/>
                <a:ea typeface="Helvetica Neue"/>
                <a:cs typeface="Helvetica Neue"/>
                <a:sym typeface="Helvetica Neue"/>
              </a:rPr>
              <a:t>MET+  </a:t>
            </a:r>
            <a:r>
              <a:rPr kumimoji="0" lang="ca-ES" sz="3200" b="0" i="0" u="none" strike="noStrike" kern="1200" cap="none" spc="0" normalizeH="0" baseline="0" noProof="0" err="1">
                <a:ln>
                  <a:noFill/>
                </a:ln>
                <a:solidFill>
                  <a:srgbClr val="FFFF00"/>
                </a:solidFill>
                <a:effectLst/>
                <a:uLnTx/>
                <a:uFillTx/>
                <a:latin typeface="Calibri" panose="020F0502020204030204"/>
                <a:ea typeface="Helvetica Neue"/>
                <a:cs typeface="Helvetica Neue"/>
                <a:sym typeface="Helvetica Neue"/>
              </a:rPr>
              <a:t>Study</a:t>
            </a:r>
            <a:endParaRPr kumimoji="0" lang="ca-ES" sz="3200" b="0" i="0" u="none" strike="noStrike" kern="1200" cap="none" spc="0" normalizeH="0" baseline="0" noProof="0">
              <a:ln>
                <a:noFill/>
              </a:ln>
              <a:solidFill>
                <a:srgbClr val="FFFF00"/>
              </a:solidFill>
              <a:effectLst/>
              <a:uLnTx/>
              <a:uFillTx/>
              <a:latin typeface="Calibri" panose="020F0502020204030204"/>
              <a:ea typeface="Helvetica Neue"/>
              <a:cs typeface="Helvetica Neue"/>
              <a:sym typeface="Helvetica Neue"/>
            </a:endParaRPr>
          </a:p>
          <a:p>
            <a:pPr marL="0" marR="0" lvl="0" indent="0" algn="ctr" defTabSz="914253" rtl="0" eaLnBrk="1" fontAlgn="auto" latinLnBrk="0" hangingPunct="1">
              <a:lnSpc>
                <a:spcPct val="100000"/>
              </a:lnSpc>
              <a:spcBef>
                <a:spcPts val="0"/>
              </a:spcBef>
              <a:spcAft>
                <a:spcPts val="0"/>
              </a:spcAft>
              <a:buClrTx/>
              <a:buSzTx/>
              <a:buFontTx/>
              <a:buNone/>
              <a:tabLst/>
              <a:defRPr/>
            </a:pPr>
            <a:r>
              <a:rPr kumimoji="0" lang="ca-ES" sz="3200" b="0" i="0" u="none" strike="noStrike" kern="1200" cap="none" spc="0" normalizeH="0" baseline="0" noProof="0">
                <a:ln>
                  <a:noFill/>
                </a:ln>
                <a:solidFill>
                  <a:srgbClr val="FFFF00"/>
                </a:solidFill>
                <a:effectLst/>
                <a:uLnTx/>
                <a:uFillTx/>
                <a:latin typeface="Calibri" panose="020F0502020204030204"/>
                <a:ea typeface="Helvetica Neue"/>
                <a:cs typeface="Helvetica Neue"/>
                <a:sym typeface="Helvetica Neue"/>
              </a:rPr>
              <a:t>2010-2016</a:t>
            </a:r>
          </a:p>
        </p:txBody>
      </p:sp>
      <p:sp>
        <p:nvSpPr>
          <p:cNvPr id="3" name="QuadreDeText 2"/>
          <p:cNvSpPr txBox="1"/>
          <p:nvPr/>
        </p:nvSpPr>
        <p:spPr>
          <a:xfrm>
            <a:off x="3982242" y="5822934"/>
            <a:ext cx="5345118" cy="379656"/>
          </a:xfrm>
          <a:prstGeom prst="rect">
            <a:avLst/>
          </a:prstGeom>
          <a:noFill/>
        </p:spPr>
        <p:txBody>
          <a:bodyPr wrap="none" rtlCol="0">
            <a:spAutoFit/>
          </a:bodyPr>
          <a:lstStyle/>
          <a:p>
            <a:pPr marL="0" marR="0" lvl="0" indent="0" algn="l" defTabSz="1219184" rtl="0" eaLnBrk="1" fontAlgn="auto" latinLnBrk="0" hangingPunct="1">
              <a:lnSpc>
                <a:spcPct val="100000"/>
              </a:lnSpc>
              <a:spcBef>
                <a:spcPts val="0"/>
              </a:spcBef>
              <a:spcAft>
                <a:spcPts val="0"/>
              </a:spcAft>
              <a:buClrTx/>
              <a:buSzTx/>
              <a:buFontTx/>
              <a:buNone/>
              <a:tabLst/>
              <a:defRPr/>
            </a:pPr>
            <a:r>
              <a:rPr kumimoji="0" lang="ca-ES" sz="1867"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a:t>
            </a:r>
            <a:r>
              <a:rPr kumimoji="0" lang="ca-ES" sz="1867" b="0" i="0" u="none" strike="noStrike" kern="1200" cap="none" spc="0" normalizeH="0" baseline="0" noProof="0" err="1">
                <a:ln>
                  <a:noFill/>
                </a:ln>
                <a:solidFill>
                  <a:prstClr val="black"/>
                </a:solidFill>
                <a:effectLst/>
                <a:uLnTx/>
                <a:uFillTx/>
                <a:latin typeface="Calibri" panose="020F0502020204030204"/>
                <a:ea typeface="Helvetica Neue"/>
                <a:cs typeface="Helvetica Neue"/>
                <a:sym typeface="Helvetica Neue"/>
              </a:rPr>
              <a:t>Análisis</a:t>
            </a:r>
            <a:r>
              <a:rPr kumimoji="0" lang="ca-ES" sz="1867"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de casos </a:t>
            </a:r>
            <a:r>
              <a:rPr kumimoji="0" lang="ca-ES" sz="1867" b="0" i="0" u="none" strike="noStrike" kern="1200" cap="none" spc="0" normalizeH="0" baseline="0" noProof="0" err="1">
                <a:ln>
                  <a:noFill/>
                </a:ln>
                <a:solidFill>
                  <a:prstClr val="black"/>
                </a:solidFill>
                <a:effectLst/>
                <a:uLnTx/>
                <a:uFillTx/>
                <a:latin typeface="Calibri" panose="020F0502020204030204"/>
                <a:ea typeface="Helvetica Neue"/>
                <a:cs typeface="Helvetica Neue"/>
                <a:sym typeface="Helvetica Neue"/>
              </a:rPr>
              <a:t>completos</a:t>
            </a:r>
            <a:r>
              <a:rPr kumimoji="0" lang="ca-ES" sz="1867"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(con valores </a:t>
            </a:r>
            <a:r>
              <a:rPr kumimoji="0" lang="ca-ES" sz="1867" b="0" i="0" u="none" strike="noStrike" kern="1200" cap="none" spc="0" normalizeH="0" baseline="0" noProof="0" err="1">
                <a:ln>
                  <a:noFill/>
                </a:ln>
                <a:solidFill>
                  <a:prstClr val="black"/>
                </a:solidFill>
                <a:effectLst/>
                <a:uLnTx/>
                <a:uFillTx/>
                <a:latin typeface="Calibri" panose="020F0502020204030204"/>
                <a:ea typeface="Helvetica Neue"/>
                <a:cs typeface="Helvetica Neue"/>
                <a:sym typeface="Helvetica Neue"/>
              </a:rPr>
              <a:t>pre</a:t>
            </a:r>
            <a:r>
              <a:rPr kumimoji="0" lang="ca-ES" sz="1867"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a:t>
            </a:r>
            <a:r>
              <a:rPr kumimoji="0" lang="ca-ES" sz="1867" b="0" i="0" u="none" strike="noStrike" kern="1200" cap="none" spc="0" normalizeH="0" baseline="0" noProof="0" err="1">
                <a:ln>
                  <a:noFill/>
                </a:ln>
                <a:solidFill>
                  <a:prstClr val="black"/>
                </a:solidFill>
                <a:effectLst/>
                <a:uLnTx/>
                <a:uFillTx/>
                <a:latin typeface="Calibri" panose="020F0502020204030204"/>
                <a:ea typeface="Helvetica Neue"/>
                <a:cs typeface="Helvetica Neue"/>
                <a:sym typeface="Helvetica Neue"/>
              </a:rPr>
              <a:t>y</a:t>
            </a:r>
            <a:r>
              <a:rPr kumimoji="0" lang="ca-ES" sz="1867"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post)</a:t>
            </a:r>
          </a:p>
        </p:txBody>
      </p:sp>
      <p:sp>
        <p:nvSpPr>
          <p:cNvPr id="14" name="Rectángulo 13">
            <a:extLst>
              <a:ext uri="{FF2B5EF4-FFF2-40B4-BE49-F238E27FC236}">
                <a16:creationId xmlns:a16="http://schemas.microsoft.com/office/drawing/2014/main" id="{AD8302D4-6706-9941-A779-77A2CE63B512}"/>
              </a:ext>
            </a:extLst>
          </p:cNvPr>
          <p:cNvSpPr/>
          <p:nvPr/>
        </p:nvSpPr>
        <p:spPr>
          <a:xfrm>
            <a:off x="1126298" y="6268378"/>
            <a:ext cx="11074401" cy="523220"/>
          </a:xfrm>
          <a:prstGeom prst="rect">
            <a:avLst/>
          </a:prstGeom>
        </p:spPr>
        <p:txBody>
          <a:bodyPr wrap="square">
            <a:spAutoFit/>
          </a:bodyPr>
          <a:lstStyle/>
          <a:p>
            <a:pPr algn="r" defTabSz="685800">
              <a:defRPr/>
            </a:pPr>
            <a:r>
              <a:rPr kumimoji="0" lang="es-ES" sz="1400" b="0" i="0" u="none" strike="noStrike" kern="1200" cap="none" spc="0" normalizeH="0" baseline="0" noProof="0" dirty="0" err="1">
                <a:ln>
                  <a:noFill/>
                </a:ln>
                <a:solidFill>
                  <a:prstClr val="black"/>
                </a:solidFill>
                <a:effectLst/>
                <a:uLnTx/>
                <a:uFillTx/>
                <a:latin typeface="Calibri" panose="020F0502020204030204"/>
                <a:ea typeface="+mn-ea"/>
                <a:cs typeface="+mn-cs"/>
              </a:rPr>
              <a:t>Vlacho</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B et al. </a:t>
            </a:r>
            <a:r>
              <a:rPr lang="es-ES" sz="1400" dirty="0">
                <a:solidFill>
                  <a:prstClr val="black"/>
                </a:solidFill>
              </a:rPr>
              <a:t>Diabetes </a:t>
            </a:r>
            <a:r>
              <a:rPr lang="es-ES" sz="1400" dirty="0" err="1">
                <a:solidFill>
                  <a:prstClr val="black"/>
                </a:solidFill>
              </a:rPr>
              <a:t>Research</a:t>
            </a:r>
            <a:r>
              <a:rPr lang="es-ES" sz="1400" dirty="0">
                <a:solidFill>
                  <a:prstClr val="black"/>
                </a:solidFill>
              </a:rPr>
              <a:t> and </a:t>
            </a:r>
            <a:r>
              <a:rPr lang="es-ES" sz="1400" dirty="0" err="1">
                <a:solidFill>
                  <a:prstClr val="black"/>
                </a:solidFill>
              </a:rPr>
              <a:t>Clinical</a:t>
            </a:r>
            <a:r>
              <a:rPr lang="es-ES" sz="1400" dirty="0">
                <a:solidFill>
                  <a:prstClr val="black"/>
                </a:solidFill>
              </a:rPr>
              <a:t> </a:t>
            </a:r>
            <a:r>
              <a:rPr lang="es-ES" sz="1400" dirty="0" err="1">
                <a:solidFill>
                  <a:prstClr val="black"/>
                </a:solidFill>
              </a:rPr>
              <a:t>Practice</a:t>
            </a:r>
            <a:r>
              <a:rPr lang="es-ES" sz="1400" dirty="0">
                <a:solidFill>
                  <a:prstClr val="black"/>
                </a:solidFill>
              </a:rPr>
              <a:t> 2020. </a:t>
            </a:r>
            <a:r>
              <a:rPr lang="es-ES" sz="1400" dirty="0" err="1">
                <a:solidFill>
                  <a:prstClr val="black"/>
                </a:solidFill>
              </a:rPr>
              <a:t>doi</a:t>
            </a:r>
            <a:r>
              <a:rPr lang="es-ES" sz="1400" dirty="0">
                <a:solidFill>
                  <a:prstClr val="black"/>
                </a:solidFill>
              </a:rPr>
              <a:t>: https://</a:t>
            </a:r>
            <a:r>
              <a:rPr lang="es-ES" sz="1400" dirty="0" err="1">
                <a:solidFill>
                  <a:prstClr val="black"/>
                </a:solidFill>
              </a:rPr>
              <a:t>doi.org</a:t>
            </a:r>
            <a:r>
              <a:rPr lang="es-ES" sz="1400" dirty="0">
                <a:solidFill>
                  <a:prstClr val="black"/>
                </a:solidFill>
              </a:rPr>
              <a:t>/10.1016/j.diabres.2020.108616 </a:t>
            </a:r>
            <a:r>
              <a:rPr lang="es-ES" sz="1400" dirty="0" err="1">
                <a:solidFill>
                  <a:prstClr val="black"/>
                </a:solidFill>
              </a:rPr>
              <a:t>Published</a:t>
            </a:r>
            <a:r>
              <a:rPr lang="es-ES" sz="1400" dirty="0">
                <a:solidFill>
                  <a:prstClr val="black"/>
                </a:solidFill>
              </a:rPr>
              <a:t> online 10 </a:t>
            </a:r>
            <a:r>
              <a:rPr lang="es-ES" sz="1400" dirty="0" err="1">
                <a:solidFill>
                  <a:prstClr val="black"/>
                </a:solidFill>
              </a:rPr>
              <a:t>December</a:t>
            </a:r>
            <a:r>
              <a:rPr lang="es-ES" sz="1400" dirty="0">
                <a:solidFill>
                  <a:prstClr val="black"/>
                </a:solidFill>
              </a:rPr>
              <a:t> 2020.</a:t>
            </a:r>
          </a:p>
          <a:p>
            <a:pPr algn="r" defTabSz="685800">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upo 3">
            <a:extLst>
              <a:ext uri="{FF2B5EF4-FFF2-40B4-BE49-F238E27FC236}">
                <a16:creationId xmlns:a16="http://schemas.microsoft.com/office/drawing/2014/main" id="{046888DC-3917-3848-9CCA-FBC310BDC080}"/>
              </a:ext>
            </a:extLst>
          </p:cNvPr>
          <p:cNvGrpSpPr/>
          <p:nvPr/>
        </p:nvGrpSpPr>
        <p:grpSpPr>
          <a:xfrm>
            <a:off x="3375596" y="1693027"/>
            <a:ext cx="4792891" cy="4492527"/>
            <a:chOff x="3375596" y="1693027"/>
            <a:chExt cx="4792891" cy="4492527"/>
          </a:xfrm>
        </p:grpSpPr>
        <p:pic>
          <p:nvPicPr>
            <p:cNvPr id="5" name="Imagen 4">
              <a:extLst>
                <a:ext uri="{FF2B5EF4-FFF2-40B4-BE49-F238E27FC236}">
                  <a16:creationId xmlns:a16="http://schemas.microsoft.com/office/drawing/2014/main" id="{473AA276-CB3F-6D47-B579-0CF263089833}"/>
                </a:ext>
              </a:extLst>
            </p:cNvPr>
            <p:cNvPicPr>
              <a:picLocks noChangeAspect="1"/>
            </p:cNvPicPr>
            <p:nvPr/>
          </p:nvPicPr>
          <p:blipFill>
            <a:blip r:embed="rId5"/>
            <a:stretch>
              <a:fillRect/>
            </a:stretch>
          </p:blipFill>
          <p:spPr>
            <a:xfrm>
              <a:off x="3565128" y="2206221"/>
              <a:ext cx="4603359" cy="3979333"/>
            </a:xfrm>
            <a:prstGeom prst="rect">
              <a:avLst/>
            </a:prstGeom>
          </p:spPr>
        </p:pic>
        <p:sp>
          <p:nvSpPr>
            <p:cNvPr id="7" name="CuadroTexto 6"/>
            <p:cNvSpPr txBox="1"/>
            <p:nvPr/>
          </p:nvSpPr>
          <p:spPr>
            <a:xfrm>
              <a:off x="3375596" y="2109851"/>
              <a:ext cx="4216912" cy="882549"/>
            </a:xfrm>
            <a:prstGeom prst="rect">
              <a:avLst/>
            </a:prstGeom>
            <a:noFill/>
          </p:spPr>
          <p:txBody>
            <a:bodyPr wrap="square" rtlCol="0">
              <a:spAutoFit/>
            </a:bodyPr>
            <a:lstStyle/>
            <a:p>
              <a:pPr marL="0" marR="0" lvl="0" indent="0" algn="l" defTabSz="457195"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HbA1c</a:t>
              </a:r>
            </a:p>
            <a:p>
              <a:pPr marL="0" marR="0" lvl="0" indent="0" algn="l" defTabSz="457195"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previa (%)     8,78                 8,75                 8,77 </a:t>
              </a:r>
              <a:r>
                <a:rPr kumimoji="0" lang="es-ES" sz="2135"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r>
                <a:rPr kumimoji="0" lang="es-ES" sz="1400" b="1"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	</a:t>
              </a:r>
            </a:p>
          </p:txBody>
        </p:sp>
        <p:sp>
          <p:nvSpPr>
            <p:cNvPr id="16" name="CuadroTexto 15">
              <a:extLst>
                <a:ext uri="{FF2B5EF4-FFF2-40B4-BE49-F238E27FC236}">
                  <a16:creationId xmlns:a16="http://schemas.microsoft.com/office/drawing/2014/main" id="{4BBE673D-0786-924F-AD18-914E55DC6058}"/>
                </a:ext>
              </a:extLst>
            </p:cNvPr>
            <p:cNvSpPr txBox="1"/>
            <p:nvPr/>
          </p:nvSpPr>
          <p:spPr>
            <a:xfrm>
              <a:off x="3469727" y="1693027"/>
              <a:ext cx="4000442" cy="369332"/>
            </a:xfrm>
            <a:prstGeom prst="rect">
              <a:avLst/>
            </a:prstGeom>
            <a:noFill/>
          </p:spPr>
          <p:txBody>
            <a:bodyPr wrap="square" rtlCol="0">
              <a:spAutoFit/>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70C0"/>
                  </a:solidFill>
                  <a:effectLst/>
                  <a:uLnTx/>
                  <a:uFillTx/>
                  <a:latin typeface="Calibri" panose="020F0502020204030204"/>
                  <a:ea typeface="Helvetica Neue"/>
                  <a:cs typeface="Helvetica Neue"/>
                  <a:sym typeface="Helvetica Neue"/>
                </a:rPr>
                <a:t>Cambios en la HbA1c a los 3-24 meses*</a:t>
              </a:r>
            </a:p>
          </p:txBody>
        </p:sp>
        <p:pic>
          <p:nvPicPr>
            <p:cNvPr id="19" name="Imagen 18">
              <a:extLst>
                <a:ext uri="{FF2B5EF4-FFF2-40B4-BE49-F238E27FC236}">
                  <a16:creationId xmlns:a16="http://schemas.microsoft.com/office/drawing/2014/main" id="{18B88C85-E42C-844D-AC46-352AC44F06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8608" r="17831" b="26018"/>
            <a:stretch/>
          </p:blipFill>
          <p:spPr>
            <a:xfrm>
              <a:off x="6694027" y="2081758"/>
              <a:ext cx="682012" cy="3727811"/>
            </a:xfrm>
            <a:prstGeom prst="rect">
              <a:avLst/>
            </a:prstGeom>
          </p:spPr>
        </p:pic>
      </p:grpSp>
      <p:graphicFrame>
        <p:nvGraphicFramePr>
          <p:cNvPr id="18" name="Taula 3">
            <a:extLst>
              <a:ext uri="{FF2B5EF4-FFF2-40B4-BE49-F238E27FC236}">
                <a16:creationId xmlns:a16="http://schemas.microsoft.com/office/drawing/2014/main" id="{F5A037A1-EF4E-6A4E-8068-F357A94DFD40}"/>
              </a:ext>
            </a:extLst>
          </p:cNvPr>
          <p:cNvGraphicFramePr>
            <a:graphicFrameLocks noGrp="1"/>
          </p:cNvGraphicFramePr>
          <p:nvPr>
            <p:extLst>
              <p:ext uri="{D42A27DB-BD31-4B8C-83A1-F6EECF244321}">
                <p14:modId xmlns:p14="http://schemas.microsoft.com/office/powerpoint/2010/main" val="3368774665"/>
              </p:ext>
            </p:extLst>
          </p:nvPr>
        </p:nvGraphicFramePr>
        <p:xfrm>
          <a:off x="276348" y="2413832"/>
          <a:ext cx="2882780" cy="2551436"/>
        </p:xfrm>
        <a:graphic>
          <a:graphicData uri="http://schemas.openxmlformats.org/drawingml/2006/table">
            <a:tbl>
              <a:tblPr firstRow="1" firstCol="1" bandRow="1">
                <a:tableStyleId>{5C22544A-7EE6-4342-B048-85BDC9FD1C3A}</a:tableStyleId>
              </a:tblPr>
              <a:tblGrid>
                <a:gridCol w="856092">
                  <a:extLst>
                    <a:ext uri="{9D8B030D-6E8A-4147-A177-3AD203B41FA5}">
                      <a16:colId xmlns:a16="http://schemas.microsoft.com/office/drawing/2014/main" val="20000"/>
                    </a:ext>
                  </a:extLst>
                </a:gridCol>
                <a:gridCol w="591062">
                  <a:extLst>
                    <a:ext uri="{9D8B030D-6E8A-4147-A177-3AD203B41FA5}">
                      <a16:colId xmlns:a16="http://schemas.microsoft.com/office/drawing/2014/main" val="20001"/>
                    </a:ext>
                  </a:extLst>
                </a:gridCol>
                <a:gridCol w="717813">
                  <a:extLst>
                    <a:ext uri="{9D8B030D-6E8A-4147-A177-3AD203B41FA5}">
                      <a16:colId xmlns:a16="http://schemas.microsoft.com/office/drawing/2014/main" val="20002"/>
                    </a:ext>
                  </a:extLst>
                </a:gridCol>
                <a:gridCol w="717813">
                  <a:extLst>
                    <a:ext uri="{9D8B030D-6E8A-4147-A177-3AD203B41FA5}">
                      <a16:colId xmlns:a16="http://schemas.microsoft.com/office/drawing/2014/main" val="20003"/>
                    </a:ext>
                  </a:extLst>
                </a:gridCol>
              </a:tblGrid>
              <a:tr h="306293">
                <a:tc>
                  <a:txBody>
                    <a:bodyPr/>
                    <a:lstStyle/>
                    <a:p>
                      <a:endParaRPr lang="ca-ES" sz="1400" b="0" i="0">
                        <a:effectLst/>
                        <a:latin typeface="Arial Narrow" panose="020B0604020202020204" pitchFamily="34" charset="0"/>
                        <a:cs typeface="Arial Narrow" panose="020B0604020202020204" pitchFamily="34" charset="0"/>
                      </a:endParaRPr>
                    </a:p>
                  </a:txBody>
                  <a:tcPr marL="63500" marR="63500" marT="63500" marB="63500" anchor="b"/>
                </a:tc>
                <a:tc>
                  <a:txBody>
                    <a:bodyPr/>
                    <a:lstStyle/>
                    <a:p>
                      <a:pPr algn="ctr">
                        <a:spcAft>
                          <a:spcPts val="1500"/>
                        </a:spcAft>
                      </a:pPr>
                      <a:r>
                        <a:rPr lang="es-ES" sz="1400" b="0" i="0">
                          <a:effectLst/>
                          <a:latin typeface="Arial Narrow" panose="020B0604020202020204" pitchFamily="34" charset="0"/>
                          <a:cs typeface="Arial Narrow" panose="020B0604020202020204" pitchFamily="34" charset="0"/>
                        </a:rPr>
                        <a:t>IDPP4</a:t>
                      </a:r>
                      <a:endParaRPr lang="ca-ES" sz="1400" b="0" i="0">
                        <a:effectLst/>
                        <a:latin typeface="Arial Narrow" panose="020B0604020202020204" pitchFamily="34" charset="0"/>
                        <a:ea typeface="Calibri"/>
                        <a:cs typeface="Arial Narrow" panose="020B0604020202020204" pitchFamily="34" charset="0"/>
                      </a:endParaRPr>
                    </a:p>
                  </a:txBody>
                  <a:tcPr marL="63500" marR="63500" marT="63500" marB="63500" anchor="b"/>
                </a:tc>
                <a:tc>
                  <a:txBody>
                    <a:bodyPr/>
                    <a:lstStyle/>
                    <a:p>
                      <a:pPr algn="ctr">
                        <a:spcAft>
                          <a:spcPts val="1500"/>
                        </a:spcAft>
                      </a:pPr>
                      <a:r>
                        <a:rPr lang="es-ES" sz="1400" b="0" i="0">
                          <a:effectLst/>
                          <a:latin typeface="Arial Narrow" panose="020B0604020202020204" pitchFamily="34" charset="0"/>
                          <a:cs typeface="Arial Narrow" panose="020B0604020202020204" pitchFamily="34" charset="0"/>
                        </a:rPr>
                        <a:t>ISGLT2</a:t>
                      </a:r>
                      <a:endParaRPr lang="ca-ES" sz="1400" b="0" i="0">
                        <a:effectLst/>
                        <a:latin typeface="Arial Narrow" panose="020B0604020202020204" pitchFamily="34" charset="0"/>
                        <a:ea typeface="Calibri"/>
                        <a:cs typeface="Arial Narrow" panose="020B0604020202020204" pitchFamily="34" charset="0"/>
                      </a:endParaRPr>
                    </a:p>
                  </a:txBody>
                  <a:tcPr marL="63500" marR="63500" marT="63500" marB="63500" anchor="b"/>
                </a:tc>
                <a:tc>
                  <a:txBody>
                    <a:bodyPr/>
                    <a:lstStyle/>
                    <a:p>
                      <a:pPr algn="ctr">
                        <a:spcAft>
                          <a:spcPts val="1500"/>
                        </a:spcAft>
                      </a:pPr>
                      <a:r>
                        <a:rPr lang="es-ES" sz="1400" b="0" i="0">
                          <a:effectLst/>
                          <a:latin typeface="Arial Narrow" panose="020B0604020202020204" pitchFamily="34" charset="0"/>
                          <a:cs typeface="Arial Narrow" panose="020B0604020202020204" pitchFamily="34" charset="0"/>
                        </a:rPr>
                        <a:t>SU</a:t>
                      </a:r>
                      <a:endParaRPr lang="ca-ES" sz="1400" b="0" i="0">
                        <a:effectLst/>
                        <a:latin typeface="Arial Narrow" panose="020B0604020202020204" pitchFamily="34" charset="0"/>
                        <a:ea typeface="Calibri"/>
                        <a:cs typeface="Arial Narrow" panose="020B0604020202020204" pitchFamily="34" charset="0"/>
                      </a:endParaRPr>
                    </a:p>
                  </a:txBody>
                  <a:tcPr marL="63500" marR="63500" marT="63500" marB="63500" anchor="b"/>
                </a:tc>
                <a:extLst>
                  <a:ext uri="{0D108BD9-81ED-4DB2-BD59-A6C34878D82A}">
                    <a16:rowId xmlns:a16="http://schemas.microsoft.com/office/drawing/2014/main" val="10000"/>
                  </a:ext>
                </a:extLst>
              </a:tr>
              <a:tr h="498297">
                <a:tc>
                  <a:txBody>
                    <a:bodyPr/>
                    <a:lstStyle/>
                    <a:p>
                      <a:r>
                        <a:rPr lang="ca-ES" sz="1400" b="0" i="0">
                          <a:effectLst/>
                          <a:latin typeface="Arial Narrow" panose="020B0604020202020204" pitchFamily="34" charset="0"/>
                          <a:cs typeface="Arial Narrow" panose="020B0604020202020204" pitchFamily="34" charset="0"/>
                        </a:rPr>
                        <a:t>N</a:t>
                      </a: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mn-ea"/>
                          <a:cs typeface="Arial" panose="020B0604020202020204" pitchFamily="34" charset="0"/>
                        </a:rPr>
                        <a:t>2.124</a:t>
                      </a:r>
                      <a:endParaRPr lang="ca-ES" sz="1400" kern="1200">
                        <a:solidFill>
                          <a:schemeClr val="dk1"/>
                        </a:solidFill>
                        <a:effectLst/>
                        <a:latin typeface="Arial" panose="020B0604020202020204" pitchFamily="34" charset="0"/>
                        <a:ea typeface="+mn-ea"/>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mn-ea"/>
                          <a:cs typeface="Arial" panose="020B0604020202020204" pitchFamily="34" charset="0"/>
                        </a:rPr>
                        <a:t>2.124</a:t>
                      </a:r>
                      <a:endParaRPr lang="ca-ES" sz="1400" kern="1200">
                        <a:solidFill>
                          <a:schemeClr val="dk1"/>
                        </a:solidFill>
                        <a:effectLst/>
                        <a:latin typeface="Arial" panose="020B0604020202020204" pitchFamily="34" charset="0"/>
                        <a:ea typeface="+mn-ea"/>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mn-ea"/>
                          <a:cs typeface="Arial" panose="020B0604020202020204" pitchFamily="34" charset="0"/>
                        </a:rPr>
                        <a:t>2.062</a:t>
                      </a:r>
                      <a:endParaRPr lang="ca-ES" sz="1400" kern="1200">
                        <a:solidFill>
                          <a:schemeClr val="dk1"/>
                        </a:solidFill>
                        <a:effectLst/>
                        <a:latin typeface="Arial" panose="020B0604020202020204" pitchFamily="34" charset="0"/>
                        <a:ea typeface="+mn-ea"/>
                        <a:cs typeface="Arial" panose="020B0604020202020204" pitchFamily="34" charset="0"/>
                      </a:endParaRPr>
                    </a:p>
                  </a:txBody>
                  <a:tcPr marL="63500" marR="63500" marT="63500" marB="63500"/>
                </a:tc>
                <a:extLst>
                  <a:ext uri="{0D108BD9-81ED-4DB2-BD59-A6C34878D82A}">
                    <a16:rowId xmlns:a16="http://schemas.microsoft.com/office/drawing/2014/main" val="10001"/>
                  </a:ext>
                </a:extLst>
              </a:tr>
              <a:tr h="306293">
                <a:tc>
                  <a:txBody>
                    <a:bodyPr/>
                    <a:lstStyle/>
                    <a:p>
                      <a:pPr>
                        <a:spcAft>
                          <a:spcPts val="1500"/>
                        </a:spcAft>
                      </a:pPr>
                      <a:r>
                        <a:rPr lang="ca-ES" sz="1400" b="0" i="0" err="1">
                          <a:effectLst/>
                          <a:latin typeface="Arial Narrow" panose="020B0604020202020204" pitchFamily="34" charset="0"/>
                          <a:ea typeface="Calibri"/>
                          <a:cs typeface="Arial Narrow" panose="020B0604020202020204" pitchFamily="34" charset="0"/>
                        </a:rPr>
                        <a:t>Año</a:t>
                      </a:r>
                      <a:endParaRPr lang="ca-ES" sz="1400" b="0" i="0">
                        <a:effectLst/>
                        <a:latin typeface="Arial Narrow" panose="020B0604020202020204" pitchFamily="34" charset="0"/>
                        <a:ea typeface="Calibri"/>
                        <a:cs typeface="Arial Narrow"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ca-ES" sz="1400" kern="1200">
                          <a:solidFill>
                            <a:schemeClr val="tx1"/>
                          </a:solidFill>
                          <a:effectLst/>
                          <a:latin typeface="Arial" panose="020B0604020202020204" pitchFamily="34" charset="0"/>
                          <a:ea typeface="+mn-ea"/>
                          <a:cs typeface="Arial" panose="020B0604020202020204" pitchFamily="34" charset="0"/>
                        </a:rPr>
                        <a:t>2016</a:t>
                      </a:r>
                    </a:p>
                  </a:txBody>
                  <a:tcPr marL="63500" marR="63500" marT="63500" marB="63500"/>
                </a:tc>
                <a:tc>
                  <a:txBody>
                    <a:bodyPr/>
                    <a:lstStyle/>
                    <a:p>
                      <a:pPr marL="0" algn="ctr" defTabSz="609291" rtl="0" eaLnBrk="1" latinLnBrk="0" hangingPunct="1">
                        <a:spcAft>
                          <a:spcPts val="1500"/>
                        </a:spcAft>
                      </a:pPr>
                      <a:r>
                        <a:rPr lang="ca-ES" sz="1400" kern="1200">
                          <a:solidFill>
                            <a:schemeClr val="tx1"/>
                          </a:solidFill>
                          <a:effectLst/>
                          <a:latin typeface="Arial" panose="020B0604020202020204" pitchFamily="34" charset="0"/>
                          <a:ea typeface="+mn-ea"/>
                          <a:cs typeface="Arial" panose="020B0604020202020204" pitchFamily="34" charset="0"/>
                        </a:rPr>
                        <a:t>2016</a:t>
                      </a:r>
                    </a:p>
                  </a:txBody>
                  <a:tcPr marL="63500" marR="63500" marT="63500" marB="63500"/>
                </a:tc>
                <a:tc>
                  <a:txBody>
                    <a:bodyPr/>
                    <a:lstStyle/>
                    <a:p>
                      <a:pPr marL="0" algn="ctr" defTabSz="609291" rtl="0" eaLnBrk="1" latinLnBrk="0" hangingPunct="1">
                        <a:spcAft>
                          <a:spcPts val="1500"/>
                        </a:spcAft>
                      </a:pPr>
                      <a:r>
                        <a:rPr lang="ca-ES" sz="1400" kern="1200">
                          <a:solidFill>
                            <a:schemeClr val="tx1"/>
                          </a:solidFill>
                          <a:effectLst/>
                          <a:latin typeface="Arial" panose="020B0604020202020204" pitchFamily="34" charset="0"/>
                          <a:ea typeface="+mn-ea"/>
                          <a:cs typeface="Arial" panose="020B0604020202020204" pitchFamily="34" charset="0"/>
                        </a:rPr>
                        <a:t>2016</a:t>
                      </a:r>
                    </a:p>
                  </a:txBody>
                  <a:tcPr marL="63500" marR="63500" marT="63500" marB="63500"/>
                </a:tc>
                <a:extLst>
                  <a:ext uri="{0D108BD9-81ED-4DB2-BD59-A6C34878D82A}">
                    <a16:rowId xmlns:a16="http://schemas.microsoft.com/office/drawing/2014/main" val="10007"/>
                  </a:ext>
                </a:extLst>
              </a:tr>
              <a:tr h="306293">
                <a:tc>
                  <a:txBody>
                    <a:bodyPr/>
                    <a:lstStyle/>
                    <a:p>
                      <a:pPr>
                        <a:spcAft>
                          <a:spcPts val="1500"/>
                        </a:spcAft>
                      </a:pPr>
                      <a:r>
                        <a:rPr lang="es-ES" sz="1400" b="0" i="0">
                          <a:effectLst/>
                          <a:latin typeface="Arial Narrow" panose="020B0604020202020204" pitchFamily="34" charset="0"/>
                          <a:ea typeface="Times New Roman"/>
                          <a:cs typeface="Arial Narrow" panose="020B0604020202020204" pitchFamily="34" charset="0"/>
                        </a:rPr>
                        <a:t>Edad</a:t>
                      </a:r>
                      <a:endParaRPr lang="ca-ES" sz="1400" b="0" i="0">
                        <a:effectLst/>
                        <a:latin typeface="Arial Narrow" panose="020B0604020202020204" pitchFamily="34" charset="0"/>
                        <a:ea typeface="Calibri"/>
                        <a:cs typeface="Arial Narrow" panose="020B0604020202020204" pitchFamily="34" charset="0"/>
                      </a:endParaRPr>
                    </a:p>
                  </a:txBody>
                  <a:tcPr marL="63500" marR="63500" marT="63500" marB="63500"/>
                </a:tc>
                <a:tc>
                  <a:txBody>
                    <a:bodyPr/>
                    <a:lstStyle/>
                    <a:p>
                      <a:pPr algn="ctr">
                        <a:spcAft>
                          <a:spcPts val="1500"/>
                        </a:spcAft>
                      </a:pPr>
                      <a:r>
                        <a:rPr lang="es-ES" sz="1400">
                          <a:effectLst/>
                          <a:latin typeface="Arial" panose="020B0604020202020204" pitchFamily="34" charset="0"/>
                          <a:ea typeface="Times New Roman"/>
                          <a:cs typeface="Arial" panose="020B0604020202020204" pitchFamily="34" charset="0"/>
                        </a:rPr>
                        <a:t>60,8</a:t>
                      </a:r>
                      <a:endParaRPr lang="ca-ES" sz="1400">
                        <a:effectLst/>
                        <a:latin typeface="Arial" panose="020B0604020202020204" pitchFamily="34" charset="0"/>
                        <a:ea typeface="Calibri"/>
                        <a:cs typeface="Arial" panose="020B0604020202020204" pitchFamily="34" charset="0"/>
                      </a:endParaRPr>
                    </a:p>
                  </a:txBody>
                  <a:tcPr marL="63500" marR="63500" marT="63500" marB="63500"/>
                </a:tc>
                <a:tc>
                  <a:txBody>
                    <a:bodyPr/>
                    <a:lstStyle/>
                    <a:p>
                      <a:pPr algn="ctr">
                        <a:spcAft>
                          <a:spcPts val="1500"/>
                        </a:spcAft>
                      </a:pPr>
                      <a:r>
                        <a:rPr lang="es-ES" sz="1400">
                          <a:effectLst/>
                          <a:latin typeface="Arial" panose="020B0604020202020204" pitchFamily="34" charset="0"/>
                          <a:ea typeface="Times New Roman"/>
                          <a:cs typeface="Arial" panose="020B0604020202020204" pitchFamily="34" charset="0"/>
                        </a:rPr>
                        <a:t>60,2</a:t>
                      </a:r>
                      <a:endParaRPr lang="ca-ES" sz="1400">
                        <a:effectLst/>
                        <a:latin typeface="Arial" panose="020B0604020202020204" pitchFamily="34" charset="0"/>
                        <a:ea typeface="Calibri"/>
                        <a:cs typeface="Arial" panose="020B0604020202020204" pitchFamily="34" charset="0"/>
                      </a:endParaRPr>
                    </a:p>
                  </a:txBody>
                  <a:tcPr marL="63500" marR="63500" marT="63500" marB="63500"/>
                </a:tc>
                <a:tc>
                  <a:txBody>
                    <a:bodyPr/>
                    <a:lstStyle/>
                    <a:p>
                      <a:pPr algn="ctr">
                        <a:spcAft>
                          <a:spcPts val="1500"/>
                        </a:spcAft>
                      </a:pPr>
                      <a:r>
                        <a:rPr lang="es-ES" sz="1400">
                          <a:effectLst/>
                          <a:latin typeface="Arial" panose="020B0604020202020204" pitchFamily="34" charset="0"/>
                          <a:ea typeface="Times New Roman"/>
                          <a:cs typeface="Arial" panose="020B0604020202020204" pitchFamily="34" charset="0"/>
                        </a:rPr>
                        <a:t>60,5</a:t>
                      </a:r>
                      <a:endParaRPr lang="ca-ES" sz="1400">
                        <a:effectLst/>
                        <a:latin typeface="Arial" panose="020B0604020202020204" pitchFamily="34" charset="0"/>
                        <a:ea typeface="Calibri"/>
                        <a:cs typeface="Arial" panose="020B0604020202020204" pitchFamily="34" charset="0"/>
                      </a:endParaRPr>
                    </a:p>
                  </a:txBody>
                  <a:tcPr marL="63500" marR="63500" marT="63500" marB="63500"/>
                </a:tc>
                <a:extLst>
                  <a:ext uri="{0D108BD9-81ED-4DB2-BD59-A6C34878D82A}">
                    <a16:rowId xmlns:a16="http://schemas.microsoft.com/office/drawing/2014/main" val="10002"/>
                  </a:ext>
                </a:extLst>
              </a:tr>
              <a:tr h="306293">
                <a:tc>
                  <a:txBody>
                    <a:bodyPr/>
                    <a:lstStyle/>
                    <a:p>
                      <a:pPr marL="0" algn="l" defTabSz="609291" rtl="0" eaLnBrk="1" latinLnBrk="0" hangingPunct="1">
                        <a:spcAft>
                          <a:spcPts val="1500"/>
                        </a:spcAft>
                      </a:pPr>
                      <a:r>
                        <a:rPr lang="es-ES" sz="1400" b="0" i="0" kern="1200">
                          <a:solidFill>
                            <a:schemeClr val="lt1"/>
                          </a:solidFill>
                          <a:effectLst/>
                          <a:latin typeface="Arial Narrow" panose="020B0604020202020204" pitchFamily="34" charset="0"/>
                          <a:ea typeface="+mn-ea"/>
                          <a:cs typeface="Arial Narrow" panose="020B0604020202020204" pitchFamily="34" charset="0"/>
                        </a:rPr>
                        <a:t>HbA1c</a:t>
                      </a:r>
                      <a:endParaRPr lang="ca-ES" sz="1400" b="0" i="0" kern="1200">
                        <a:solidFill>
                          <a:schemeClr val="lt1"/>
                        </a:solidFill>
                        <a:effectLst/>
                        <a:latin typeface="Arial Narrow" panose="020B0604020202020204" pitchFamily="34" charset="0"/>
                        <a:ea typeface="+mn-ea"/>
                        <a:cs typeface="Arial Narrow"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mn-ea"/>
                          <a:cs typeface="Arial" panose="020B0604020202020204" pitchFamily="34" charset="0"/>
                        </a:rPr>
                        <a:t>8,78</a:t>
                      </a:r>
                      <a:endParaRPr lang="ca-ES" sz="1400" kern="1200">
                        <a:solidFill>
                          <a:schemeClr val="dk1"/>
                        </a:solidFill>
                        <a:effectLst/>
                        <a:latin typeface="Arial" panose="020B0604020202020204" pitchFamily="34" charset="0"/>
                        <a:ea typeface="+mn-ea"/>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mn-ea"/>
                          <a:cs typeface="Arial" panose="020B0604020202020204" pitchFamily="34" charset="0"/>
                        </a:rPr>
                        <a:t>8,77</a:t>
                      </a:r>
                      <a:endParaRPr lang="ca-ES" sz="1400" kern="1200">
                        <a:solidFill>
                          <a:schemeClr val="dk1"/>
                        </a:solidFill>
                        <a:effectLst/>
                        <a:latin typeface="Arial" panose="020B0604020202020204" pitchFamily="34" charset="0"/>
                        <a:ea typeface="+mn-ea"/>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b="0" kern="1200">
                          <a:solidFill>
                            <a:schemeClr val="tx1"/>
                          </a:solidFill>
                          <a:effectLst/>
                          <a:latin typeface="Arial" panose="020B0604020202020204" pitchFamily="34" charset="0"/>
                          <a:ea typeface="+mn-ea"/>
                          <a:cs typeface="Arial" panose="020B0604020202020204" pitchFamily="34" charset="0"/>
                        </a:rPr>
                        <a:t>8,75</a:t>
                      </a:r>
                      <a:endParaRPr lang="ca-ES" sz="1400" b="0" kern="1200">
                        <a:solidFill>
                          <a:schemeClr val="tx1"/>
                        </a:solidFill>
                        <a:effectLst/>
                        <a:latin typeface="Arial" panose="020B0604020202020204" pitchFamily="34" charset="0"/>
                        <a:ea typeface="+mn-ea"/>
                        <a:cs typeface="Arial" panose="020B0604020202020204" pitchFamily="34" charset="0"/>
                      </a:endParaRPr>
                    </a:p>
                  </a:txBody>
                  <a:tcPr marL="63500" marR="63500" marT="63500" marB="63500"/>
                </a:tc>
                <a:extLst>
                  <a:ext uri="{0D108BD9-81ED-4DB2-BD59-A6C34878D82A}">
                    <a16:rowId xmlns:a16="http://schemas.microsoft.com/office/drawing/2014/main" val="10003"/>
                  </a:ext>
                </a:extLst>
              </a:tr>
              <a:tr h="306293">
                <a:tc>
                  <a:txBody>
                    <a:bodyPr/>
                    <a:lstStyle/>
                    <a:p>
                      <a:r>
                        <a:rPr lang="ca-ES" sz="1400" b="0" i="0">
                          <a:effectLst/>
                          <a:latin typeface="Arial Narrow" panose="020B0604020202020204" pitchFamily="34" charset="0"/>
                          <a:cs typeface="Arial Narrow" panose="020B0604020202020204" pitchFamily="34" charset="0"/>
                        </a:rPr>
                        <a:t>Peso (kg)</a:t>
                      </a: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Times New Roman"/>
                          <a:cs typeface="Arial" panose="020B0604020202020204" pitchFamily="34" charset="0"/>
                        </a:rPr>
                        <a:t>89,2</a:t>
                      </a:r>
                      <a:endParaRPr lang="ca-ES" sz="1400" kern="1200">
                        <a:solidFill>
                          <a:schemeClr val="dk1"/>
                        </a:solidFill>
                        <a:effectLst/>
                        <a:latin typeface="Arial" panose="020B0604020202020204" pitchFamily="34" charset="0"/>
                        <a:ea typeface="Times New Roman"/>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b="1" kern="1200">
                          <a:solidFill>
                            <a:srgbClr val="FF0000"/>
                          </a:solidFill>
                          <a:effectLst/>
                          <a:latin typeface="Arial" panose="020B0604020202020204" pitchFamily="34" charset="0"/>
                          <a:ea typeface="Times New Roman"/>
                          <a:cs typeface="Arial" panose="020B0604020202020204" pitchFamily="34" charset="0"/>
                        </a:rPr>
                        <a:t>91,4</a:t>
                      </a:r>
                      <a:endParaRPr lang="ca-ES" sz="1400" b="1" kern="1200">
                        <a:solidFill>
                          <a:srgbClr val="FF0000"/>
                        </a:solidFill>
                        <a:effectLst/>
                        <a:latin typeface="Arial" panose="020B0604020202020204" pitchFamily="34" charset="0"/>
                        <a:ea typeface="Times New Roman"/>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Times New Roman"/>
                          <a:cs typeface="Arial" panose="020B0604020202020204" pitchFamily="34" charset="0"/>
                        </a:rPr>
                        <a:t>89,5</a:t>
                      </a:r>
                      <a:endParaRPr lang="ca-ES" sz="1400" kern="1200">
                        <a:solidFill>
                          <a:schemeClr val="dk1"/>
                        </a:solidFill>
                        <a:effectLst/>
                        <a:latin typeface="Arial" panose="020B0604020202020204" pitchFamily="34" charset="0"/>
                        <a:ea typeface="Times New Roman"/>
                        <a:cs typeface="Arial" panose="020B0604020202020204" pitchFamily="34" charset="0"/>
                      </a:endParaRPr>
                    </a:p>
                  </a:txBody>
                  <a:tcPr marL="63500" marR="63500" marT="63500" marB="63500"/>
                </a:tc>
                <a:extLst>
                  <a:ext uri="{0D108BD9-81ED-4DB2-BD59-A6C34878D82A}">
                    <a16:rowId xmlns:a16="http://schemas.microsoft.com/office/drawing/2014/main" val="10004"/>
                  </a:ext>
                </a:extLst>
              </a:tr>
              <a:tr h="351339">
                <a:tc>
                  <a:txBody>
                    <a:bodyPr/>
                    <a:lstStyle/>
                    <a:p>
                      <a:pPr marL="0" marR="0" indent="0" algn="l" defTabSz="609291" rtl="0" eaLnBrk="1" fontAlgn="auto" latinLnBrk="0" hangingPunct="1">
                        <a:lnSpc>
                          <a:spcPct val="100000"/>
                        </a:lnSpc>
                        <a:spcBef>
                          <a:spcPts val="0"/>
                        </a:spcBef>
                        <a:spcAft>
                          <a:spcPts val="1500"/>
                        </a:spcAft>
                        <a:buClrTx/>
                        <a:buSzTx/>
                        <a:buFontTx/>
                        <a:buNone/>
                        <a:tabLst/>
                        <a:defRPr/>
                      </a:pPr>
                      <a:r>
                        <a:rPr lang="es-ES" sz="1400" b="0" i="0" kern="1200">
                          <a:solidFill>
                            <a:schemeClr val="bg1"/>
                          </a:solidFill>
                          <a:effectLst/>
                          <a:latin typeface="Arial Narrow" panose="020B0604020202020204" pitchFamily="34" charset="0"/>
                          <a:ea typeface="Times New Roman"/>
                          <a:cs typeface="Arial Narrow" panose="020B0604020202020204" pitchFamily="34" charset="0"/>
                        </a:rPr>
                        <a:t>Duración</a:t>
                      </a:r>
                      <a:endParaRPr lang="ca-ES" sz="1400" b="0" i="0" kern="1200">
                        <a:solidFill>
                          <a:schemeClr val="bg1"/>
                        </a:solidFill>
                        <a:effectLst/>
                        <a:latin typeface="Arial Narrow" panose="020B0604020202020204" pitchFamily="34" charset="0"/>
                        <a:ea typeface="Times New Roman"/>
                        <a:cs typeface="Arial Narrow"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Times New Roman"/>
                          <a:cs typeface="Arial" panose="020B0604020202020204" pitchFamily="34" charset="0"/>
                        </a:rPr>
                        <a:t>7,6</a:t>
                      </a:r>
                      <a:endParaRPr lang="ca-ES" sz="1400" kern="1200">
                        <a:solidFill>
                          <a:schemeClr val="dk1"/>
                        </a:solidFill>
                        <a:effectLst/>
                        <a:latin typeface="Arial" panose="020B0604020202020204" pitchFamily="34" charset="0"/>
                        <a:ea typeface="Times New Roman"/>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b="0" kern="1200">
                          <a:solidFill>
                            <a:schemeClr val="tx1"/>
                          </a:solidFill>
                          <a:effectLst/>
                          <a:latin typeface="Arial" panose="020B0604020202020204" pitchFamily="34" charset="0"/>
                          <a:ea typeface="Times New Roman"/>
                          <a:cs typeface="Arial" panose="020B0604020202020204" pitchFamily="34" charset="0"/>
                        </a:rPr>
                        <a:t>7,9</a:t>
                      </a:r>
                      <a:endParaRPr lang="ca-ES" sz="1400" b="0" kern="1200">
                        <a:solidFill>
                          <a:schemeClr val="tx1"/>
                        </a:solidFill>
                        <a:effectLst/>
                        <a:latin typeface="Arial" panose="020B0604020202020204" pitchFamily="34" charset="0"/>
                        <a:ea typeface="Times New Roman"/>
                        <a:cs typeface="Arial" panose="020B0604020202020204" pitchFamily="34" charset="0"/>
                      </a:endParaRPr>
                    </a:p>
                  </a:txBody>
                  <a:tcPr marL="63500" marR="63500" marT="63500" marB="63500"/>
                </a:tc>
                <a:tc>
                  <a:txBody>
                    <a:bodyPr/>
                    <a:lstStyle/>
                    <a:p>
                      <a:pPr marL="0" algn="ctr" defTabSz="609291" rtl="0" eaLnBrk="1" latinLnBrk="0" hangingPunct="1">
                        <a:spcAft>
                          <a:spcPts val="1500"/>
                        </a:spcAft>
                      </a:pPr>
                      <a:r>
                        <a:rPr lang="es-ES" sz="1400" kern="1200">
                          <a:solidFill>
                            <a:schemeClr val="dk1"/>
                          </a:solidFill>
                          <a:effectLst/>
                          <a:latin typeface="Arial" panose="020B0604020202020204" pitchFamily="34" charset="0"/>
                          <a:ea typeface="Times New Roman"/>
                          <a:cs typeface="Arial" panose="020B0604020202020204" pitchFamily="34" charset="0"/>
                        </a:rPr>
                        <a:t>7,3</a:t>
                      </a:r>
                      <a:endParaRPr lang="ca-ES" sz="1400" kern="1200">
                        <a:solidFill>
                          <a:schemeClr val="dk1"/>
                        </a:solidFill>
                        <a:effectLst/>
                        <a:latin typeface="Arial" panose="020B0604020202020204" pitchFamily="34" charset="0"/>
                        <a:ea typeface="Times New Roman"/>
                        <a:cs typeface="Arial" panose="020B0604020202020204" pitchFamily="34" charset="0"/>
                      </a:endParaRPr>
                    </a:p>
                  </a:txBody>
                  <a:tcPr marL="63500" marR="63500" marT="63500" marB="63500"/>
                </a:tc>
                <a:extLst>
                  <a:ext uri="{0D108BD9-81ED-4DB2-BD59-A6C34878D82A}">
                    <a16:rowId xmlns:a16="http://schemas.microsoft.com/office/drawing/2014/main" val="10006"/>
                  </a:ext>
                </a:extLst>
              </a:tr>
            </a:tbl>
          </a:graphicData>
        </a:graphic>
      </p:graphicFrame>
      <p:sp>
        <p:nvSpPr>
          <p:cNvPr id="20" name="CuadroTexto 19">
            <a:extLst>
              <a:ext uri="{FF2B5EF4-FFF2-40B4-BE49-F238E27FC236}">
                <a16:creationId xmlns:a16="http://schemas.microsoft.com/office/drawing/2014/main" id="{3B9AF9E6-70CF-C949-A2B6-B26AA18F9934}"/>
              </a:ext>
            </a:extLst>
          </p:cNvPr>
          <p:cNvSpPr txBox="1"/>
          <p:nvPr/>
        </p:nvSpPr>
        <p:spPr>
          <a:xfrm>
            <a:off x="156270" y="5105300"/>
            <a:ext cx="3181512" cy="923330"/>
          </a:xfrm>
          <a:prstGeom prst="rect">
            <a:avLst/>
          </a:prstGeom>
          <a:noFill/>
        </p:spPr>
        <p:txBody>
          <a:bodyPr wrap="none" rtlCol="0">
            <a:spAutoFit/>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prstClr val="black"/>
                </a:solidFill>
                <a:effectLst/>
                <a:uLnTx/>
                <a:uFillTx/>
                <a:latin typeface="Calibri" panose="020F0502020204030204"/>
                <a:ea typeface="Helvetica Neue"/>
                <a:cs typeface="Helvetica Neue"/>
                <a:sym typeface="Helvetica Neue"/>
              </a:rPr>
              <a:t>Propensity</a:t>
            </a:r>
            <a:r>
              <a:rPr kumimoji="0" lang="es-ES" sz="18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Score </a:t>
            </a:r>
            <a:r>
              <a:rPr kumimoji="0" lang="es-ES" sz="1800" b="0" i="0" u="none" strike="noStrike" kern="1200" cap="none" spc="0" normalizeH="0" baseline="0" noProof="0" err="1">
                <a:ln>
                  <a:noFill/>
                </a:ln>
                <a:solidFill>
                  <a:prstClr val="black"/>
                </a:solidFill>
                <a:effectLst/>
                <a:uLnTx/>
                <a:uFillTx/>
                <a:latin typeface="Calibri" panose="020F0502020204030204"/>
                <a:ea typeface="Helvetica Neue"/>
                <a:cs typeface="Helvetica Neue"/>
                <a:sym typeface="Helvetica Neue"/>
              </a:rPr>
              <a:t>Matching</a:t>
            </a:r>
            <a:r>
              <a:rPr kumimoji="0" lang="es-ES" sz="18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 por: </a:t>
            </a:r>
          </a:p>
          <a:p>
            <a:pPr marL="0" marR="0" lvl="0" indent="0" algn="l" defTabSz="914253"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sexo, edad, HbA1c, CKD-EPI, </a:t>
            </a:r>
          </a:p>
          <a:p>
            <a:pPr marL="0" marR="0" lvl="0" indent="0" algn="l" defTabSz="914253"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t>peso y duración de la diabetes</a:t>
            </a:r>
          </a:p>
        </p:txBody>
      </p:sp>
      <p:sp>
        <p:nvSpPr>
          <p:cNvPr id="22" name="Triángulo rectángulo 21">
            <a:extLst>
              <a:ext uri="{FF2B5EF4-FFF2-40B4-BE49-F238E27FC236}">
                <a16:creationId xmlns:a16="http://schemas.microsoft.com/office/drawing/2014/main" id="{B255FCD7-CAE1-7F4C-B9F1-F34BADF83F67}"/>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 name="Grupo 22">
            <a:extLst>
              <a:ext uri="{FF2B5EF4-FFF2-40B4-BE49-F238E27FC236}">
                <a16:creationId xmlns:a16="http://schemas.microsoft.com/office/drawing/2014/main" id="{4B21C3F6-97B5-AF49-818D-983262E34B08}"/>
              </a:ext>
            </a:extLst>
          </p:cNvPr>
          <p:cNvGrpSpPr/>
          <p:nvPr/>
        </p:nvGrpSpPr>
        <p:grpSpPr>
          <a:xfrm>
            <a:off x="0" y="6576085"/>
            <a:ext cx="12046557" cy="136634"/>
            <a:chOff x="63064" y="6513014"/>
            <a:chExt cx="12046557" cy="136634"/>
          </a:xfrm>
        </p:grpSpPr>
        <p:cxnSp>
          <p:nvCxnSpPr>
            <p:cNvPr id="24" name="Conector recto 23">
              <a:extLst>
                <a:ext uri="{FF2B5EF4-FFF2-40B4-BE49-F238E27FC236}">
                  <a16:creationId xmlns:a16="http://schemas.microsoft.com/office/drawing/2014/main" id="{521239C8-E95F-3842-B850-297506BE5BAE}"/>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AE2C278B-57CF-1E40-9E19-C71714E76B3A}"/>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3865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5">
            <a:extLst>
              <a:ext uri="{FF2B5EF4-FFF2-40B4-BE49-F238E27FC236}">
                <a16:creationId xmlns:a16="http://schemas.microsoft.com/office/drawing/2014/main" id="{C4ECD026-F0FF-D844-BB72-03673B1F2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7" y="0"/>
            <a:ext cx="9170988"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s://rafabravo.files.wordpress.com/2015/07/manoe.png">
            <a:extLst>
              <a:ext uri="{FF2B5EF4-FFF2-40B4-BE49-F238E27FC236}">
                <a16:creationId xmlns:a16="http://schemas.microsoft.com/office/drawing/2014/main" id="{60D9130C-ECAB-E44D-BBB8-5915A34564AF}"/>
              </a:ext>
            </a:extLst>
          </p:cNvPr>
          <p:cNvPicPr>
            <a:picLocks noChangeAspect="1" noChangeArrowheads="1"/>
          </p:cNvPicPr>
          <p:nvPr/>
        </p:nvPicPr>
        <p:blipFill>
          <a:blip r:embed="rId4"/>
          <a:srcRect/>
          <a:stretch>
            <a:fillRect/>
          </a:stretch>
        </p:blipFill>
        <p:spPr bwMode="auto">
          <a:xfrm>
            <a:off x="4079876" y="1125538"/>
            <a:ext cx="936625" cy="690562"/>
          </a:xfrm>
          <a:prstGeom prst="rect">
            <a:avLst/>
          </a:prstGeom>
          <a:solidFill>
            <a:schemeClr val="bg1">
              <a:lumMod val="95000"/>
            </a:schemeClr>
          </a:solidFill>
          <a:ln>
            <a:noFill/>
          </a:ln>
        </p:spPr>
      </p:pic>
      <p:sp>
        <p:nvSpPr>
          <p:cNvPr id="6" name="Triángulo rectángulo 5">
            <a:extLst>
              <a:ext uri="{FF2B5EF4-FFF2-40B4-BE49-F238E27FC236}">
                <a16:creationId xmlns:a16="http://schemas.microsoft.com/office/drawing/2014/main" id="{061ECC7D-F3E6-E345-AD15-A08B5F91BFFD}"/>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E9081123-840A-954A-8F39-1B786A7AF89C}"/>
              </a:ext>
            </a:extLst>
          </p:cNvPr>
          <p:cNvGrpSpPr/>
          <p:nvPr/>
        </p:nvGrpSpPr>
        <p:grpSpPr>
          <a:xfrm>
            <a:off x="63064" y="6576078"/>
            <a:ext cx="12046557" cy="136634"/>
            <a:chOff x="63064" y="6513014"/>
            <a:chExt cx="12046557" cy="136634"/>
          </a:xfrm>
        </p:grpSpPr>
        <p:cxnSp>
          <p:nvCxnSpPr>
            <p:cNvPr id="8" name="Conector recto 7">
              <a:extLst>
                <a:ext uri="{FF2B5EF4-FFF2-40B4-BE49-F238E27FC236}">
                  <a16:creationId xmlns:a16="http://schemas.microsoft.com/office/drawing/2014/main" id="{A14311D1-85C7-BB41-947F-448196FEF361}"/>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4DADBEDC-878E-4240-9770-1088555BC177}"/>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262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E386AB0-8CE9-204B-8A1B-7BED65C22CDA}"/>
              </a:ext>
            </a:extLst>
          </p:cNvPr>
          <p:cNvGrpSpPr/>
          <p:nvPr/>
        </p:nvGrpSpPr>
        <p:grpSpPr>
          <a:xfrm>
            <a:off x="63064" y="6576078"/>
            <a:ext cx="12046557" cy="136634"/>
            <a:chOff x="63064" y="6513014"/>
            <a:chExt cx="12046557" cy="136634"/>
          </a:xfrm>
        </p:grpSpPr>
        <p:cxnSp>
          <p:nvCxnSpPr>
            <p:cNvPr id="3" name="Conector recto 2">
              <a:extLst>
                <a:ext uri="{FF2B5EF4-FFF2-40B4-BE49-F238E27FC236}">
                  <a16:creationId xmlns:a16="http://schemas.microsoft.com/office/drawing/2014/main" id="{6CFD5730-ED41-B24A-AAAE-B6D91CEFE18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5723E5BC-594A-584A-92B9-5D4607E5DD1E}"/>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1857B3BB-8915-D548-932C-7E80E05A7CC7}"/>
              </a:ext>
            </a:extLst>
          </p:cNvPr>
          <p:cNvGrpSpPr/>
          <p:nvPr/>
        </p:nvGrpSpPr>
        <p:grpSpPr>
          <a:xfrm>
            <a:off x="3140403" y="-504059"/>
            <a:ext cx="5816600" cy="5816600"/>
            <a:chOff x="3187700" y="520700"/>
            <a:chExt cx="5816600" cy="5816600"/>
          </a:xfrm>
        </p:grpSpPr>
        <p:pic>
          <p:nvPicPr>
            <p:cNvPr id="3074" name="Picture 2">
              <a:extLst>
                <a:ext uri="{FF2B5EF4-FFF2-40B4-BE49-F238E27FC236}">
                  <a16:creationId xmlns:a16="http://schemas.microsoft.com/office/drawing/2014/main" id="{3E33775D-6F30-4F43-AFE0-109DA69CB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00" y="520700"/>
              <a:ext cx="5816600" cy="5816600"/>
            </a:xfrm>
            <a:prstGeom prst="rect">
              <a:avLst/>
            </a:prstGeom>
            <a:noFill/>
            <a:extLst>
              <a:ext uri="{909E8E84-426E-40DD-AFC4-6F175D3DCCD1}">
                <a14:hiddenFill xmlns:a14="http://schemas.microsoft.com/office/drawing/2010/main">
                  <a:solidFill>
                    <a:srgbClr val="FFFFFF"/>
                  </a:solidFill>
                </a14:hiddenFill>
              </a:ext>
            </a:extLst>
          </p:spPr>
        </p:pic>
        <p:sp>
          <p:nvSpPr>
            <p:cNvPr id="5" name="Forma libre 4">
              <a:extLst>
                <a:ext uri="{FF2B5EF4-FFF2-40B4-BE49-F238E27FC236}">
                  <a16:creationId xmlns:a16="http://schemas.microsoft.com/office/drawing/2014/main" id="{95DF53ED-0650-144E-99F5-A1A9701B7434}"/>
                </a:ext>
              </a:extLst>
            </p:cNvPr>
            <p:cNvSpPr/>
            <p:nvPr/>
          </p:nvSpPr>
          <p:spPr>
            <a:xfrm>
              <a:off x="3563007" y="1403132"/>
              <a:ext cx="2885089" cy="1119352"/>
            </a:xfrm>
            <a:custGeom>
              <a:avLst/>
              <a:gdLst>
                <a:gd name="connsiteX0" fmla="*/ 2806262 w 4209393"/>
                <a:gd name="connsiteY0" fmla="*/ 3042745 h 3042745"/>
                <a:gd name="connsiteX1" fmla="*/ 4114800 w 4209393"/>
                <a:gd name="connsiteY1" fmla="*/ 2286000 h 3042745"/>
                <a:gd name="connsiteX2" fmla="*/ 4209393 w 4209393"/>
                <a:gd name="connsiteY2" fmla="*/ 0 h 3042745"/>
                <a:gd name="connsiteX3" fmla="*/ 0 w 4209393"/>
                <a:gd name="connsiteY3" fmla="*/ 94593 h 3042745"/>
                <a:gd name="connsiteX4" fmla="*/ 47296 w 4209393"/>
                <a:gd name="connsiteY4" fmla="*/ 2270234 h 3042745"/>
                <a:gd name="connsiteX5" fmla="*/ 2806262 w 4209393"/>
                <a:gd name="connsiteY5" fmla="*/ 3042745 h 3042745"/>
                <a:gd name="connsiteX0" fmla="*/ 2806262 w 4209393"/>
                <a:gd name="connsiteY0" fmla="*/ 3042745 h 3042745"/>
                <a:gd name="connsiteX1" fmla="*/ 4114800 w 4209393"/>
                <a:gd name="connsiteY1" fmla="*/ 2286000 h 3042745"/>
                <a:gd name="connsiteX2" fmla="*/ 4209393 w 4209393"/>
                <a:gd name="connsiteY2" fmla="*/ 0 h 3042745"/>
                <a:gd name="connsiteX3" fmla="*/ 0 w 4209393"/>
                <a:gd name="connsiteY3" fmla="*/ 94593 h 3042745"/>
                <a:gd name="connsiteX4" fmla="*/ 47296 w 4209393"/>
                <a:gd name="connsiteY4" fmla="*/ 2159876 h 3042745"/>
                <a:gd name="connsiteX5" fmla="*/ 2806262 w 4209393"/>
                <a:gd name="connsiteY5" fmla="*/ 3042745 h 3042745"/>
                <a:gd name="connsiteX0" fmla="*/ 2159876 w 4209393"/>
                <a:gd name="connsiteY0" fmla="*/ 1481959 h 2286000"/>
                <a:gd name="connsiteX1" fmla="*/ 4114800 w 4209393"/>
                <a:gd name="connsiteY1" fmla="*/ 2286000 h 2286000"/>
                <a:gd name="connsiteX2" fmla="*/ 4209393 w 4209393"/>
                <a:gd name="connsiteY2" fmla="*/ 0 h 2286000"/>
                <a:gd name="connsiteX3" fmla="*/ 0 w 4209393"/>
                <a:gd name="connsiteY3" fmla="*/ 94593 h 2286000"/>
                <a:gd name="connsiteX4" fmla="*/ 47296 w 4209393"/>
                <a:gd name="connsiteY4" fmla="*/ 2159876 h 2286000"/>
                <a:gd name="connsiteX5" fmla="*/ 2159876 w 4209393"/>
                <a:gd name="connsiteY5" fmla="*/ 1481959 h 2286000"/>
                <a:gd name="connsiteX0" fmla="*/ 1986456 w 4209393"/>
                <a:gd name="connsiteY0" fmla="*/ 1135118 h 2286000"/>
                <a:gd name="connsiteX1" fmla="*/ 4114800 w 4209393"/>
                <a:gd name="connsiteY1" fmla="*/ 2286000 h 2286000"/>
                <a:gd name="connsiteX2" fmla="*/ 4209393 w 4209393"/>
                <a:gd name="connsiteY2" fmla="*/ 0 h 2286000"/>
                <a:gd name="connsiteX3" fmla="*/ 0 w 4209393"/>
                <a:gd name="connsiteY3" fmla="*/ 94593 h 2286000"/>
                <a:gd name="connsiteX4" fmla="*/ 47296 w 4209393"/>
                <a:gd name="connsiteY4" fmla="*/ 2159876 h 2286000"/>
                <a:gd name="connsiteX5" fmla="*/ 1986456 w 4209393"/>
                <a:gd name="connsiteY5" fmla="*/ 1135118 h 2286000"/>
                <a:gd name="connsiteX0" fmla="*/ 1986456 w 4209393"/>
                <a:gd name="connsiteY0" fmla="*/ 1324304 h 2286000"/>
                <a:gd name="connsiteX1" fmla="*/ 4114800 w 4209393"/>
                <a:gd name="connsiteY1" fmla="*/ 2286000 h 2286000"/>
                <a:gd name="connsiteX2" fmla="*/ 4209393 w 4209393"/>
                <a:gd name="connsiteY2" fmla="*/ 0 h 2286000"/>
                <a:gd name="connsiteX3" fmla="*/ 0 w 4209393"/>
                <a:gd name="connsiteY3" fmla="*/ 94593 h 2286000"/>
                <a:gd name="connsiteX4" fmla="*/ 47296 w 4209393"/>
                <a:gd name="connsiteY4" fmla="*/ 2159876 h 2286000"/>
                <a:gd name="connsiteX5" fmla="*/ 1986456 w 4209393"/>
                <a:gd name="connsiteY5" fmla="*/ 1324304 h 2286000"/>
                <a:gd name="connsiteX0" fmla="*/ 2002222 w 4225159"/>
                <a:gd name="connsiteY0" fmla="*/ 1324304 h 2286000"/>
                <a:gd name="connsiteX1" fmla="*/ 4130566 w 4225159"/>
                <a:gd name="connsiteY1" fmla="*/ 2286000 h 2286000"/>
                <a:gd name="connsiteX2" fmla="*/ 4225159 w 4225159"/>
                <a:gd name="connsiteY2" fmla="*/ 0 h 2286000"/>
                <a:gd name="connsiteX3" fmla="*/ 15766 w 4225159"/>
                <a:gd name="connsiteY3" fmla="*/ 94593 h 2286000"/>
                <a:gd name="connsiteX4" fmla="*/ 0 w 4225159"/>
                <a:gd name="connsiteY4" fmla="*/ 882869 h 2286000"/>
                <a:gd name="connsiteX5" fmla="*/ 2002222 w 4225159"/>
                <a:gd name="connsiteY5" fmla="*/ 1324304 h 2286000"/>
                <a:gd name="connsiteX0" fmla="*/ 1986456 w 4209393"/>
                <a:gd name="connsiteY0" fmla="*/ 1324304 h 2286000"/>
                <a:gd name="connsiteX1" fmla="*/ 4114800 w 4209393"/>
                <a:gd name="connsiteY1" fmla="*/ 2286000 h 2286000"/>
                <a:gd name="connsiteX2" fmla="*/ 4209393 w 4209393"/>
                <a:gd name="connsiteY2" fmla="*/ 0 h 2286000"/>
                <a:gd name="connsiteX3" fmla="*/ 0 w 4209393"/>
                <a:gd name="connsiteY3" fmla="*/ 94593 h 2286000"/>
                <a:gd name="connsiteX4" fmla="*/ 0 w 4209393"/>
                <a:gd name="connsiteY4" fmla="*/ 804041 h 2286000"/>
                <a:gd name="connsiteX5" fmla="*/ 1986456 w 4209393"/>
                <a:gd name="connsiteY5" fmla="*/ 1324304 h 2286000"/>
                <a:gd name="connsiteX0" fmla="*/ 1986456 w 4209393"/>
                <a:gd name="connsiteY0" fmla="*/ 1324304 h 1324304"/>
                <a:gd name="connsiteX1" fmla="*/ 3499945 w 4209393"/>
                <a:gd name="connsiteY1" fmla="*/ 646386 h 1324304"/>
                <a:gd name="connsiteX2" fmla="*/ 4209393 w 4209393"/>
                <a:gd name="connsiteY2" fmla="*/ 0 h 1324304"/>
                <a:gd name="connsiteX3" fmla="*/ 0 w 4209393"/>
                <a:gd name="connsiteY3" fmla="*/ 94593 h 1324304"/>
                <a:gd name="connsiteX4" fmla="*/ 0 w 4209393"/>
                <a:gd name="connsiteY4" fmla="*/ 804041 h 1324304"/>
                <a:gd name="connsiteX5" fmla="*/ 1986456 w 4209393"/>
                <a:gd name="connsiteY5" fmla="*/ 1324304 h 1324304"/>
                <a:gd name="connsiteX0" fmla="*/ 1986456 w 4209393"/>
                <a:gd name="connsiteY0" fmla="*/ 1324304 h 1324304"/>
                <a:gd name="connsiteX1" fmla="*/ 3026979 w 4209393"/>
                <a:gd name="connsiteY1" fmla="*/ 488731 h 1324304"/>
                <a:gd name="connsiteX2" fmla="*/ 4209393 w 4209393"/>
                <a:gd name="connsiteY2" fmla="*/ 0 h 1324304"/>
                <a:gd name="connsiteX3" fmla="*/ 0 w 4209393"/>
                <a:gd name="connsiteY3" fmla="*/ 94593 h 1324304"/>
                <a:gd name="connsiteX4" fmla="*/ 0 w 4209393"/>
                <a:gd name="connsiteY4" fmla="*/ 804041 h 1324304"/>
                <a:gd name="connsiteX5" fmla="*/ 1986456 w 4209393"/>
                <a:gd name="connsiteY5" fmla="*/ 1324304 h 1324304"/>
                <a:gd name="connsiteX0" fmla="*/ 1261242 w 4209393"/>
                <a:gd name="connsiteY0" fmla="*/ 756746 h 804041"/>
                <a:gd name="connsiteX1" fmla="*/ 3026979 w 4209393"/>
                <a:gd name="connsiteY1" fmla="*/ 488731 h 804041"/>
                <a:gd name="connsiteX2" fmla="*/ 4209393 w 4209393"/>
                <a:gd name="connsiteY2" fmla="*/ 0 h 804041"/>
                <a:gd name="connsiteX3" fmla="*/ 0 w 4209393"/>
                <a:gd name="connsiteY3" fmla="*/ 94593 h 804041"/>
                <a:gd name="connsiteX4" fmla="*/ 0 w 4209393"/>
                <a:gd name="connsiteY4" fmla="*/ 804041 h 804041"/>
                <a:gd name="connsiteX5" fmla="*/ 1261242 w 4209393"/>
                <a:gd name="connsiteY5" fmla="*/ 756746 h 804041"/>
                <a:gd name="connsiteX0" fmla="*/ 1261242 w 4209393"/>
                <a:gd name="connsiteY0" fmla="*/ 1150884 h 1150884"/>
                <a:gd name="connsiteX1" fmla="*/ 3026979 w 4209393"/>
                <a:gd name="connsiteY1" fmla="*/ 488731 h 1150884"/>
                <a:gd name="connsiteX2" fmla="*/ 4209393 w 4209393"/>
                <a:gd name="connsiteY2" fmla="*/ 0 h 1150884"/>
                <a:gd name="connsiteX3" fmla="*/ 0 w 4209393"/>
                <a:gd name="connsiteY3" fmla="*/ 94593 h 1150884"/>
                <a:gd name="connsiteX4" fmla="*/ 0 w 4209393"/>
                <a:gd name="connsiteY4" fmla="*/ 804041 h 1150884"/>
                <a:gd name="connsiteX5" fmla="*/ 1261242 w 4209393"/>
                <a:gd name="connsiteY5" fmla="*/ 1150884 h 1150884"/>
                <a:gd name="connsiteX0" fmla="*/ 1261242 w 4209393"/>
                <a:gd name="connsiteY0" fmla="*/ 1150884 h 1150884"/>
                <a:gd name="connsiteX1" fmla="*/ 2774730 w 4209393"/>
                <a:gd name="connsiteY1" fmla="*/ 819806 h 1150884"/>
                <a:gd name="connsiteX2" fmla="*/ 4209393 w 4209393"/>
                <a:gd name="connsiteY2" fmla="*/ 0 h 1150884"/>
                <a:gd name="connsiteX3" fmla="*/ 0 w 4209393"/>
                <a:gd name="connsiteY3" fmla="*/ 94593 h 1150884"/>
                <a:gd name="connsiteX4" fmla="*/ 0 w 4209393"/>
                <a:gd name="connsiteY4" fmla="*/ 804041 h 1150884"/>
                <a:gd name="connsiteX5" fmla="*/ 1261242 w 4209393"/>
                <a:gd name="connsiteY5" fmla="*/ 1150884 h 1150884"/>
                <a:gd name="connsiteX0" fmla="*/ 1261242 w 2790496"/>
                <a:gd name="connsiteY0" fmla="*/ 1135118 h 1135118"/>
                <a:gd name="connsiteX1" fmla="*/ 2774730 w 2790496"/>
                <a:gd name="connsiteY1" fmla="*/ 804040 h 1135118"/>
                <a:gd name="connsiteX2" fmla="*/ 2790496 w 2790496"/>
                <a:gd name="connsiteY2" fmla="*/ 0 h 1135118"/>
                <a:gd name="connsiteX3" fmla="*/ 0 w 2790496"/>
                <a:gd name="connsiteY3" fmla="*/ 78827 h 1135118"/>
                <a:gd name="connsiteX4" fmla="*/ 0 w 2790496"/>
                <a:gd name="connsiteY4" fmla="*/ 788275 h 1135118"/>
                <a:gd name="connsiteX5" fmla="*/ 1261242 w 2790496"/>
                <a:gd name="connsiteY5" fmla="*/ 1135118 h 1135118"/>
                <a:gd name="connsiteX0" fmla="*/ 1261242 w 2885089"/>
                <a:gd name="connsiteY0" fmla="*/ 1119352 h 1119352"/>
                <a:gd name="connsiteX1" fmla="*/ 2774730 w 2885089"/>
                <a:gd name="connsiteY1" fmla="*/ 788274 h 1119352"/>
                <a:gd name="connsiteX2" fmla="*/ 2885089 w 2885089"/>
                <a:gd name="connsiteY2" fmla="*/ 0 h 1119352"/>
                <a:gd name="connsiteX3" fmla="*/ 0 w 2885089"/>
                <a:gd name="connsiteY3" fmla="*/ 63061 h 1119352"/>
                <a:gd name="connsiteX4" fmla="*/ 0 w 2885089"/>
                <a:gd name="connsiteY4" fmla="*/ 772509 h 1119352"/>
                <a:gd name="connsiteX5" fmla="*/ 1261242 w 2885089"/>
                <a:gd name="connsiteY5" fmla="*/ 1119352 h 11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5089" h="1119352">
                  <a:moveTo>
                    <a:pt x="1261242" y="1119352"/>
                  </a:moveTo>
                  <a:lnTo>
                    <a:pt x="2774730" y="788274"/>
                  </a:lnTo>
                  <a:lnTo>
                    <a:pt x="2885089" y="0"/>
                  </a:lnTo>
                  <a:lnTo>
                    <a:pt x="0" y="63061"/>
                  </a:lnTo>
                  <a:lnTo>
                    <a:pt x="0" y="772509"/>
                  </a:lnTo>
                  <a:lnTo>
                    <a:pt x="1261242" y="11193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BAB7B917-AFD5-904C-9707-A599F753D391}"/>
                </a:ext>
              </a:extLst>
            </p:cNvPr>
            <p:cNvSpPr txBox="1"/>
            <p:nvPr/>
          </p:nvSpPr>
          <p:spPr>
            <a:xfrm rot="20568704">
              <a:off x="5628289" y="2554012"/>
              <a:ext cx="1239122" cy="461665"/>
            </a:xfrm>
            <a:prstGeom prst="rect">
              <a:avLst/>
            </a:prstGeom>
            <a:noFill/>
          </p:spPr>
          <p:txBody>
            <a:bodyPr wrap="none" rtlCol="0">
              <a:spAutoFit/>
            </a:bodyPr>
            <a:lstStyle/>
            <a:p>
              <a:r>
                <a:rPr lang="es-ES" sz="2400" b="1">
                  <a:solidFill>
                    <a:schemeClr val="bg1"/>
                  </a:solidFill>
                </a:rPr>
                <a:t>3er </a:t>
              </a:r>
              <a:r>
                <a:rPr lang="es-ES" sz="2400" b="1" err="1">
                  <a:solidFill>
                    <a:schemeClr val="bg1"/>
                  </a:solidFill>
                </a:rPr>
                <a:t>graó</a:t>
              </a:r>
              <a:endParaRPr lang="es-ES" sz="2400" b="1">
                <a:solidFill>
                  <a:schemeClr val="bg1"/>
                </a:solidFill>
              </a:endParaRPr>
            </a:p>
          </p:txBody>
        </p:sp>
      </p:grpSp>
      <p:sp>
        <p:nvSpPr>
          <p:cNvPr id="9" name="CuadroTexto 8">
            <a:extLst>
              <a:ext uri="{FF2B5EF4-FFF2-40B4-BE49-F238E27FC236}">
                <a16:creationId xmlns:a16="http://schemas.microsoft.com/office/drawing/2014/main" id="{A38B1488-F887-9449-BA08-CDA5435FF408}"/>
              </a:ext>
            </a:extLst>
          </p:cNvPr>
          <p:cNvSpPr txBox="1"/>
          <p:nvPr/>
        </p:nvSpPr>
        <p:spPr>
          <a:xfrm>
            <a:off x="5286895" y="5303520"/>
            <a:ext cx="1950149" cy="584775"/>
          </a:xfrm>
          <a:prstGeom prst="rect">
            <a:avLst/>
          </a:prstGeom>
          <a:noFill/>
        </p:spPr>
        <p:txBody>
          <a:bodyPr wrap="none" rtlCol="0">
            <a:spAutoFit/>
          </a:bodyPr>
          <a:lstStyle>
            <a:defPPr>
              <a:defRPr lang="es-ES"/>
            </a:defPPr>
            <a:lvl1pPr>
              <a:defRPr sz="3200" b="1"/>
            </a:lvl1pPr>
          </a:lstStyle>
          <a:p>
            <a:r>
              <a:rPr lang="es-ES"/>
              <a:t>I ara </a:t>
            </a:r>
            <a:r>
              <a:rPr lang="es-ES" err="1"/>
              <a:t>què</a:t>
            </a:r>
            <a:r>
              <a:rPr lang="es-ES"/>
              <a:t> ?</a:t>
            </a:r>
          </a:p>
        </p:txBody>
      </p:sp>
    </p:spTree>
    <p:extLst>
      <p:ext uri="{BB962C8B-B14F-4D97-AF65-F5344CB8AC3E}">
        <p14:creationId xmlns:p14="http://schemas.microsoft.com/office/powerpoint/2010/main" val="3171153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a:extLst>
              <a:ext uri="{FF2B5EF4-FFF2-40B4-BE49-F238E27FC236}">
                <a16:creationId xmlns:a16="http://schemas.microsoft.com/office/drawing/2014/main" id="{CE49F8BE-A90E-B744-8F32-58BA78C0E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8" y="620714"/>
            <a:ext cx="9180513" cy="605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Contenidor de número de diapositiva 3">
            <a:extLst>
              <a:ext uri="{FF2B5EF4-FFF2-40B4-BE49-F238E27FC236}">
                <a16:creationId xmlns:a16="http://schemas.microsoft.com/office/drawing/2014/main" id="{F52D9514-A641-3A47-B296-51A20C9550B2}"/>
              </a:ext>
            </a:extLst>
          </p:cNvPr>
          <p:cNvSpPr>
            <a:spLocks noGrp="1"/>
          </p:cNvSpPr>
          <p:nvPr>
            <p:ph type="sldNum" sz="quarter" idx="10"/>
          </p:nvPr>
        </p:nvSpPr>
        <p:spPr>
          <a:xfrm>
            <a:off x="775136" y="6858000"/>
            <a:ext cx="2743200" cy="365125"/>
          </a:xfrm>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0DC42B96-C54D-2C42-AFE4-EC2BF8F323E0}" type="slidenum">
              <a:rPr lang="es-ES" altLang="ca-ES" sz="1200">
                <a:solidFill>
                  <a:srgbClr val="FFFFFF"/>
                </a:solidFill>
                <a:latin typeface="Lucida Sans Unicode" panose="020B0602030504020204" pitchFamily="34" charset="0"/>
              </a:rPr>
              <a:pPr eaLnBrk="1" hangingPunct="1">
                <a:spcBef>
                  <a:spcPct val="0"/>
                </a:spcBef>
                <a:buClrTx/>
                <a:buSzTx/>
                <a:buFontTx/>
                <a:buNone/>
              </a:pPr>
              <a:t>41</a:t>
            </a:fld>
            <a:endParaRPr lang="es-ES" altLang="ca-ES" sz="1200">
              <a:solidFill>
                <a:srgbClr val="FFFFFF"/>
              </a:solidFill>
              <a:latin typeface="Lucida Sans Unicode" panose="020B0602030504020204" pitchFamily="34" charset="0"/>
            </a:endParaRPr>
          </a:p>
        </p:txBody>
      </p:sp>
      <p:sp>
        <p:nvSpPr>
          <p:cNvPr id="2" name="1 Rectángulo">
            <a:extLst>
              <a:ext uri="{FF2B5EF4-FFF2-40B4-BE49-F238E27FC236}">
                <a16:creationId xmlns:a16="http://schemas.microsoft.com/office/drawing/2014/main" id="{01E8D104-4E44-0E46-9DF1-E115A5184F07}"/>
              </a:ext>
            </a:extLst>
          </p:cNvPr>
          <p:cNvSpPr/>
          <p:nvPr/>
        </p:nvSpPr>
        <p:spPr>
          <a:xfrm>
            <a:off x="7967663" y="5157788"/>
            <a:ext cx="3924300" cy="50403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5" name="4 Rectángulo">
            <a:extLst>
              <a:ext uri="{FF2B5EF4-FFF2-40B4-BE49-F238E27FC236}">
                <a16:creationId xmlns:a16="http://schemas.microsoft.com/office/drawing/2014/main" id="{49DF2419-6C08-EF4B-85BC-53827CC60954}"/>
              </a:ext>
            </a:extLst>
          </p:cNvPr>
          <p:cNvSpPr/>
          <p:nvPr/>
        </p:nvSpPr>
        <p:spPr>
          <a:xfrm>
            <a:off x="1487488" y="3500438"/>
            <a:ext cx="6553201" cy="33845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3" name="2 Rectángulo">
            <a:extLst>
              <a:ext uri="{FF2B5EF4-FFF2-40B4-BE49-F238E27FC236}">
                <a16:creationId xmlns:a16="http://schemas.microsoft.com/office/drawing/2014/main" id="{478F2565-6067-9840-926C-A78B449DFB63}"/>
              </a:ext>
            </a:extLst>
          </p:cNvPr>
          <p:cNvSpPr/>
          <p:nvPr/>
        </p:nvSpPr>
        <p:spPr>
          <a:xfrm>
            <a:off x="1424424" y="7202488"/>
            <a:ext cx="10482263" cy="184150"/>
          </a:xfrm>
          <a:prstGeom prst="rect">
            <a:avLst/>
          </a:prstGeom>
        </p:spPr>
        <p:txBody>
          <a:bodyPr>
            <a:spAutoFit/>
          </a:bodyPr>
          <a:lstStyle/>
          <a:p>
            <a:pPr>
              <a:defRPr/>
            </a:pPr>
            <a:r>
              <a:rPr lang="es-ES" sz="600" err="1">
                <a:solidFill>
                  <a:schemeClr val="tx2">
                    <a:lumMod val="60000"/>
                    <a:lumOff val="40000"/>
                  </a:schemeClr>
                </a:solidFill>
              </a:rPr>
              <a:t>Bsssssssssssssssssssssssssssss</a:t>
            </a:r>
            <a:endParaRPr lang="es-ES" sz="600">
              <a:solidFill>
                <a:schemeClr val="tx2">
                  <a:lumMod val="60000"/>
                  <a:lumOff val="40000"/>
                </a:schemeClr>
              </a:solidFill>
            </a:endParaRPr>
          </a:p>
        </p:txBody>
      </p:sp>
      <p:sp>
        <p:nvSpPr>
          <p:cNvPr id="9" name="8 Elipse">
            <a:extLst>
              <a:ext uri="{FF2B5EF4-FFF2-40B4-BE49-F238E27FC236}">
                <a16:creationId xmlns:a16="http://schemas.microsoft.com/office/drawing/2014/main" id="{55CDF87C-0C56-8E4E-ADB5-700F3750FD88}"/>
              </a:ext>
            </a:extLst>
          </p:cNvPr>
          <p:cNvSpPr/>
          <p:nvPr/>
        </p:nvSpPr>
        <p:spPr>
          <a:xfrm>
            <a:off x="1631950" y="2274888"/>
            <a:ext cx="3729038" cy="1441450"/>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0" name="9 Elipse">
            <a:extLst>
              <a:ext uri="{FF2B5EF4-FFF2-40B4-BE49-F238E27FC236}">
                <a16:creationId xmlns:a16="http://schemas.microsoft.com/office/drawing/2014/main" id="{CC60239E-2EA1-2846-8107-066B7D06DD5E}"/>
              </a:ext>
            </a:extLst>
          </p:cNvPr>
          <p:cNvSpPr/>
          <p:nvPr/>
        </p:nvSpPr>
        <p:spPr>
          <a:xfrm>
            <a:off x="3719513" y="2203450"/>
            <a:ext cx="4895850" cy="1441450"/>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1" name="10 Elipse">
            <a:extLst>
              <a:ext uri="{FF2B5EF4-FFF2-40B4-BE49-F238E27FC236}">
                <a16:creationId xmlns:a16="http://schemas.microsoft.com/office/drawing/2014/main" id="{B56EF1CE-AB75-FB41-9159-3903EAD5AE5F}"/>
              </a:ext>
            </a:extLst>
          </p:cNvPr>
          <p:cNvSpPr/>
          <p:nvPr/>
        </p:nvSpPr>
        <p:spPr>
          <a:xfrm>
            <a:off x="8113714" y="2068514"/>
            <a:ext cx="2554287" cy="3305175"/>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2" name="Elipse 4">
            <a:extLst>
              <a:ext uri="{FF2B5EF4-FFF2-40B4-BE49-F238E27FC236}">
                <a16:creationId xmlns:a16="http://schemas.microsoft.com/office/drawing/2014/main" id="{FB2067E0-558F-B245-87C1-FA541EE89224}"/>
              </a:ext>
            </a:extLst>
          </p:cNvPr>
          <p:cNvSpPr/>
          <p:nvPr/>
        </p:nvSpPr>
        <p:spPr>
          <a:xfrm>
            <a:off x="6076951" y="3646488"/>
            <a:ext cx="1662113" cy="2565400"/>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defTabSz="1066800">
              <a:lnSpc>
                <a:spcPct val="90000"/>
              </a:lnSpc>
              <a:spcAft>
                <a:spcPts val="600"/>
              </a:spcAft>
              <a:defRPr/>
            </a:pPr>
            <a:r>
              <a:rPr lang="ca-ES" altLang="ca-ES" sz="2400" b="1" err="1">
                <a:latin typeface="Calibri" pitchFamily="34" charset="0"/>
              </a:rPr>
              <a:t>Pioglitazona</a:t>
            </a:r>
            <a:endParaRPr lang="ca-ES" altLang="ca-ES" sz="2400" b="1">
              <a:latin typeface="Calibri" pitchFamily="34" charset="0"/>
            </a:endParaRPr>
          </a:p>
          <a:p>
            <a:pPr defTabSz="1066800">
              <a:lnSpc>
                <a:spcPct val="90000"/>
              </a:lnSpc>
              <a:spcAft>
                <a:spcPts val="600"/>
              </a:spcAft>
              <a:defRPr/>
            </a:pPr>
            <a:r>
              <a:rPr lang="ca-ES" sz="2400" b="1">
                <a:latin typeface="Calibri" pitchFamily="34" charset="0"/>
              </a:rPr>
              <a:t>iDPP4</a:t>
            </a:r>
          </a:p>
          <a:p>
            <a:pPr defTabSz="1066800">
              <a:lnSpc>
                <a:spcPct val="90000"/>
              </a:lnSpc>
              <a:spcAft>
                <a:spcPts val="600"/>
              </a:spcAft>
              <a:defRPr/>
            </a:pPr>
            <a:r>
              <a:rPr lang="ca-ES" sz="2400" b="1">
                <a:latin typeface="Calibri" pitchFamily="34" charset="0"/>
              </a:rPr>
              <a:t>iSGLT2</a:t>
            </a:r>
          </a:p>
          <a:p>
            <a:pPr defTabSz="1066800">
              <a:lnSpc>
                <a:spcPct val="90000"/>
              </a:lnSpc>
              <a:spcAft>
                <a:spcPts val="600"/>
              </a:spcAft>
              <a:defRPr/>
            </a:pPr>
            <a:r>
              <a:rPr lang="ca-ES" sz="2400" b="1">
                <a:latin typeface="Calibri" pitchFamily="34" charset="0"/>
              </a:rPr>
              <a:t>arGLP1</a:t>
            </a:r>
            <a:endParaRPr lang="ca-ES" sz="2400"/>
          </a:p>
        </p:txBody>
      </p:sp>
      <p:sp>
        <p:nvSpPr>
          <p:cNvPr id="13" name="Triángulo rectángulo 12">
            <a:extLst>
              <a:ext uri="{FF2B5EF4-FFF2-40B4-BE49-F238E27FC236}">
                <a16:creationId xmlns:a16="http://schemas.microsoft.com/office/drawing/2014/main" id="{19813D42-E826-0543-85C6-6CC7F27E117E}"/>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a16="http://schemas.microsoft.com/office/drawing/2014/main" id="{69CB2E82-D651-D84F-A3D7-BB478FED4288}"/>
              </a:ext>
            </a:extLst>
          </p:cNvPr>
          <p:cNvGrpSpPr/>
          <p:nvPr/>
        </p:nvGrpSpPr>
        <p:grpSpPr>
          <a:xfrm>
            <a:off x="0" y="6595589"/>
            <a:ext cx="12046557" cy="136634"/>
            <a:chOff x="63064" y="6513014"/>
            <a:chExt cx="12046557" cy="136634"/>
          </a:xfrm>
        </p:grpSpPr>
        <p:cxnSp>
          <p:nvCxnSpPr>
            <p:cNvPr id="15" name="Conector recto 14">
              <a:extLst>
                <a:ext uri="{FF2B5EF4-FFF2-40B4-BE49-F238E27FC236}">
                  <a16:creationId xmlns:a16="http://schemas.microsoft.com/office/drawing/2014/main" id="{C567AAE9-F35F-F045-8DB7-124F7441019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5F6383F7-DC1A-AC40-8D0D-EEC14CEDB53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81672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87365DA-9A63-F14D-96DE-A4B7139EA995}"/>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09DEBCC7-742F-7340-94C5-3EEAEC342989}"/>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E466D00C-61B3-FE46-B2B8-1BCD1674B908}" type="slidenum">
              <a:rPr lang="es-ES" altLang="ca-ES" sz="1200">
                <a:solidFill>
                  <a:srgbClr val="FFFFFF"/>
                </a:solidFill>
                <a:latin typeface="Lucida Sans Unicode" panose="020B0602030504020204" pitchFamily="34" charset="0"/>
              </a:rPr>
              <a:pPr eaLnBrk="1" hangingPunct="1">
                <a:spcBef>
                  <a:spcPct val="0"/>
                </a:spcBef>
                <a:buClrTx/>
                <a:buSzTx/>
                <a:buFontTx/>
                <a:buNone/>
              </a:pPr>
              <a:t>42</a:t>
            </a:fld>
            <a:endParaRPr lang="es-ES" altLang="ca-ES" sz="1200">
              <a:solidFill>
                <a:srgbClr val="FFFFFF"/>
              </a:solidFill>
              <a:latin typeface="Lucida Sans Unicode" panose="020B0602030504020204" pitchFamily="34" charset="0"/>
            </a:endParaRPr>
          </a:p>
        </p:txBody>
      </p:sp>
      <p:sp>
        <p:nvSpPr>
          <p:cNvPr id="33796" name="Rectangle 2">
            <a:extLst>
              <a:ext uri="{FF2B5EF4-FFF2-40B4-BE49-F238E27FC236}">
                <a16:creationId xmlns:a16="http://schemas.microsoft.com/office/drawing/2014/main" id="{F66D7FD7-6D0F-7241-BDB8-A026DA27B8BE}"/>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Pioglitazona</a:t>
            </a:r>
          </a:p>
        </p:txBody>
      </p:sp>
      <p:sp>
        <p:nvSpPr>
          <p:cNvPr id="5" name="Triángulo rectángulo 4">
            <a:extLst>
              <a:ext uri="{FF2B5EF4-FFF2-40B4-BE49-F238E27FC236}">
                <a16:creationId xmlns:a16="http://schemas.microsoft.com/office/drawing/2014/main" id="{CD238631-E21B-3C45-8430-BF7739A70ABF}"/>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6922006D-C1BE-0946-863E-42A1BD3EA0C8}"/>
              </a:ext>
            </a:extLst>
          </p:cNvPr>
          <p:cNvGrpSpPr/>
          <p:nvPr/>
        </p:nvGrpSpPr>
        <p:grpSpPr>
          <a:xfrm>
            <a:off x="63064" y="6576078"/>
            <a:ext cx="12046557" cy="136634"/>
            <a:chOff x="63064" y="6513014"/>
            <a:chExt cx="12046557" cy="136634"/>
          </a:xfrm>
        </p:grpSpPr>
        <p:cxnSp>
          <p:nvCxnSpPr>
            <p:cNvPr id="7" name="Conector recto 6">
              <a:extLst>
                <a:ext uri="{FF2B5EF4-FFF2-40B4-BE49-F238E27FC236}">
                  <a16:creationId xmlns:a16="http://schemas.microsoft.com/office/drawing/2014/main" id="{6E1277EA-38D7-1D42-AC1F-09EF43F55E7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238C9645-1974-0546-8021-93434427AE5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1" name="Rectangle 2">
            <a:extLst>
              <a:ext uri="{FF2B5EF4-FFF2-40B4-BE49-F238E27FC236}">
                <a16:creationId xmlns:a16="http://schemas.microsoft.com/office/drawing/2014/main" id="{55E03222-1A69-4E41-AA76-E6D59869FDC3}"/>
              </a:ext>
            </a:extLst>
          </p:cNvPr>
          <p:cNvSpPr txBox="1">
            <a:spLocks noChangeArrowheads="1"/>
          </p:cNvSpPr>
          <p:nvPr/>
        </p:nvSpPr>
        <p:spPr bwMode="auto">
          <a:xfrm>
            <a:off x="1703389" y="3716339"/>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latin typeface="Calibri" panose="020F0502020204030204" pitchFamily="34" charset="0"/>
                <a:ea typeface="MS PGothic" panose="020B0600070205080204" pitchFamily="34" charset="-128"/>
                <a:cs typeface="Calibri" panose="020F0502020204030204" pitchFamily="34" charset="0"/>
              </a:rPr>
              <a:t>Obesitat abdominal</a:t>
            </a:r>
          </a:p>
          <a:p>
            <a:pPr algn="ctr" eaLnBrk="1" hangingPunct="1">
              <a:spcBef>
                <a:spcPct val="0"/>
              </a:spcBef>
              <a:buClrTx/>
              <a:buSzTx/>
              <a:buFontTx/>
              <a:buNone/>
            </a:pPr>
            <a:r>
              <a:rPr lang="ca-ES" altLang="ca-ES" b="1">
                <a:latin typeface="Calibri" panose="020F0502020204030204" pitchFamily="34" charset="0"/>
                <a:ea typeface="MS PGothic" panose="020B0600070205080204" pitchFamily="34" charset="-128"/>
                <a:cs typeface="Calibri" panose="020F0502020204030204" pitchFamily="34" charset="0"/>
              </a:rPr>
              <a:t>Síndrome metabòlica</a:t>
            </a:r>
          </a:p>
          <a:p>
            <a:pPr algn="ctr" eaLnBrk="1" hangingPunct="1">
              <a:spcBef>
                <a:spcPct val="0"/>
              </a:spcBef>
              <a:buClrTx/>
              <a:buSzTx/>
              <a:buFontTx/>
              <a:buNone/>
            </a:pPr>
            <a:r>
              <a:rPr lang="ca-ES" altLang="ca-ES" b="1" err="1">
                <a:latin typeface="Calibri" panose="020F0502020204030204" pitchFamily="34" charset="0"/>
                <a:ea typeface="MS PGothic" panose="020B0600070205080204" pitchFamily="34" charset="-128"/>
                <a:cs typeface="Calibri" panose="020F0502020204030204" pitchFamily="34" charset="0"/>
              </a:rPr>
              <a:t>Esteatohepatitis</a:t>
            </a:r>
            <a:r>
              <a:rPr lang="ca-ES" altLang="ca-ES" b="1">
                <a:latin typeface="Calibri" panose="020F0502020204030204" pitchFamily="34" charset="0"/>
                <a:ea typeface="MS PGothic" panose="020B0600070205080204" pitchFamily="34" charset="-128"/>
                <a:cs typeface="Calibri" panose="020F0502020204030204" pitchFamily="34" charset="0"/>
              </a:rPr>
              <a:t> </a:t>
            </a:r>
          </a:p>
          <a:p>
            <a:pPr algn="ctr" eaLnBrk="1" hangingPunct="1">
              <a:spcBef>
                <a:spcPct val="0"/>
              </a:spcBef>
              <a:buClrTx/>
              <a:buSzTx/>
              <a:buFontTx/>
              <a:buNone/>
            </a:pPr>
            <a:r>
              <a:rPr lang="ca-ES" altLang="ca-ES" b="1">
                <a:latin typeface="Calibri" panose="020F0502020204030204" pitchFamily="34" charset="0"/>
                <a:ea typeface="MS PGothic" panose="020B0600070205080204" pitchFamily="34" charset="-128"/>
                <a:cs typeface="Calibri" panose="020F0502020204030204" pitchFamily="34" charset="0"/>
              </a:rPr>
              <a:t>Joves en actiu (màquines perilloses)</a:t>
            </a:r>
          </a:p>
          <a:p>
            <a:pPr algn="ctr" eaLnBrk="1" hangingPunct="1">
              <a:spcBef>
                <a:spcPct val="0"/>
              </a:spcBef>
              <a:buClrTx/>
              <a:buSzTx/>
              <a:buFontTx/>
              <a:buNone/>
            </a:pPr>
            <a:r>
              <a:rPr lang="ca-ES" altLang="ca-ES" b="1">
                <a:latin typeface="Calibri" panose="020F0502020204030204" pitchFamily="34" charset="0"/>
                <a:ea typeface="MS PGothic" panose="020B0600070205080204" pitchFamily="34" charset="-128"/>
                <a:cs typeface="Calibri" panose="020F0502020204030204" pitchFamily="34" charset="0"/>
              </a:rPr>
              <a:t>Insuficiència renal</a:t>
            </a:r>
          </a:p>
          <a:p>
            <a:pPr algn="ctr" eaLnBrk="1" hangingPunct="1">
              <a:spcBef>
                <a:spcPct val="0"/>
              </a:spcBef>
              <a:buClrTx/>
              <a:buSzTx/>
              <a:buFontTx/>
              <a:buNone/>
            </a:pPr>
            <a:r>
              <a:rPr lang="ca-ES" altLang="ca-ES" b="1">
                <a:latin typeface="Calibri" panose="020F0502020204030204" pitchFamily="34" charset="0"/>
                <a:ea typeface="MS PGothic" panose="020B0600070205080204" pitchFamily="34" charset="-128"/>
                <a:cs typeface="Calibri" panose="020F0502020204030204" pitchFamily="34" charset="0"/>
              </a:rPr>
              <a:t>No tolera </a:t>
            </a:r>
            <a:r>
              <a:rPr lang="ca-ES" altLang="ca-ES" b="1" err="1">
                <a:latin typeface="Calibri" panose="020F0502020204030204" pitchFamily="34" charset="0"/>
                <a:ea typeface="MS PGothic" panose="020B0600070205080204" pitchFamily="34" charset="-128"/>
                <a:cs typeface="Calibri" panose="020F0502020204030204" pitchFamily="34" charset="0"/>
              </a:rPr>
              <a:t>metformina</a:t>
            </a:r>
            <a:endParaRPr lang="ca-ES" altLang="ca-ES" b="1">
              <a:latin typeface="Calibri" panose="020F0502020204030204" pitchFamily="34" charset="0"/>
              <a:ea typeface="MS PGothic" panose="020B0600070205080204" pitchFamily="34" charset="-128"/>
              <a:cs typeface="Calibri" panose="020F050202020403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654" t="24153" r="21146" b="37924"/>
          <a:stretch/>
        </p:blipFill>
        <p:spPr bwMode="auto">
          <a:xfrm>
            <a:off x="2557220" y="836927"/>
            <a:ext cx="7702658" cy="277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72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87365DA-9A63-F14D-96DE-A4B7139EA995}"/>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09DEBCC7-742F-7340-94C5-3EEAEC342989}"/>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E466D00C-61B3-FE46-B2B8-1BCD1674B908}" type="slidenum">
              <a:rPr lang="es-ES" altLang="ca-ES" sz="1200">
                <a:solidFill>
                  <a:srgbClr val="FFFFFF"/>
                </a:solidFill>
                <a:latin typeface="Lucida Sans Unicode" panose="020B0602030504020204" pitchFamily="34" charset="0"/>
              </a:rPr>
              <a:pPr eaLnBrk="1" hangingPunct="1">
                <a:spcBef>
                  <a:spcPct val="0"/>
                </a:spcBef>
                <a:buClrTx/>
                <a:buSzTx/>
                <a:buFontTx/>
                <a:buNone/>
              </a:pPr>
              <a:t>43</a:t>
            </a:fld>
            <a:endParaRPr lang="es-ES" altLang="ca-ES" sz="1200">
              <a:solidFill>
                <a:srgbClr val="FFFFFF"/>
              </a:solidFill>
              <a:latin typeface="Lucida Sans Unicode" panose="020B0602030504020204" pitchFamily="34" charset="0"/>
            </a:endParaRPr>
          </a:p>
        </p:txBody>
      </p:sp>
      <p:graphicFrame>
        <p:nvGraphicFramePr>
          <p:cNvPr id="2" name="1 Diagrama">
            <a:extLst>
              <a:ext uri="{FF2B5EF4-FFF2-40B4-BE49-F238E27FC236}">
                <a16:creationId xmlns:a16="http://schemas.microsoft.com/office/drawing/2014/main" id="{5449E964-03AA-8043-9DF9-629070D57B49}"/>
              </a:ext>
            </a:extLst>
          </p:cNvPr>
          <p:cNvGraphicFramePr/>
          <p:nvPr>
            <p:extLst>
              <p:ext uri="{D42A27DB-BD31-4B8C-83A1-F6EECF244321}">
                <p14:modId xmlns:p14="http://schemas.microsoft.com/office/powerpoint/2010/main" val="3187418039"/>
              </p:ext>
            </p:extLst>
          </p:nvPr>
        </p:nvGraphicFramePr>
        <p:xfrm>
          <a:off x="2495600" y="692696"/>
          <a:ext cx="7200800"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796" name="Rectangle 2">
            <a:extLst>
              <a:ext uri="{FF2B5EF4-FFF2-40B4-BE49-F238E27FC236}">
                <a16:creationId xmlns:a16="http://schemas.microsoft.com/office/drawing/2014/main" id="{F66D7FD7-6D0F-7241-BDB8-A026DA27B8BE}"/>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Pioglitazona</a:t>
            </a:r>
          </a:p>
        </p:txBody>
      </p:sp>
      <p:sp>
        <p:nvSpPr>
          <p:cNvPr id="5" name="Triángulo rectángulo 4">
            <a:extLst>
              <a:ext uri="{FF2B5EF4-FFF2-40B4-BE49-F238E27FC236}">
                <a16:creationId xmlns:a16="http://schemas.microsoft.com/office/drawing/2014/main" id="{CD238631-E21B-3C45-8430-BF7739A70ABF}"/>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6922006D-C1BE-0946-863E-42A1BD3EA0C8}"/>
              </a:ext>
            </a:extLst>
          </p:cNvPr>
          <p:cNvGrpSpPr/>
          <p:nvPr/>
        </p:nvGrpSpPr>
        <p:grpSpPr>
          <a:xfrm>
            <a:off x="63064" y="6576078"/>
            <a:ext cx="12046557" cy="136634"/>
            <a:chOff x="63064" y="6513014"/>
            <a:chExt cx="12046557" cy="136634"/>
          </a:xfrm>
        </p:grpSpPr>
        <p:cxnSp>
          <p:nvCxnSpPr>
            <p:cNvPr id="7" name="Conector recto 6">
              <a:extLst>
                <a:ext uri="{FF2B5EF4-FFF2-40B4-BE49-F238E27FC236}">
                  <a16:creationId xmlns:a16="http://schemas.microsoft.com/office/drawing/2014/main" id="{6E1277EA-38D7-1D42-AC1F-09EF43F55E7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238C9645-1974-0546-8021-93434427AE5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480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2401F8E6-0B4A-C646-B1B1-EA79A52C7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8" y="620714"/>
            <a:ext cx="9180513" cy="605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a:extLst>
              <a:ext uri="{FF2B5EF4-FFF2-40B4-BE49-F238E27FC236}">
                <a16:creationId xmlns:a16="http://schemas.microsoft.com/office/drawing/2014/main" id="{9CA1D04C-A242-DB4C-8C8B-8D773C10E17D}"/>
              </a:ext>
            </a:extLst>
          </p:cNvPr>
          <p:cNvSpPr/>
          <p:nvPr/>
        </p:nvSpPr>
        <p:spPr>
          <a:xfrm>
            <a:off x="7967663" y="5157788"/>
            <a:ext cx="3924300" cy="50403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5" name="4 Rectángulo">
            <a:extLst>
              <a:ext uri="{FF2B5EF4-FFF2-40B4-BE49-F238E27FC236}">
                <a16:creationId xmlns:a16="http://schemas.microsoft.com/office/drawing/2014/main" id="{0BC3CEC6-35CC-374E-9416-249042E3958F}"/>
              </a:ext>
            </a:extLst>
          </p:cNvPr>
          <p:cNvSpPr/>
          <p:nvPr/>
        </p:nvSpPr>
        <p:spPr>
          <a:xfrm>
            <a:off x="1487488" y="3500438"/>
            <a:ext cx="6553201" cy="33845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3" name="2 Rectángulo">
            <a:extLst>
              <a:ext uri="{FF2B5EF4-FFF2-40B4-BE49-F238E27FC236}">
                <a16:creationId xmlns:a16="http://schemas.microsoft.com/office/drawing/2014/main" id="{381EA51D-C9F5-F941-80C2-4CD0299D35BB}"/>
              </a:ext>
            </a:extLst>
          </p:cNvPr>
          <p:cNvSpPr/>
          <p:nvPr/>
        </p:nvSpPr>
        <p:spPr>
          <a:xfrm>
            <a:off x="1487488" y="6700838"/>
            <a:ext cx="10482263" cy="184150"/>
          </a:xfrm>
          <a:prstGeom prst="rect">
            <a:avLst/>
          </a:prstGeom>
        </p:spPr>
        <p:txBody>
          <a:bodyPr>
            <a:spAutoFit/>
          </a:bodyPr>
          <a:lstStyle/>
          <a:p>
            <a:pPr>
              <a:defRPr/>
            </a:pPr>
            <a:r>
              <a:rPr lang="es-ES" sz="600" err="1">
                <a:solidFill>
                  <a:schemeClr val="tx2">
                    <a:lumMod val="60000"/>
                    <a:lumOff val="40000"/>
                  </a:schemeClr>
                </a:solidFill>
              </a:rPr>
              <a:t>Bsssssssssssssssssssssssssssss</a:t>
            </a:r>
            <a:endParaRPr lang="es-ES" sz="600">
              <a:solidFill>
                <a:schemeClr val="tx2">
                  <a:lumMod val="60000"/>
                  <a:lumOff val="40000"/>
                </a:schemeClr>
              </a:solidFill>
            </a:endParaRPr>
          </a:p>
        </p:txBody>
      </p:sp>
      <p:sp>
        <p:nvSpPr>
          <p:cNvPr id="11" name="10 Elipse">
            <a:extLst>
              <a:ext uri="{FF2B5EF4-FFF2-40B4-BE49-F238E27FC236}">
                <a16:creationId xmlns:a16="http://schemas.microsoft.com/office/drawing/2014/main" id="{EBB4C918-575D-C043-9875-813CFF3D4606}"/>
              </a:ext>
            </a:extLst>
          </p:cNvPr>
          <p:cNvSpPr/>
          <p:nvPr/>
        </p:nvSpPr>
        <p:spPr>
          <a:xfrm>
            <a:off x="8113714" y="4292601"/>
            <a:ext cx="2554287" cy="1008063"/>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2" name="Elipse 4">
            <a:extLst>
              <a:ext uri="{FF2B5EF4-FFF2-40B4-BE49-F238E27FC236}">
                <a16:creationId xmlns:a16="http://schemas.microsoft.com/office/drawing/2014/main" id="{8C04E865-1FD6-BD4A-9877-01061B3812D8}"/>
              </a:ext>
            </a:extLst>
          </p:cNvPr>
          <p:cNvSpPr/>
          <p:nvPr/>
        </p:nvSpPr>
        <p:spPr>
          <a:xfrm>
            <a:off x="6076951" y="3646488"/>
            <a:ext cx="1662113" cy="2565400"/>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defTabSz="1066800">
              <a:lnSpc>
                <a:spcPct val="90000"/>
              </a:lnSpc>
              <a:spcAft>
                <a:spcPts val="600"/>
              </a:spcAft>
              <a:defRPr/>
            </a:pPr>
            <a:r>
              <a:rPr lang="ca-ES" altLang="ca-ES" sz="2400" b="1" err="1">
                <a:latin typeface="Calibri" pitchFamily="34" charset="0"/>
              </a:rPr>
              <a:t>Pioglitazona</a:t>
            </a:r>
            <a:endParaRPr lang="ca-ES" altLang="ca-ES" sz="2400" b="1">
              <a:latin typeface="Calibri" pitchFamily="34" charset="0"/>
            </a:endParaRPr>
          </a:p>
          <a:p>
            <a:pPr defTabSz="1066800">
              <a:lnSpc>
                <a:spcPct val="90000"/>
              </a:lnSpc>
              <a:spcAft>
                <a:spcPts val="600"/>
              </a:spcAft>
              <a:defRPr/>
            </a:pPr>
            <a:r>
              <a:rPr lang="ca-ES" sz="2400" b="1" u="sng">
                <a:latin typeface="Calibri" pitchFamily="34" charset="0"/>
              </a:rPr>
              <a:t>iDPP4</a:t>
            </a:r>
          </a:p>
          <a:p>
            <a:pPr defTabSz="1066800">
              <a:lnSpc>
                <a:spcPct val="90000"/>
              </a:lnSpc>
              <a:spcAft>
                <a:spcPts val="600"/>
              </a:spcAft>
              <a:defRPr/>
            </a:pPr>
            <a:r>
              <a:rPr lang="ca-ES" sz="2400" b="1">
                <a:latin typeface="Calibri" pitchFamily="34" charset="0"/>
              </a:rPr>
              <a:t>iSGLT2</a:t>
            </a:r>
          </a:p>
          <a:p>
            <a:pPr defTabSz="1066800">
              <a:lnSpc>
                <a:spcPct val="90000"/>
              </a:lnSpc>
              <a:spcAft>
                <a:spcPts val="600"/>
              </a:spcAft>
              <a:defRPr/>
            </a:pPr>
            <a:r>
              <a:rPr lang="ca-ES" sz="2400" b="1">
                <a:latin typeface="Calibri" pitchFamily="34" charset="0"/>
              </a:rPr>
              <a:t>arGLP1</a:t>
            </a:r>
            <a:endParaRPr lang="ca-ES" sz="2400"/>
          </a:p>
        </p:txBody>
      </p:sp>
      <p:sp>
        <p:nvSpPr>
          <p:cNvPr id="9" name="Triángulo rectángulo 8">
            <a:extLst>
              <a:ext uri="{FF2B5EF4-FFF2-40B4-BE49-F238E27FC236}">
                <a16:creationId xmlns:a16="http://schemas.microsoft.com/office/drawing/2014/main" id="{AABEFF46-C99B-C043-BDAD-F2AB0A3B4C66}"/>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79097F1F-E622-6647-A59C-35FE4D55F1B4}"/>
              </a:ext>
            </a:extLst>
          </p:cNvPr>
          <p:cNvGrpSpPr/>
          <p:nvPr/>
        </p:nvGrpSpPr>
        <p:grpSpPr>
          <a:xfrm>
            <a:off x="63064" y="6576078"/>
            <a:ext cx="12046557" cy="136634"/>
            <a:chOff x="63064" y="6513014"/>
            <a:chExt cx="12046557" cy="136634"/>
          </a:xfrm>
        </p:grpSpPr>
        <p:cxnSp>
          <p:nvCxnSpPr>
            <p:cNvPr id="13" name="Conector recto 12">
              <a:extLst>
                <a:ext uri="{FF2B5EF4-FFF2-40B4-BE49-F238E27FC236}">
                  <a16:creationId xmlns:a16="http://schemas.microsoft.com/office/drawing/2014/main" id="{9CECD7DD-A6FD-3749-AFA4-60A179BCF17F}"/>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B599BF42-8165-164E-B937-298F638A038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25081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0CF3C76F-BA42-9B41-B754-8A392BE4B477}"/>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a:extLst>
              <a:ext uri="{FF2B5EF4-FFF2-40B4-BE49-F238E27FC236}">
                <a16:creationId xmlns:a16="http://schemas.microsoft.com/office/drawing/2014/main" id="{8BE29A7F-1378-3745-A201-4955E9387FCB}"/>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0E41B8-110E-7D4D-81EE-5B68640C3497}" type="slidenum">
              <a:rPr lang="es-ES" altLang="es-ES">
                <a:solidFill>
                  <a:srgbClr val="FFFFFF"/>
                </a:solidFill>
                <a:latin typeface="Lucida Sans Unicode" panose="020B0602030504020204" pitchFamily="34" charset="0"/>
              </a:rPr>
              <a:pPr eaLnBrk="1" hangingPunct="1"/>
              <a:t>45</a:t>
            </a:fld>
            <a:endParaRPr lang="es-ES" altLang="es-ES">
              <a:solidFill>
                <a:srgbClr val="FFFFFF"/>
              </a:solidFill>
              <a:latin typeface="Lucida Sans Unicode" panose="020B0602030504020204" pitchFamily="34" charset="0"/>
            </a:endParaRPr>
          </a:p>
        </p:txBody>
      </p:sp>
      <p:pic>
        <p:nvPicPr>
          <p:cNvPr id="35844" name="Picture 6" descr="http://newsimg.bbc.co.uk/media/images/45904000/jpg/_45904873_chairpsoter.jpg">
            <a:extLst>
              <a:ext uri="{FF2B5EF4-FFF2-40B4-BE49-F238E27FC236}">
                <a16:creationId xmlns:a16="http://schemas.microsoft.com/office/drawing/2014/main" id="{0B12CD23-8AED-3448-9BAE-51DCD82CA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077" y="1621761"/>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2">
            <a:extLst>
              <a:ext uri="{FF2B5EF4-FFF2-40B4-BE49-F238E27FC236}">
                <a16:creationId xmlns:a16="http://schemas.microsoft.com/office/drawing/2014/main" id="{3793DF2D-607F-8E4C-B7DB-FC3F5FF63A60}"/>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Gliptines</a:t>
            </a:r>
          </a:p>
        </p:txBody>
      </p:sp>
      <p:sp>
        <p:nvSpPr>
          <p:cNvPr id="11" name="Elipse 4">
            <a:extLst>
              <a:ext uri="{FF2B5EF4-FFF2-40B4-BE49-F238E27FC236}">
                <a16:creationId xmlns:a16="http://schemas.microsoft.com/office/drawing/2014/main" id="{2321A836-77E2-A04E-BEF2-4DB050FADA03}"/>
              </a:ext>
            </a:extLst>
          </p:cNvPr>
          <p:cNvSpPr/>
          <p:nvPr/>
        </p:nvSpPr>
        <p:spPr>
          <a:xfrm>
            <a:off x="8070851" y="1989138"/>
            <a:ext cx="1662113" cy="2565400"/>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defTabSz="1066800">
              <a:lnSpc>
                <a:spcPct val="90000"/>
              </a:lnSpc>
              <a:spcAft>
                <a:spcPts val="600"/>
              </a:spcAft>
              <a:defRPr/>
            </a:pPr>
            <a:r>
              <a:rPr lang="ca-ES" altLang="ca-ES" sz="2400" b="1" err="1">
                <a:latin typeface="Calibri" pitchFamily="34" charset="0"/>
              </a:rPr>
              <a:t>Sitagliptina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Vildagliptina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Saxagliptina</a:t>
            </a:r>
            <a:endParaRPr lang="ca-ES" altLang="ca-ES" sz="2400">
              <a:latin typeface="Calibri" pitchFamily="34" charset="0"/>
            </a:endParaRPr>
          </a:p>
          <a:p>
            <a:pPr defTabSz="1066800">
              <a:lnSpc>
                <a:spcPct val="90000"/>
              </a:lnSpc>
              <a:spcAft>
                <a:spcPts val="600"/>
              </a:spcAft>
              <a:defRPr/>
            </a:pPr>
            <a:r>
              <a:rPr lang="ca-ES" altLang="ca-ES" sz="2400" b="1" err="1">
                <a:latin typeface="Calibri" pitchFamily="34" charset="0"/>
              </a:rPr>
              <a:t>Alogliptina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Linagliptina</a:t>
            </a:r>
            <a:endParaRPr lang="ca-ES" altLang="ca-ES" sz="2400" b="1">
              <a:latin typeface="Calibri" pitchFamily="34" charset="0"/>
            </a:endParaRPr>
          </a:p>
          <a:p>
            <a:pPr defTabSz="1066800">
              <a:lnSpc>
                <a:spcPct val="90000"/>
              </a:lnSpc>
              <a:spcAft>
                <a:spcPts val="600"/>
              </a:spcAft>
              <a:defRPr/>
            </a:pPr>
            <a:endParaRPr lang="ca-ES" sz="2400" b="1">
              <a:latin typeface="Calibri" pitchFamily="34" charset="0"/>
            </a:endParaRPr>
          </a:p>
          <a:p>
            <a:pPr defTabSz="1066800">
              <a:lnSpc>
                <a:spcPct val="90000"/>
              </a:lnSpc>
              <a:spcAft>
                <a:spcPts val="600"/>
              </a:spcAft>
              <a:defRPr/>
            </a:pPr>
            <a:r>
              <a:rPr lang="ca-ES" sz="2400" b="1" i="1" err="1">
                <a:latin typeface="Calibri" pitchFamily="34" charset="0"/>
              </a:rPr>
              <a:t>Gemi</a:t>
            </a:r>
            <a:r>
              <a:rPr lang="ca-ES" altLang="ca-ES" sz="2400" b="1" i="1" err="1">
                <a:latin typeface="Calibri" pitchFamily="34" charset="0"/>
              </a:rPr>
              <a:t>gliptina</a:t>
            </a:r>
            <a:endParaRPr lang="ca-ES" sz="2400" b="1" i="1">
              <a:latin typeface="Calibri" pitchFamily="34" charset="0"/>
            </a:endParaRPr>
          </a:p>
          <a:p>
            <a:pPr defTabSz="1066800">
              <a:lnSpc>
                <a:spcPct val="90000"/>
              </a:lnSpc>
              <a:spcAft>
                <a:spcPts val="600"/>
              </a:spcAft>
              <a:defRPr/>
            </a:pPr>
            <a:r>
              <a:rPr lang="ca-ES" sz="2400" b="1" i="1" err="1">
                <a:latin typeface="Calibri" pitchFamily="34" charset="0"/>
              </a:rPr>
              <a:t>Evo</a:t>
            </a:r>
            <a:r>
              <a:rPr lang="ca-ES" altLang="ca-ES" sz="2400" b="1" i="1" err="1">
                <a:latin typeface="Calibri" pitchFamily="34" charset="0"/>
              </a:rPr>
              <a:t>gliptina</a:t>
            </a:r>
            <a:endParaRPr lang="ca-ES" sz="2400" i="1"/>
          </a:p>
        </p:txBody>
      </p:sp>
      <p:sp>
        <p:nvSpPr>
          <p:cNvPr id="7" name="Triángulo rectángulo 6">
            <a:extLst>
              <a:ext uri="{FF2B5EF4-FFF2-40B4-BE49-F238E27FC236}">
                <a16:creationId xmlns:a16="http://schemas.microsoft.com/office/drawing/2014/main" id="{94752207-9D45-E24A-9505-7B48389DA189}"/>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4F018A40-1A13-BD45-8EE7-2AAAC0F9BE5D}"/>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3723A3DB-D405-E244-8180-CD02769BEFF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5D6D2E6-2BBD-A341-8849-BC1BD58777D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3057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B8BD63D-F220-9149-A475-75AC6B1AC4FE}"/>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6164ED38-7B52-5C48-8398-D6EBF5BAEAFA}"/>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873A8880-2314-EB46-99D7-95E0AE8B1949}" type="slidenum">
              <a:rPr lang="es-ES" altLang="ca-ES" sz="1200">
                <a:solidFill>
                  <a:srgbClr val="FFFFFF"/>
                </a:solidFill>
                <a:latin typeface="Lucida Sans Unicode" panose="020B0602030504020204" pitchFamily="34" charset="0"/>
              </a:rPr>
              <a:pPr eaLnBrk="1" hangingPunct="1">
                <a:spcBef>
                  <a:spcPct val="0"/>
                </a:spcBef>
                <a:buClrTx/>
                <a:buSzTx/>
                <a:buFontTx/>
                <a:buNone/>
              </a:pPr>
              <a:t>46</a:t>
            </a:fld>
            <a:endParaRPr lang="es-ES" altLang="ca-ES" sz="1200">
              <a:solidFill>
                <a:srgbClr val="FFFFFF"/>
              </a:solidFill>
              <a:latin typeface="Lucida Sans Unicode" panose="020B0602030504020204" pitchFamily="34" charset="0"/>
            </a:endParaRPr>
          </a:p>
        </p:txBody>
      </p:sp>
      <p:graphicFrame>
        <p:nvGraphicFramePr>
          <p:cNvPr id="2" name="1 Diagrama">
            <a:extLst>
              <a:ext uri="{FF2B5EF4-FFF2-40B4-BE49-F238E27FC236}">
                <a16:creationId xmlns:a16="http://schemas.microsoft.com/office/drawing/2014/main" id="{4E050DC7-54C9-6942-8B9B-E91B532954FD}"/>
              </a:ext>
            </a:extLst>
          </p:cNvPr>
          <p:cNvGraphicFramePr/>
          <p:nvPr>
            <p:extLst>
              <p:ext uri="{D42A27DB-BD31-4B8C-83A1-F6EECF244321}">
                <p14:modId xmlns:p14="http://schemas.microsoft.com/office/powerpoint/2010/main" val="4129604969"/>
              </p:ext>
            </p:extLst>
          </p:nvPr>
        </p:nvGraphicFramePr>
        <p:xfrm>
          <a:off x="2495600" y="692696"/>
          <a:ext cx="7200800"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868" name="Rectangle 2">
            <a:extLst>
              <a:ext uri="{FF2B5EF4-FFF2-40B4-BE49-F238E27FC236}">
                <a16:creationId xmlns:a16="http://schemas.microsoft.com/office/drawing/2014/main" id="{89C08D86-685D-8D4E-A7B1-99A8568BF0C1}"/>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Gliptines (iDPP4)</a:t>
            </a:r>
          </a:p>
        </p:txBody>
      </p:sp>
      <p:grpSp>
        <p:nvGrpSpPr>
          <p:cNvPr id="5" name="Grupo 4">
            <a:extLst>
              <a:ext uri="{FF2B5EF4-FFF2-40B4-BE49-F238E27FC236}">
                <a16:creationId xmlns:a16="http://schemas.microsoft.com/office/drawing/2014/main" id="{38AB16BB-8DC8-5240-A8E9-72A5B1780D0C}"/>
              </a:ext>
            </a:extLst>
          </p:cNvPr>
          <p:cNvGrpSpPr/>
          <p:nvPr/>
        </p:nvGrpSpPr>
        <p:grpSpPr>
          <a:xfrm>
            <a:off x="63064" y="6576078"/>
            <a:ext cx="12046557" cy="136634"/>
            <a:chOff x="63064" y="6513014"/>
            <a:chExt cx="12046557" cy="136634"/>
          </a:xfrm>
        </p:grpSpPr>
        <p:cxnSp>
          <p:nvCxnSpPr>
            <p:cNvPr id="6" name="Conector recto 5">
              <a:extLst>
                <a:ext uri="{FF2B5EF4-FFF2-40B4-BE49-F238E27FC236}">
                  <a16:creationId xmlns:a16="http://schemas.microsoft.com/office/drawing/2014/main" id="{EB549E6C-3B51-FA4C-B780-49A7DFF043C5}"/>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BDBCA1AE-F3CE-7C4D-A93E-242121786B34}"/>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 name="Triángulo rectángulo 8">
            <a:extLst>
              <a:ext uri="{FF2B5EF4-FFF2-40B4-BE49-F238E27FC236}">
                <a16:creationId xmlns:a16="http://schemas.microsoft.com/office/drawing/2014/main" id="{BEA12710-E14F-D94D-AF93-6BFAEA880109}"/>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3958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a:extLst>
              <a:ext uri="{FF2B5EF4-FFF2-40B4-BE49-F238E27FC236}">
                <a16:creationId xmlns:a16="http://schemas.microsoft.com/office/drawing/2014/main" id="{C9B821AC-956C-DD4F-8D30-BBCC41CF4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8" y="620714"/>
            <a:ext cx="9180513" cy="605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Contenidor de número de diapositiva 3">
            <a:extLst>
              <a:ext uri="{FF2B5EF4-FFF2-40B4-BE49-F238E27FC236}">
                <a16:creationId xmlns:a16="http://schemas.microsoft.com/office/drawing/2014/main" id="{A2E7C4BF-AC85-514A-95CC-FC3E89922B27}"/>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CC1FDF3F-7DB5-B543-AA48-7C94823C827B}" type="slidenum">
              <a:rPr lang="es-ES" altLang="ca-ES" sz="1200">
                <a:solidFill>
                  <a:srgbClr val="FFFFFF"/>
                </a:solidFill>
                <a:latin typeface="Lucida Sans Unicode" panose="020B0602030504020204" pitchFamily="34" charset="0"/>
              </a:rPr>
              <a:pPr eaLnBrk="1" hangingPunct="1">
                <a:spcBef>
                  <a:spcPct val="0"/>
                </a:spcBef>
                <a:buClrTx/>
                <a:buSzTx/>
                <a:buFontTx/>
                <a:buNone/>
              </a:pPr>
              <a:t>47</a:t>
            </a:fld>
            <a:endParaRPr lang="es-ES" altLang="ca-ES" sz="1200">
              <a:solidFill>
                <a:srgbClr val="FFFFFF"/>
              </a:solidFill>
              <a:latin typeface="Lucida Sans Unicode" panose="020B0602030504020204" pitchFamily="34" charset="0"/>
            </a:endParaRPr>
          </a:p>
        </p:txBody>
      </p:sp>
      <p:sp>
        <p:nvSpPr>
          <p:cNvPr id="2" name="1 Rectángulo">
            <a:extLst>
              <a:ext uri="{FF2B5EF4-FFF2-40B4-BE49-F238E27FC236}">
                <a16:creationId xmlns:a16="http://schemas.microsoft.com/office/drawing/2014/main" id="{7ADCE14A-9A30-964A-BAC7-0462E030BDC6}"/>
              </a:ext>
            </a:extLst>
          </p:cNvPr>
          <p:cNvSpPr/>
          <p:nvPr/>
        </p:nvSpPr>
        <p:spPr>
          <a:xfrm>
            <a:off x="7967663" y="5157788"/>
            <a:ext cx="3924300" cy="50403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5" name="4 Rectángulo">
            <a:extLst>
              <a:ext uri="{FF2B5EF4-FFF2-40B4-BE49-F238E27FC236}">
                <a16:creationId xmlns:a16="http://schemas.microsoft.com/office/drawing/2014/main" id="{DB6AEB34-3857-8546-9A59-5B2819ED710B}"/>
              </a:ext>
            </a:extLst>
          </p:cNvPr>
          <p:cNvSpPr/>
          <p:nvPr/>
        </p:nvSpPr>
        <p:spPr>
          <a:xfrm>
            <a:off x="1487488" y="3500438"/>
            <a:ext cx="6553201" cy="33845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3" name="2 Rectángulo">
            <a:extLst>
              <a:ext uri="{FF2B5EF4-FFF2-40B4-BE49-F238E27FC236}">
                <a16:creationId xmlns:a16="http://schemas.microsoft.com/office/drawing/2014/main" id="{82E80ACD-BD3E-854E-A8C1-38A1C2B4AF61}"/>
              </a:ext>
            </a:extLst>
          </p:cNvPr>
          <p:cNvSpPr/>
          <p:nvPr/>
        </p:nvSpPr>
        <p:spPr>
          <a:xfrm>
            <a:off x="1487488" y="6700838"/>
            <a:ext cx="10482263" cy="184150"/>
          </a:xfrm>
          <a:prstGeom prst="rect">
            <a:avLst/>
          </a:prstGeom>
        </p:spPr>
        <p:txBody>
          <a:bodyPr>
            <a:spAutoFit/>
          </a:bodyPr>
          <a:lstStyle/>
          <a:p>
            <a:pPr>
              <a:defRPr/>
            </a:pPr>
            <a:r>
              <a:rPr lang="es-ES" sz="600" err="1">
                <a:solidFill>
                  <a:schemeClr val="tx2">
                    <a:lumMod val="60000"/>
                    <a:lumOff val="40000"/>
                  </a:schemeClr>
                </a:solidFill>
              </a:rPr>
              <a:t>Bsssssssssssssssssssssssssssss</a:t>
            </a:r>
            <a:endParaRPr lang="es-ES" sz="600">
              <a:solidFill>
                <a:schemeClr val="tx2">
                  <a:lumMod val="60000"/>
                  <a:lumOff val="40000"/>
                </a:schemeClr>
              </a:solidFill>
            </a:endParaRPr>
          </a:p>
        </p:txBody>
      </p:sp>
      <p:sp>
        <p:nvSpPr>
          <p:cNvPr id="11" name="10 Elipse">
            <a:extLst>
              <a:ext uri="{FF2B5EF4-FFF2-40B4-BE49-F238E27FC236}">
                <a16:creationId xmlns:a16="http://schemas.microsoft.com/office/drawing/2014/main" id="{0AB98C5F-3AE4-DE4A-964F-11285B138A8F}"/>
              </a:ext>
            </a:extLst>
          </p:cNvPr>
          <p:cNvSpPr/>
          <p:nvPr/>
        </p:nvSpPr>
        <p:spPr>
          <a:xfrm>
            <a:off x="8113714" y="4292601"/>
            <a:ext cx="2554287" cy="1008063"/>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8" name="Elipse 4">
            <a:extLst>
              <a:ext uri="{FF2B5EF4-FFF2-40B4-BE49-F238E27FC236}">
                <a16:creationId xmlns:a16="http://schemas.microsoft.com/office/drawing/2014/main" id="{1DD61A59-E0B7-A44F-B234-B962060CFA64}"/>
              </a:ext>
            </a:extLst>
          </p:cNvPr>
          <p:cNvSpPr/>
          <p:nvPr/>
        </p:nvSpPr>
        <p:spPr>
          <a:xfrm>
            <a:off x="6076951" y="3646488"/>
            <a:ext cx="1662113" cy="2565400"/>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defTabSz="1066800">
              <a:lnSpc>
                <a:spcPct val="90000"/>
              </a:lnSpc>
              <a:spcAft>
                <a:spcPts val="600"/>
              </a:spcAft>
              <a:defRPr/>
            </a:pPr>
            <a:r>
              <a:rPr lang="ca-ES" altLang="ca-ES" sz="2400" b="1" err="1">
                <a:latin typeface="Calibri" pitchFamily="34" charset="0"/>
              </a:rPr>
              <a:t>Pioglitazona</a:t>
            </a:r>
            <a:endParaRPr lang="ca-ES" altLang="ca-ES" sz="2400" b="1">
              <a:latin typeface="Calibri" pitchFamily="34" charset="0"/>
            </a:endParaRPr>
          </a:p>
          <a:p>
            <a:pPr defTabSz="1066800">
              <a:lnSpc>
                <a:spcPct val="90000"/>
              </a:lnSpc>
              <a:spcAft>
                <a:spcPts val="600"/>
              </a:spcAft>
              <a:defRPr/>
            </a:pPr>
            <a:r>
              <a:rPr lang="ca-ES" sz="2400" b="1">
                <a:latin typeface="Calibri" pitchFamily="34" charset="0"/>
              </a:rPr>
              <a:t>iDPP4</a:t>
            </a:r>
          </a:p>
          <a:p>
            <a:pPr defTabSz="1066800">
              <a:lnSpc>
                <a:spcPct val="90000"/>
              </a:lnSpc>
              <a:spcAft>
                <a:spcPts val="600"/>
              </a:spcAft>
              <a:defRPr/>
            </a:pPr>
            <a:r>
              <a:rPr lang="ca-ES" sz="2400" b="1" u="sng">
                <a:latin typeface="Calibri" pitchFamily="34" charset="0"/>
              </a:rPr>
              <a:t>iSGLT2</a:t>
            </a:r>
          </a:p>
          <a:p>
            <a:pPr defTabSz="1066800">
              <a:lnSpc>
                <a:spcPct val="90000"/>
              </a:lnSpc>
              <a:spcAft>
                <a:spcPts val="600"/>
              </a:spcAft>
              <a:defRPr/>
            </a:pPr>
            <a:r>
              <a:rPr lang="ca-ES" sz="2400" b="1">
                <a:latin typeface="Calibri" pitchFamily="34" charset="0"/>
              </a:rPr>
              <a:t>arGLP1</a:t>
            </a:r>
            <a:endParaRPr lang="ca-ES" sz="2400"/>
          </a:p>
        </p:txBody>
      </p:sp>
      <p:sp>
        <p:nvSpPr>
          <p:cNvPr id="9" name="Triángulo rectángulo 8">
            <a:extLst>
              <a:ext uri="{FF2B5EF4-FFF2-40B4-BE49-F238E27FC236}">
                <a16:creationId xmlns:a16="http://schemas.microsoft.com/office/drawing/2014/main" id="{8A001EE5-6CF0-D640-83C7-E52D6EB77DB7}"/>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D5FBD3F2-0A16-4F48-B979-5F998672DFFB}"/>
              </a:ext>
            </a:extLst>
          </p:cNvPr>
          <p:cNvGrpSpPr/>
          <p:nvPr/>
        </p:nvGrpSpPr>
        <p:grpSpPr>
          <a:xfrm>
            <a:off x="63064" y="6576078"/>
            <a:ext cx="12046557" cy="136634"/>
            <a:chOff x="63064" y="6513014"/>
            <a:chExt cx="12046557" cy="136634"/>
          </a:xfrm>
        </p:grpSpPr>
        <p:cxnSp>
          <p:nvCxnSpPr>
            <p:cNvPr id="12" name="Conector recto 11">
              <a:extLst>
                <a:ext uri="{FF2B5EF4-FFF2-40B4-BE49-F238E27FC236}">
                  <a16:creationId xmlns:a16="http://schemas.microsoft.com/office/drawing/2014/main" id="{64F37EEF-AB83-F24C-A837-8A5CD273C349}"/>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46242EC-FA6E-8D40-ABB3-9A27650379F9}"/>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85381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14411B2-A9B2-0F4E-81FD-C9B855F44D9A}"/>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8914" name="Picture 2">
            <a:extLst>
              <a:ext uri="{FF2B5EF4-FFF2-40B4-BE49-F238E27FC236}">
                <a16:creationId xmlns:a16="http://schemas.microsoft.com/office/drawing/2014/main" id="{F632CB17-0812-424F-9252-7133013AA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13" t="36404" r="20105" b="23685"/>
          <a:stretch>
            <a:fillRect/>
          </a:stretch>
        </p:blipFill>
        <p:spPr bwMode="auto">
          <a:xfrm>
            <a:off x="3719514" y="692150"/>
            <a:ext cx="6840537"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a:extLst>
              <a:ext uri="{FF2B5EF4-FFF2-40B4-BE49-F238E27FC236}">
                <a16:creationId xmlns:a16="http://schemas.microsoft.com/office/drawing/2014/main" id="{B6AE9917-A937-D94F-A474-FA436E9755AB}"/>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F31F63-51BC-5540-A2FB-EED1E7B6898B}" type="slidenum">
              <a:rPr lang="es-ES" altLang="es-ES">
                <a:solidFill>
                  <a:srgbClr val="FFFFFF"/>
                </a:solidFill>
                <a:latin typeface="Lucida Sans Unicode" panose="020B0602030504020204" pitchFamily="34" charset="0"/>
              </a:rPr>
              <a:pPr eaLnBrk="1" hangingPunct="1"/>
              <a:t>48</a:t>
            </a:fld>
            <a:endParaRPr lang="es-ES" altLang="es-ES">
              <a:solidFill>
                <a:srgbClr val="FFFFFF"/>
              </a:solidFill>
              <a:latin typeface="Lucida Sans Unicode" panose="020B0602030504020204" pitchFamily="34" charset="0"/>
            </a:endParaRPr>
          </a:p>
        </p:txBody>
      </p:sp>
      <p:sp>
        <p:nvSpPr>
          <p:cNvPr id="38916" name="Rectangle 2">
            <a:extLst>
              <a:ext uri="{FF2B5EF4-FFF2-40B4-BE49-F238E27FC236}">
                <a16:creationId xmlns:a16="http://schemas.microsoft.com/office/drawing/2014/main" id="{26417770-3398-BE42-A4DA-856747B6C964}"/>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Gliflozines (iSGLT2)</a:t>
            </a:r>
          </a:p>
        </p:txBody>
      </p:sp>
      <p:sp>
        <p:nvSpPr>
          <p:cNvPr id="11" name="Elipse 4">
            <a:extLst>
              <a:ext uri="{FF2B5EF4-FFF2-40B4-BE49-F238E27FC236}">
                <a16:creationId xmlns:a16="http://schemas.microsoft.com/office/drawing/2014/main" id="{CB108FF3-B57D-DC4C-9150-D2716558E1D6}"/>
              </a:ext>
            </a:extLst>
          </p:cNvPr>
          <p:cNvSpPr/>
          <p:nvPr/>
        </p:nvSpPr>
        <p:spPr>
          <a:xfrm>
            <a:off x="1662113" y="2349500"/>
            <a:ext cx="2057400" cy="2565400"/>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defTabSz="1066800">
              <a:lnSpc>
                <a:spcPct val="90000"/>
              </a:lnSpc>
              <a:spcAft>
                <a:spcPts val="600"/>
              </a:spcAft>
              <a:defRPr/>
            </a:pPr>
            <a:r>
              <a:rPr lang="ca-ES" altLang="ca-ES" sz="2400" b="1" err="1">
                <a:latin typeface="Calibri" pitchFamily="34" charset="0"/>
              </a:rPr>
              <a:t>Dapagliflozina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Canagliflozina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Empagliflozina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Ertugliflozina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Ipragliflozina</a:t>
            </a:r>
            <a:endParaRPr lang="ca-ES" altLang="ca-ES" sz="2400" b="1">
              <a:latin typeface="Calibri" pitchFamily="34" charset="0"/>
            </a:endParaRPr>
          </a:p>
          <a:p>
            <a:pPr defTabSz="1066800">
              <a:lnSpc>
                <a:spcPct val="90000"/>
              </a:lnSpc>
              <a:spcAft>
                <a:spcPts val="600"/>
              </a:spcAft>
              <a:defRPr/>
            </a:pPr>
            <a:r>
              <a:rPr lang="ca-ES" altLang="ca-ES" sz="2400" b="1" err="1">
                <a:latin typeface="Calibri" pitchFamily="34" charset="0"/>
              </a:rPr>
              <a:t>Sotagliflozina</a:t>
            </a:r>
            <a:endParaRPr lang="ca-ES" altLang="ca-ES" sz="2400" b="1">
              <a:latin typeface="Calibri" pitchFamily="34" charset="0"/>
            </a:endParaRPr>
          </a:p>
        </p:txBody>
      </p:sp>
      <p:sp>
        <p:nvSpPr>
          <p:cNvPr id="6" name="Triángulo rectángulo 5">
            <a:extLst>
              <a:ext uri="{FF2B5EF4-FFF2-40B4-BE49-F238E27FC236}">
                <a16:creationId xmlns:a16="http://schemas.microsoft.com/office/drawing/2014/main" id="{9AA55409-D834-A64D-9119-73A174560B85}"/>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0E088E5D-6A62-AF40-B50E-E323173A7996}"/>
              </a:ext>
            </a:extLst>
          </p:cNvPr>
          <p:cNvGrpSpPr/>
          <p:nvPr/>
        </p:nvGrpSpPr>
        <p:grpSpPr>
          <a:xfrm>
            <a:off x="63064" y="6576078"/>
            <a:ext cx="12046557" cy="136634"/>
            <a:chOff x="63064" y="6513014"/>
            <a:chExt cx="12046557" cy="136634"/>
          </a:xfrm>
        </p:grpSpPr>
        <p:cxnSp>
          <p:nvCxnSpPr>
            <p:cNvPr id="8" name="Conector recto 7">
              <a:extLst>
                <a:ext uri="{FF2B5EF4-FFF2-40B4-BE49-F238E27FC236}">
                  <a16:creationId xmlns:a16="http://schemas.microsoft.com/office/drawing/2014/main" id="{4F066DFE-6297-394C-8651-06732E99676C}"/>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48CD1724-6D86-3146-93EB-0CC0A34F27B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3326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47E525F-A01B-C24B-A1AC-30A365A2983F}"/>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B6DA6387-C009-6A42-ACA1-59BFC877F371}"/>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E8AF9CCA-A0A9-5C4D-9A1F-42F3D69904AE}" type="slidenum">
              <a:rPr lang="es-ES" altLang="ca-ES" sz="1200">
                <a:solidFill>
                  <a:srgbClr val="FFFFFF"/>
                </a:solidFill>
                <a:latin typeface="Lucida Sans Unicode" panose="020B0602030504020204" pitchFamily="34" charset="0"/>
              </a:rPr>
              <a:pPr eaLnBrk="1" hangingPunct="1">
                <a:spcBef>
                  <a:spcPct val="0"/>
                </a:spcBef>
                <a:buClrTx/>
                <a:buSzTx/>
                <a:buFontTx/>
                <a:buNone/>
              </a:pPr>
              <a:t>49</a:t>
            </a:fld>
            <a:endParaRPr lang="es-ES" altLang="ca-ES" sz="1200">
              <a:solidFill>
                <a:srgbClr val="FFFFFF"/>
              </a:solidFill>
              <a:latin typeface="Lucida Sans Unicode" panose="020B0602030504020204" pitchFamily="34" charset="0"/>
            </a:endParaRPr>
          </a:p>
        </p:txBody>
      </p:sp>
      <p:graphicFrame>
        <p:nvGraphicFramePr>
          <p:cNvPr id="2" name="1 Diagrama">
            <a:extLst>
              <a:ext uri="{FF2B5EF4-FFF2-40B4-BE49-F238E27FC236}">
                <a16:creationId xmlns:a16="http://schemas.microsoft.com/office/drawing/2014/main" id="{B2EB433C-BAA1-9342-9D9C-12AFCB44E92F}"/>
              </a:ext>
            </a:extLst>
          </p:cNvPr>
          <p:cNvGraphicFramePr/>
          <p:nvPr>
            <p:extLst>
              <p:ext uri="{D42A27DB-BD31-4B8C-83A1-F6EECF244321}">
                <p14:modId xmlns:p14="http://schemas.microsoft.com/office/powerpoint/2010/main" val="2271833260"/>
              </p:ext>
            </p:extLst>
          </p:nvPr>
        </p:nvGraphicFramePr>
        <p:xfrm>
          <a:off x="2495600" y="692696"/>
          <a:ext cx="7200800"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40" name="Rectangle 2">
            <a:extLst>
              <a:ext uri="{FF2B5EF4-FFF2-40B4-BE49-F238E27FC236}">
                <a16:creationId xmlns:a16="http://schemas.microsoft.com/office/drawing/2014/main" id="{A9049ED7-CEEB-834D-BA24-5E13CC8A2E8A}"/>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Gliflozines (iSGLT2)</a:t>
            </a:r>
          </a:p>
        </p:txBody>
      </p:sp>
      <p:sp>
        <p:nvSpPr>
          <p:cNvPr id="5" name="Triángulo rectángulo 4">
            <a:extLst>
              <a:ext uri="{FF2B5EF4-FFF2-40B4-BE49-F238E27FC236}">
                <a16:creationId xmlns:a16="http://schemas.microsoft.com/office/drawing/2014/main" id="{3F707E19-F6A1-F74F-AEDE-19439AA59A27}"/>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B91E3B5A-8C99-1642-9AAA-90FE55D3C5DA}"/>
              </a:ext>
            </a:extLst>
          </p:cNvPr>
          <p:cNvGrpSpPr/>
          <p:nvPr/>
        </p:nvGrpSpPr>
        <p:grpSpPr>
          <a:xfrm>
            <a:off x="63064" y="6576078"/>
            <a:ext cx="12046557" cy="136634"/>
            <a:chOff x="63064" y="6513014"/>
            <a:chExt cx="12046557" cy="136634"/>
          </a:xfrm>
        </p:grpSpPr>
        <p:cxnSp>
          <p:nvCxnSpPr>
            <p:cNvPr id="7" name="Conector recto 6">
              <a:extLst>
                <a:ext uri="{FF2B5EF4-FFF2-40B4-BE49-F238E27FC236}">
                  <a16:creationId xmlns:a16="http://schemas.microsoft.com/office/drawing/2014/main" id="{6E0F3F39-BFCB-524E-9AB4-B15862668721}"/>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5451620D-12FF-D949-AB0F-017300243F8F}"/>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514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0E334D9-AD43-A64F-A645-A28017B1898B}"/>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578" name="Rectangle 2">
            <a:extLst>
              <a:ext uri="{FF2B5EF4-FFF2-40B4-BE49-F238E27FC236}">
                <a16:creationId xmlns:a16="http://schemas.microsoft.com/office/drawing/2014/main" id="{F3A1C005-7A3E-9447-BE28-D86F0620ECF1}"/>
              </a:ext>
            </a:extLst>
          </p:cNvPr>
          <p:cNvSpPr txBox="1">
            <a:spLocks noChangeArrowheads="1"/>
          </p:cNvSpPr>
          <p:nvPr/>
        </p:nvSpPr>
        <p:spPr bwMode="auto">
          <a:xfrm>
            <a:off x="1703389" y="-2196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Pautes d’harmonització DM2: Índex Qualitat Farma</a:t>
            </a:r>
          </a:p>
        </p:txBody>
      </p:sp>
      <p:sp>
        <p:nvSpPr>
          <p:cNvPr id="7171" name="2 Marcador de número de diapositiva">
            <a:extLst>
              <a:ext uri="{FF2B5EF4-FFF2-40B4-BE49-F238E27FC236}">
                <a16:creationId xmlns:a16="http://schemas.microsoft.com/office/drawing/2014/main" id="{2C494947-45CC-C941-9F4C-4C1CCCB81E54}"/>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2F4D1C34-5BF8-D846-B9C0-DD0EE43286D0}" type="slidenum">
              <a:rPr lang="ca-ES" altLang="ca-ES" sz="1200">
                <a:solidFill>
                  <a:srgbClr val="898989"/>
                </a:solidFill>
                <a:latin typeface="Calibri" panose="020F0502020204030204" pitchFamily="34" charset="0"/>
                <a:ea typeface="Geneva" panose="020B0503030404040204" pitchFamily="34" charset="0"/>
              </a:rPr>
              <a:pPr eaLnBrk="1" hangingPunct="1">
                <a:spcBef>
                  <a:spcPct val="0"/>
                </a:spcBef>
                <a:buClrTx/>
                <a:buSzTx/>
                <a:buFontTx/>
                <a:buNone/>
              </a:pPr>
              <a:t>5</a:t>
            </a:fld>
            <a:endParaRPr lang="ca-ES" altLang="ca-ES" sz="1200">
              <a:solidFill>
                <a:srgbClr val="898989"/>
              </a:solidFill>
              <a:latin typeface="Calibri" panose="020F0502020204030204" pitchFamily="34" charset="0"/>
              <a:ea typeface="Geneva" panose="020B0503030404040204" pitchFamily="34" charset="0"/>
            </a:endParaRPr>
          </a:p>
        </p:txBody>
      </p:sp>
      <p:pic>
        <p:nvPicPr>
          <p:cNvPr id="24580" name="Picture 2">
            <a:extLst>
              <a:ext uri="{FF2B5EF4-FFF2-40B4-BE49-F238E27FC236}">
                <a16:creationId xmlns:a16="http://schemas.microsoft.com/office/drawing/2014/main" id="{7C3FBCC0-5B97-9849-99D1-D5DEAC2C1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035" t="37395" r="13017" b="23372"/>
          <a:stretch>
            <a:fillRect/>
          </a:stretch>
        </p:blipFill>
        <p:spPr bwMode="auto">
          <a:xfrm>
            <a:off x="1703388" y="791900"/>
            <a:ext cx="3846512" cy="197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1" name="Rectangle 2">
            <a:extLst>
              <a:ext uri="{FF2B5EF4-FFF2-40B4-BE49-F238E27FC236}">
                <a16:creationId xmlns:a16="http://schemas.microsoft.com/office/drawing/2014/main" id="{A512DEC0-DF30-EB46-AA91-4B43C0C1CE71}"/>
              </a:ext>
            </a:extLst>
          </p:cNvPr>
          <p:cNvSpPr>
            <a:spLocks noChangeArrowheads="1"/>
          </p:cNvSpPr>
          <p:nvPr/>
        </p:nvSpPr>
        <p:spPr bwMode="auto">
          <a:xfrm>
            <a:off x="5916613" y="70383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a-ES" altLang="es-ES" b="1"/>
              <a:t>Metformina i Sulfonilurees</a:t>
            </a:r>
            <a:r>
              <a:rPr lang="ca-ES" altLang="es-ES"/>
              <a:t> (gliclazida, glimepirida, glipizida)	</a:t>
            </a:r>
          </a:p>
        </p:txBody>
      </p:sp>
      <p:sp>
        <p:nvSpPr>
          <p:cNvPr id="24582" name="Rectangle 3">
            <a:extLst>
              <a:ext uri="{FF2B5EF4-FFF2-40B4-BE49-F238E27FC236}">
                <a16:creationId xmlns:a16="http://schemas.microsoft.com/office/drawing/2014/main" id="{C2F91E2B-19AA-9943-952E-668C92D72BB2}"/>
              </a:ext>
            </a:extLst>
          </p:cNvPr>
          <p:cNvSpPr>
            <a:spLocks noChangeArrowheads="1"/>
          </p:cNvSpPr>
          <p:nvPr/>
        </p:nvSpPr>
        <p:spPr bwMode="auto">
          <a:xfrm>
            <a:off x="5919788" y="1424564"/>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a-ES" altLang="es-ES" b="1" err="1"/>
              <a:t>Pioglitazona</a:t>
            </a:r>
            <a:r>
              <a:rPr lang="ca-ES" altLang="es-ES" b="1"/>
              <a:t>, </a:t>
            </a:r>
            <a:r>
              <a:rPr lang="ca-ES" altLang="es-ES" b="1" err="1"/>
              <a:t>Repaglinida</a:t>
            </a:r>
            <a:r>
              <a:rPr lang="ca-ES" altLang="es-ES" b="1"/>
              <a:t>, Sitagliptina, </a:t>
            </a:r>
            <a:endParaRPr lang="ca-ES" altLang="es-ES"/>
          </a:p>
          <a:p>
            <a:pPr eaLnBrk="1" hangingPunct="1"/>
            <a:r>
              <a:rPr lang="ca-ES" altLang="es-ES" b="1" err="1"/>
              <a:t>Empagliflozina</a:t>
            </a:r>
            <a:r>
              <a:rPr lang="ca-ES" altLang="es-ES" b="1"/>
              <a:t>, </a:t>
            </a:r>
            <a:r>
              <a:rPr lang="ca-ES" altLang="es-ES" b="1" err="1"/>
              <a:t>Dapagliflozina</a:t>
            </a:r>
            <a:r>
              <a:rPr lang="ca-ES" altLang="es-ES" b="1"/>
              <a:t> i combinacions</a:t>
            </a:r>
          </a:p>
        </p:txBody>
      </p:sp>
      <p:sp>
        <p:nvSpPr>
          <p:cNvPr id="24583" name="Rectangle 4">
            <a:extLst>
              <a:ext uri="{FF2B5EF4-FFF2-40B4-BE49-F238E27FC236}">
                <a16:creationId xmlns:a16="http://schemas.microsoft.com/office/drawing/2014/main" id="{40D273EE-BD69-0D44-BF3C-17C506BDE34E}"/>
              </a:ext>
            </a:extLst>
          </p:cNvPr>
          <p:cNvSpPr>
            <a:spLocks noChangeArrowheads="1"/>
          </p:cNvSpPr>
          <p:nvPr/>
        </p:nvSpPr>
        <p:spPr bwMode="auto">
          <a:xfrm>
            <a:off x="5951538" y="243262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a-ES" altLang="es-ES" b="1"/>
              <a:t>Insulina NPH i b</a:t>
            </a:r>
            <a:r>
              <a:rPr lang="fr-FR" altLang="es-ES" b="1"/>
              <a:t>arreges bifàsiques NPH</a:t>
            </a:r>
            <a:endParaRPr lang="fr-FR" altLang="es-ES"/>
          </a:p>
        </p:txBody>
      </p:sp>
      <p:pic>
        <p:nvPicPr>
          <p:cNvPr id="24584" name="Picture 3">
            <a:extLst>
              <a:ext uri="{FF2B5EF4-FFF2-40B4-BE49-F238E27FC236}">
                <a16:creationId xmlns:a16="http://schemas.microsoft.com/office/drawing/2014/main" id="{428E2B55-0F13-3744-8587-0680A2915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793" t="14674" r="18190" b="36591"/>
          <a:stretch>
            <a:fillRect/>
          </a:stretch>
        </p:blipFill>
        <p:spPr bwMode="auto">
          <a:xfrm>
            <a:off x="1558925" y="2900626"/>
            <a:ext cx="9086850" cy="366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Gràfic 11">
            <a:extLst>
              <a:ext uri="{FF2B5EF4-FFF2-40B4-BE49-F238E27FC236}">
                <a16:creationId xmlns:a16="http://schemas.microsoft.com/office/drawing/2014/main" id="{30F99174-F669-604E-B706-5872BC841238}"/>
              </a:ext>
            </a:extLst>
          </p:cNvPr>
          <p:cNvGraphicFramePr>
            <a:graphicFrameLocks/>
          </p:cNvGraphicFramePr>
          <p:nvPr>
            <p:extLst>
              <p:ext uri="{D42A27DB-BD31-4B8C-83A1-F6EECF244321}">
                <p14:modId xmlns:p14="http://schemas.microsoft.com/office/powerpoint/2010/main" val="3696786674"/>
              </p:ext>
            </p:extLst>
          </p:nvPr>
        </p:nvGraphicFramePr>
        <p:xfrm>
          <a:off x="6672064" y="3185234"/>
          <a:ext cx="1709936" cy="12275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àfic 14">
            <a:extLst>
              <a:ext uri="{FF2B5EF4-FFF2-40B4-BE49-F238E27FC236}">
                <a16:creationId xmlns:a16="http://schemas.microsoft.com/office/drawing/2014/main" id="{E61FD8A7-D6E8-D34A-9DB9-FB0C31EC4265}"/>
              </a:ext>
            </a:extLst>
          </p:cNvPr>
          <p:cNvGraphicFramePr>
            <a:graphicFrameLocks/>
          </p:cNvGraphicFramePr>
          <p:nvPr>
            <p:extLst>
              <p:ext uri="{D42A27DB-BD31-4B8C-83A1-F6EECF244321}">
                <p14:modId xmlns:p14="http://schemas.microsoft.com/office/powerpoint/2010/main" val="2132904527"/>
              </p:ext>
            </p:extLst>
          </p:nvPr>
        </p:nvGraphicFramePr>
        <p:xfrm>
          <a:off x="6744073" y="4481378"/>
          <a:ext cx="1801687" cy="11209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Gràfic 16">
            <a:extLst>
              <a:ext uri="{FF2B5EF4-FFF2-40B4-BE49-F238E27FC236}">
                <a16:creationId xmlns:a16="http://schemas.microsoft.com/office/drawing/2014/main" id="{F7626446-817D-8446-A897-B8DF165475BE}"/>
              </a:ext>
            </a:extLst>
          </p:cNvPr>
          <p:cNvGraphicFramePr>
            <a:graphicFrameLocks/>
          </p:cNvGraphicFramePr>
          <p:nvPr>
            <p:extLst>
              <p:ext uri="{D42A27DB-BD31-4B8C-83A1-F6EECF244321}">
                <p14:modId xmlns:p14="http://schemas.microsoft.com/office/powerpoint/2010/main" val="3188055566"/>
              </p:ext>
            </p:extLst>
          </p:nvPr>
        </p:nvGraphicFramePr>
        <p:xfrm>
          <a:off x="7104113" y="5781268"/>
          <a:ext cx="1262261" cy="976982"/>
        </p:xfrm>
        <a:graphic>
          <a:graphicData uri="http://schemas.openxmlformats.org/drawingml/2006/chart">
            <c:chart xmlns:c="http://schemas.openxmlformats.org/drawingml/2006/chart" xmlns:r="http://schemas.openxmlformats.org/officeDocument/2006/relationships" r:id="rId7"/>
          </a:graphicData>
        </a:graphic>
      </p:graphicFrame>
      <p:sp>
        <p:nvSpPr>
          <p:cNvPr id="14" name="Triángulo rectángulo 13">
            <a:extLst>
              <a:ext uri="{FF2B5EF4-FFF2-40B4-BE49-F238E27FC236}">
                <a16:creationId xmlns:a16="http://schemas.microsoft.com/office/drawing/2014/main" id="{3C8B7134-92FA-C348-8658-18D109CDB3BC}"/>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3583D463-6C07-EA40-88CC-6A1723B1F300}"/>
              </a:ext>
            </a:extLst>
          </p:cNvPr>
          <p:cNvGrpSpPr/>
          <p:nvPr/>
        </p:nvGrpSpPr>
        <p:grpSpPr>
          <a:xfrm>
            <a:off x="63064" y="6576078"/>
            <a:ext cx="12046557" cy="136634"/>
            <a:chOff x="63064" y="6513014"/>
            <a:chExt cx="12046557" cy="136634"/>
          </a:xfrm>
        </p:grpSpPr>
        <p:cxnSp>
          <p:nvCxnSpPr>
            <p:cNvPr id="18" name="Conector recto 17">
              <a:extLst>
                <a:ext uri="{FF2B5EF4-FFF2-40B4-BE49-F238E27FC236}">
                  <a16:creationId xmlns:a16="http://schemas.microsoft.com/office/drawing/2014/main" id="{0B4373D1-5DD7-1A47-9FFB-2B20B8EC35B2}"/>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059774F3-168F-5249-BA2B-083A917C440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3309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a:extLst>
              <a:ext uri="{FF2B5EF4-FFF2-40B4-BE49-F238E27FC236}">
                <a16:creationId xmlns:a16="http://schemas.microsoft.com/office/drawing/2014/main" id="{EEBE48CE-0ADF-8340-9291-E9E45CA24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8" y="620714"/>
            <a:ext cx="9180513" cy="605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Contenidor de número de diapositiva 3">
            <a:extLst>
              <a:ext uri="{FF2B5EF4-FFF2-40B4-BE49-F238E27FC236}">
                <a16:creationId xmlns:a16="http://schemas.microsoft.com/office/drawing/2014/main" id="{5B680349-A2AB-0240-BE11-7A815F22C337}"/>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87012581-FA8F-504B-A598-1CFBA5D6582C}" type="slidenum">
              <a:rPr lang="es-ES" altLang="ca-ES" sz="1200">
                <a:solidFill>
                  <a:srgbClr val="FFFFFF"/>
                </a:solidFill>
                <a:latin typeface="Lucida Sans Unicode" panose="020B0602030504020204" pitchFamily="34" charset="0"/>
              </a:rPr>
              <a:pPr eaLnBrk="1" hangingPunct="1">
                <a:spcBef>
                  <a:spcPct val="0"/>
                </a:spcBef>
                <a:buClrTx/>
                <a:buSzTx/>
                <a:buFontTx/>
                <a:buNone/>
              </a:pPr>
              <a:t>50</a:t>
            </a:fld>
            <a:endParaRPr lang="es-ES" altLang="ca-ES" sz="1200">
              <a:solidFill>
                <a:srgbClr val="FFFFFF"/>
              </a:solidFill>
              <a:latin typeface="Lucida Sans Unicode" panose="020B0602030504020204" pitchFamily="34" charset="0"/>
            </a:endParaRPr>
          </a:p>
        </p:txBody>
      </p:sp>
      <p:sp>
        <p:nvSpPr>
          <p:cNvPr id="2" name="1 Rectángulo">
            <a:extLst>
              <a:ext uri="{FF2B5EF4-FFF2-40B4-BE49-F238E27FC236}">
                <a16:creationId xmlns:a16="http://schemas.microsoft.com/office/drawing/2014/main" id="{1DCF7EB4-FF50-3944-AD97-123A67B92372}"/>
              </a:ext>
            </a:extLst>
          </p:cNvPr>
          <p:cNvSpPr/>
          <p:nvPr/>
        </p:nvSpPr>
        <p:spPr>
          <a:xfrm>
            <a:off x="7967663" y="5157788"/>
            <a:ext cx="3924300" cy="50403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5" name="4 Rectángulo">
            <a:extLst>
              <a:ext uri="{FF2B5EF4-FFF2-40B4-BE49-F238E27FC236}">
                <a16:creationId xmlns:a16="http://schemas.microsoft.com/office/drawing/2014/main" id="{53FF7F93-2F36-2A4B-939B-8956C4CD2432}"/>
              </a:ext>
            </a:extLst>
          </p:cNvPr>
          <p:cNvSpPr/>
          <p:nvPr/>
        </p:nvSpPr>
        <p:spPr>
          <a:xfrm>
            <a:off x="1487488" y="3500438"/>
            <a:ext cx="6553201" cy="33845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3" name="2 Rectángulo">
            <a:extLst>
              <a:ext uri="{FF2B5EF4-FFF2-40B4-BE49-F238E27FC236}">
                <a16:creationId xmlns:a16="http://schemas.microsoft.com/office/drawing/2014/main" id="{961C7C72-F050-1448-B410-F50AA1AB316B}"/>
              </a:ext>
            </a:extLst>
          </p:cNvPr>
          <p:cNvSpPr/>
          <p:nvPr/>
        </p:nvSpPr>
        <p:spPr>
          <a:xfrm>
            <a:off x="1487488" y="6700838"/>
            <a:ext cx="10482263" cy="184150"/>
          </a:xfrm>
          <a:prstGeom prst="rect">
            <a:avLst/>
          </a:prstGeom>
        </p:spPr>
        <p:txBody>
          <a:bodyPr>
            <a:spAutoFit/>
          </a:bodyPr>
          <a:lstStyle/>
          <a:p>
            <a:pPr>
              <a:defRPr/>
            </a:pPr>
            <a:r>
              <a:rPr lang="es-ES" sz="600" err="1">
                <a:solidFill>
                  <a:schemeClr val="tx2">
                    <a:lumMod val="60000"/>
                    <a:lumOff val="40000"/>
                  </a:schemeClr>
                </a:solidFill>
              </a:rPr>
              <a:t>Bsssssssssssssssssssssssssssss</a:t>
            </a:r>
            <a:endParaRPr lang="es-ES" sz="600">
              <a:solidFill>
                <a:schemeClr val="tx2">
                  <a:lumMod val="60000"/>
                  <a:lumOff val="40000"/>
                </a:schemeClr>
              </a:solidFill>
            </a:endParaRPr>
          </a:p>
        </p:txBody>
      </p:sp>
      <p:sp>
        <p:nvSpPr>
          <p:cNvPr id="11" name="10 Elipse">
            <a:extLst>
              <a:ext uri="{FF2B5EF4-FFF2-40B4-BE49-F238E27FC236}">
                <a16:creationId xmlns:a16="http://schemas.microsoft.com/office/drawing/2014/main" id="{0898632B-77B2-934A-B21F-356CE4894066}"/>
              </a:ext>
            </a:extLst>
          </p:cNvPr>
          <p:cNvSpPr/>
          <p:nvPr/>
        </p:nvSpPr>
        <p:spPr>
          <a:xfrm>
            <a:off x="8113714" y="4292601"/>
            <a:ext cx="2554287" cy="1008063"/>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8" name="Elipse 4">
            <a:extLst>
              <a:ext uri="{FF2B5EF4-FFF2-40B4-BE49-F238E27FC236}">
                <a16:creationId xmlns:a16="http://schemas.microsoft.com/office/drawing/2014/main" id="{334A5240-C803-0047-B43C-2C0F3D494949}"/>
              </a:ext>
            </a:extLst>
          </p:cNvPr>
          <p:cNvSpPr/>
          <p:nvPr/>
        </p:nvSpPr>
        <p:spPr>
          <a:xfrm>
            <a:off x="6076951" y="3646488"/>
            <a:ext cx="1662113" cy="2565400"/>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defTabSz="1066800">
              <a:lnSpc>
                <a:spcPct val="90000"/>
              </a:lnSpc>
              <a:spcAft>
                <a:spcPts val="600"/>
              </a:spcAft>
              <a:defRPr/>
            </a:pPr>
            <a:r>
              <a:rPr lang="ca-ES" altLang="ca-ES" sz="2400" b="1" err="1">
                <a:latin typeface="Calibri" pitchFamily="34" charset="0"/>
              </a:rPr>
              <a:t>Pioglitazona</a:t>
            </a:r>
            <a:endParaRPr lang="ca-ES" altLang="ca-ES" sz="2400" b="1">
              <a:latin typeface="Calibri" pitchFamily="34" charset="0"/>
            </a:endParaRPr>
          </a:p>
          <a:p>
            <a:pPr defTabSz="1066800">
              <a:lnSpc>
                <a:spcPct val="90000"/>
              </a:lnSpc>
              <a:spcAft>
                <a:spcPts val="600"/>
              </a:spcAft>
              <a:defRPr/>
            </a:pPr>
            <a:r>
              <a:rPr lang="ca-ES" sz="2400" b="1">
                <a:latin typeface="Calibri" pitchFamily="34" charset="0"/>
              </a:rPr>
              <a:t>iDPP4</a:t>
            </a:r>
          </a:p>
          <a:p>
            <a:pPr defTabSz="1066800">
              <a:lnSpc>
                <a:spcPct val="90000"/>
              </a:lnSpc>
              <a:spcAft>
                <a:spcPts val="600"/>
              </a:spcAft>
              <a:defRPr/>
            </a:pPr>
            <a:r>
              <a:rPr lang="ca-ES" sz="2400" b="1">
                <a:latin typeface="Calibri" pitchFamily="34" charset="0"/>
              </a:rPr>
              <a:t>iSGLT2</a:t>
            </a:r>
          </a:p>
          <a:p>
            <a:pPr defTabSz="1066800">
              <a:lnSpc>
                <a:spcPct val="90000"/>
              </a:lnSpc>
              <a:spcAft>
                <a:spcPts val="600"/>
              </a:spcAft>
              <a:defRPr/>
            </a:pPr>
            <a:r>
              <a:rPr lang="ca-ES" sz="2400" b="1" u="sng">
                <a:latin typeface="Calibri" pitchFamily="34" charset="0"/>
              </a:rPr>
              <a:t>arGLP1</a:t>
            </a:r>
            <a:endParaRPr lang="ca-ES" sz="2400" u="sng"/>
          </a:p>
        </p:txBody>
      </p:sp>
      <p:sp>
        <p:nvSpPr>
          <p:cNvPr id="9" name="Triángulo rectángulo 8">
            <a:extLst>
              <a:ext uri="{FF2B5EF4-FFF2-40B4-BE49-F238E27FC236}">
                <a16:creationId xmlns:a16="http://schemas.microsoft.com/office/drawing/2014/main" id="{AA4C3B0C-7483-EF45-8CAC-342D6CBFA750}"/>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860A49FE-1173-E747-8E32-41DEB7CD6416}"/>
              </a:ext>
            </a:extLst>
          </p:cNvPr>
          <p:cNvGrpSpPr/>
          <p:nvPr/>
        </p:nvGrpSpPr>
        <p:grpSpPr>
          <a:xfrm>
            <a:off x="63064" y="6576078"/>
            <a:ext cx="12046557" cy="136634"/>
            <a:chOff x="63064" y="6513014"/>
            <a:chExt cx="12046557" cy="136634"/>
          </a:xfrm>
        </p:grpSpPr>
        <p:cxnSp>
          <p:nvCxnSpPr>
            <p:cNvPr id="12" name="Conector recto 11">
              <a:extLst>
                <a:ext uri="{FF2B5EF4-FFF2-40B4-BE49-F238E27FC236}">
                  <a16:creationId xmlns:a16="http://schemas.microsoft.com/office/drawing/2014/main" id="{0C4B069E-BF35-A34D-884F-32D9F745D681}"/>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0D73F3FB-27C4-1647-9BC2-57923946C3F6}"/>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47459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F8F2DE4-AFCA-4E47-A33B-360EFA2F7FE5}"/>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986" name="Picture 4" descr="https://ars.els-cdn.com/content/image/1-s2.0-S1550413106000283-gr1.jpg">
            <a:extLst>
              <a:ext uri="{FF2B5EF4-FFF2-40B4-BE49-F238E27FC236}">
                <a16:creationId xmlns:a16="http://schemas.microsoft.com/office/drawing/2014/main" id="{13BC6F86-8C0A-8643-B78D-5C7457F24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9" y="1127125"/>
            <a:ext cx="58959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1 Título">
            <a:extLst>
              <a:ext uri="{FF2B5EF4-FFF2-40B4-BE49-F238E27FC236}">
                <a16:creationId xmlns:a16="http://schemas.microsoft.com/office/drawing/2014/main" id="{283E0126-371A-9F46-9B47-7067C1E3EC2B}"/>
              </a:ext>
            </a:extLst>
          </p:cNvPr>
          <p:cNvSpPr>
            <a:spLocks noGrp="1"/>
          </p:cNvSpPr>
          <p:nvPr>
            <p:ph type="title"/>
          </p:nvPr>
        </p:nvSpPr>
        <p:spPr>
          <a:xfrm>
            <a:off x="821574" y="-232756"/>
            <a:ext cx="10515600" cy="1325563"/>
          </a:xfrm>
        </p:spPr>
        <p:txBody>
          <a:bodyPr/>
          <a:lstStyle/>
          <a:p>
            <a:pPr algn="ct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arGLP1</a:t>
            </a:r>
            <a:endParaRPr lang="es-ES" altLang="ca-ES">
              <a:solidFill>
                <a:schemeClr val="bg1"/>
              </a:solidFill>
              <a:ea typeface="MS PGothic" panose="020B0600070205080204" pitchFamily="34" charset="-128"/>
              <a:cs typeface="Calibri" panose="020F0502020204030204" pitchFamily="34" charset="0"/>
            </a:endParaRPr>
          </a:p>
        </p:txBody>
      </p:sp>
      <p:sp>
        <p:nvSpPr>
          <p:cNvPr id="41988" name="2 Marcador de contenido">
            <a:extLst>
              <a:ext uri="{FF2B5EF4-FFF2-40B4-BE49-F238E27FC236}">
                <a16:creationId xmlns:a16="http://schemas.microsoft.com/office/drawing/2014/main" id="{12791C58-4551-FE45-A146-7F54B42D3741}"/>
              </a:ext>
            </a:extLst>
          </p:cNvPr>
          <p:cNvSpPr>
            <a:spLocks noGrp="1"/>
          </p:cNvSpPr>
          <p:nvPr>
            <p:ph idx="1"/>
          </p:nvPr>
        </p:nvSpPr>
        <p:spPr>
          <a:xfrm>
            <a:off x="1703388" y="6597650"/>
            <a:ext cx="8305800" cy="215900"/>
          </a:xfrm>
        </p:spPr>
        <p:txBody>
          <a:bodyPr>
            <a:normAutofit fontScale="85000" lnSpcReduction="20000"/>
          </a:bodyPr>
          <a:lstStyle/>
          <a:p>
            <a:pPr marL="0" indent="0" algn="r">
              <a:buNone/>
            </a:pPr>
            <a:r>
              <a:rPr lang="es-ES" altLang="ca-ES" sz="1200"/>
              <a:t>https://www.sciencedirect.com/science/article/pii/S1550413106000283</a:t>
            </a:r>
          </a:p>
        </p:txBody>
      </p:sp>
      <p:sp>
        <p:nvSpPr>
          <p:cNvPr id="4" name="3 Marcador de número de diapositiva">
            <a:extLst>
              <a:ext uri="{FF2B5EF4-FFF2-40B4-BE49-F238E27FC236}">
                <a16:creationId xmlns:a16="http://schemas.microsoft.com/office/drawing/2014/main" id="{5365F858-FC67-5943-A798-70E4514A8F44}"/>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D0B592-E292-834B-BFBE-9CA025D7266A}" type="slidenum">
              <a:rPr lang="es-ES" altLang="es-ES">
                <a:solidFill>
                  <a:srgbClr val="FFFFFF"/>
                </a:solidFill>
                <a:latin typeface="Lucida Sans Unicode" panose="020B0602030504020204" pitchFamily="34" charset="0"/>
              </a:rPr>
              <a:pPr eaLnBrk="1" hangingPunct="1"/>
              <a:t>51</a:t>
            </a:fld>
            <a:endParaRPr lang="es-ES" altLang="es-ES">
              <a:solidFill>
                <a:srgbClr val="FFFFFF"/>
              </a:solidFill>
              <a:latin typeface="Lucida Sans Unicode" panose="020B0602030504020204" pitchFamily="34" charset="0"/>
            </a:endParaRPr>
          </a:p>
        </p:txBody>
      </p:sp>
      <p:sp>
        <p:nvSpPr>
          <p:cNvPr id="41990" name="4 Rectángulo">
            <a:extLst>
              <a:ext uri="{FF2B5EF4-FFF2-40B4-BE49-F238E27FC236}">
                <a16:creationId xmlns:a16="http://schemas.microsoft.com/office/drawing/2014/main" id="{69D2A4A6-B1BA-D34B-BEB0-151328CE36E9}"/>
              </a:ext>
            </a:extLst>
          </p:cNvPr>
          <p:cNvSpPr>
            <a:spLocks noChangeArrowheads="1"/>
          </p:cNvSpPr>
          <p:nvPr/>
        </p:nvSpPr>
        <p:spPr bwMode="auto">
          <a:xfrm>
            <a:off x="8509001" y="2274889"/>
            <a:ext cx="19796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a-ES" altLang="ca-ES" sz="2400" b="1">
                <a:latin typeface="Calibri" panose="020F0502020204030204" pitchFamily="34" charset="0"/>
              </a:rPr>
              <a:t>Exenatida d/s</a:t>
            </a:r>
          </a:p>
          <a:p>
            <a:pPr eaLnBrk="1" hangingPunct="1">
              <a:spcBef>
                <a:spcPct val="0"/>
              </a:spcBef>
              <a:buClrTx/>
              <a:buSzTx/>
              <a:buFontTx/>
              <a:buNone/>
            </a:pPr>
            <a:r>
              <a:rPr lang="ca-ES" altLang="ca-ES" sz="2400" b="1">
                <a:latin typeface="Calibri" panose="020F0502020204030204" pitchFamily="34" charset="0"/>
              </a:rPr>
              <a:t>Liraglutida</a:t>
            </a:r>
          </a:p>
          <a:p>
            <a:pPr eaLnBrk="1" hangingPunct="1">
              <a:spcBef>
                <a:spcPct val="0"/>
              </a:spcBef>
              <a:buClrTx/>
              <a:buSzTx/>
              <a:buFontTx/>
              <a:buNone/>
            </a:pPr>
            <a:r>
              <a:rPr lang="ca-ES" altLang="ca-ES" sz="2400" b="1">
                <a:latin typeface="Calibri" panose="020F0502020204030204" pitchFamily="34" charset="0"/>
              </a:rPr>
              <a:t>Lixisenatida</a:t>
            </a:r>
          </a:p>
          <a:p>
            <a:pPr eaLnBrk="1" hangingPunct="1">
              <a:spcBef>
                <a:spcPct val="0"/>
              </a:spcBef>
              <a:buClrTx/>
              <a:buSzTx/>
              <a:buFontTx/>
              <a:buNone/>
            </a:pPr>
            <a:r>
              <a:rPr lang="ca-ES" altLang="ca-ES" sz="2400" b="1">
                <a:latin typeface="Calibri" panose="020F0502020204030204" pitchFamily="34" charset="0"/>
              </a:rPr>
              <a:t>Dulaglutida</a:t>
            </a:r>
          </a:p>
          <a:p>
            <a:pPr eaLnBrk="1" hangingPunct="1">
              <a:spcBef>
                <a:spcPct val="0"/>
              </a:spcBef>
              <a:buClrTx/>
              <a:buSzTx/>
              <a:buFontTx/>
              <a:buNone/>
            </a:pPr>
            <a:r>
              <a:rPr lang="ca-ES" altLang="ca-ES" sz="2400" b="1">
                <a:latin typeface="Calibri" panose="020F0502020204030204" pitchFamily="34" charset="0"/>
              </a:rPr>
              <a:t>Semaglutida</a:t>
            </a:r>
            <a:endParaRPr lang="ca-ES" altLang="ca-ES" sz="2400"/>
          </a:p>
        </p:txBody>
      </p:sp>
      <p:sp>
        <p:nvSpPr>
          <p:cNvPr id="7" name="Triángulo rectángulo 6">
            <a:extLst>
              <a:ext uri="{FF2B5EF4-FFF2-40B4-BE49-F238E27FC236}">
                <a16:creationId xmlns:a16="http://schemas.microsoft.com/office/drawing/2014/main" id="{47CFA858-9DAD-2544-BE0D-1DF25D7F1641}"/>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756E3730-F466-A241-BB63-B608D8F3B202}"/>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81681E3F-6419-F844-B97C-966DF94C3427}"/>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53B8F6EE-017F-054A-B366-7AD11EBD7E06}"/>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5867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FD93FC94-1919-D146-A7A0-14407C734535}"/>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6FA5C251-84D2-DE4E-A5E4-44EB2B22590E}"/>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C9AA6927-866C-C848-9376-29601EA365BD}" type="slidenum">
              <a:rPr lang="es-ES" altLang="ca-ES" sz="1200">
                <a:solidFill>
                  <a:srgbClr val="FFFFFF"/>
                </a:solidFill>
                <a:latin typeface="Lucida Sans Unicode" panose="020B0602030504020204" pitchFamily="34" charset="0"/>
              </a:rPr>
              <a:pPr eaLnBrk="1" hangingPunct="1">
                <a:spcBef>
                  <a:spcPct val="0"/>
                </a:spcBef>
                <a:buClrTx/>
                <a:buSzTx/>
                <a:buFontTx/>
                <a:buNone/>
              </a:pPr>
              <a:t>52</a:t>
            </a:fld>
            <a:endParaRPr lang="es-ES" altLang="ca-ES" sz="1200">
              <a:solidFill>
                <a:srgbClr val="FFFFFF"/>
              </a:solidFill>
              <a:latin typeface="Lucida Sans Unicode" panose="020B0602030504020204" pitchFamily="34" charset="0"/>
            </a:endParaRPr>
          </a:p>
        </p:txBody>
      </p:sp>
      <p:graphicFrame>
        <p:nvGraphicFramePr>
          <p:cNvPr id="2" name="1 Diagrama">
            <a:extLst>
              <a:ext uri="{FF2B5EF4-FFF2-40B4-BE49-F238E27FC236}">
                <a16:creationId xmlns:a16="http://schemas.microsoft.com/office/drawing/2014/main" id="{44F5A514-D91A-804D-B3D6-8E68B37DECC9}"/>
              </a:ext>
            </a:extLst>
          </p:cNvPr>
          <p:cNvGraphicFramePr/>
          <p:nvPr/>
        </p:nvGraphicFramePr>
        <p:xfrm>
          <a:off x="2495600" y="692696"/>
          <a:ext cx="7200800"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2" name="Rectangle 2">
            <a:extLst>
              <a:ext uri="{FF2B5EF4-FFF2-40B4-BE49-F238E27FC236}">
                <a16:creationId xmlns:a16="http://schemas.microsoft.com/office/drawing/2014/main" id="{CAF660B1-2B8F-694A-8521-BDCA44C19832}"/>
              </a:ext>
            </a:extLst>
          </p:cNvPr>
          <p:cNvSpPr txBox="1">
            <a:spLocks noChangeArrowheads="1"/>
          </p:cNvSpPr>
          <p:nvPr/>
        </p:nvSpPr>
        <p:spPr bwMode="auto">
          <a:xfrm>
            <a:off x="1703389" y="44451"/>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arGLP1</a:t>
            </a:r>
          </a:p>
        </p:txBody>
      </p:sp>
      <p:grpSp>
        <p:nvGrpSpPr>
          <p:cNvPr id="5" name="Grupo 4">
            <a:extLst>
              <a:ext uri="{FF2B5EF4-FFF2-40B4-BE49-F238E27FC236}">
                <a16:creationId xmlns:a16="http://schemas.microsoft.com/office/drawing/2014/main" id="{E908BF42-C0DA-674C-9437-D521176A3685}"/>
              </a:ext>
            </a:extLst>
          </p:cNvPr>
          <p:cNvGrpSpPr/>
          <p:nvPr/>
        </p:nvGrpSpPr>
        <p:grpSpPr>
          <a:xfrm>
            <a:off x="63064" y="6576078"/>
            <a:ext cx="12046557" cy="136634"/>
            <a:chOff x="63064" y="6513014"/>
            <a:chExt cx="12046557" cy="136634"/>
          </a:xfrm>
        </p:grpSpPr>
        <p:cxnSp>
          <p:nvCxnSpPr>
            <p:cNvPr id="6" name="Conector recto 5">
              <a:extLst>
                <a:ext uri="{FF2B5EF4-FFF2-40B4-BE49-F238E27FC236}">
                  <a16:creationId xmlns:a16="http://schemas.microsoft.com/office/drawing/2014/main" id="{0D9451E7-4D93-5C49-8B25-0340DD55143F}"/>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BAF95285-D9B9-4D41-851F-65FC6E1ED4D5}"/>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 name="Triángulo rectángulo 7">
            <a:extLst>
              <a:ext uri="{FF2B5EF4-FFF2-40B4-BE49-F238E27FC236}">
                <a16:creationId xmlns:a16="http://schemas.microsoft.com/office/drawing/2014/main" id="{90CF6B39-4E3B-FC4C-8250-CA30F01DA5A0}"/>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81209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928F018-66A4-1544-98C2-531FD3E931CC}"/>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ontenidor de número de diapositiva 3">
            <a:extLst>
              <a:ext uri="{FF2B5EF4-FFF2-40B4-BE49-F238E27FC236}">
                <a16:creationId xmlns:a16="http://schemas.microsoft.com/office/drawing/2014/main" id="{5922404C-8336-0846-BDF3-3506E0393B29}"/>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0B3DB4-C76E-E642-9D0D-F01C8D43E371}" type="slidenum">
              <a:rPr lang="es-ES" altLang="es-ES">
                <a:solidFill>
                  <a:srgbClr val="FFFFFF"/>
                </a:solidFill>
                <a:latin typeface="Lucida Sans Unicode" panose="020B0602030504020204" pitchFamily="34" charset="0"/>
              </a:rPr>
              <a:pPr eaLnBrk="1" hangingPunct="1"/>
              <a:t>53</a:t>
            </a:fld>
            <a:endParaRPr lang="es-ES" altLang="es-ES">
              <a:solidFill>
                <a:srgbClr val="FFFFFF"/>
              </a:solidFill>
              <a:latin typeface="Lucida Sans Unicode" panose="020B0602030504020204" pitchFamily="34" charset="0"/>
            </a:endParaRPr>
          </a:p>
        </p:txBody>
      </p:sp>
      <p:sp>
        <p:nvSpPr>
          <p:cNvPr id="6" name="1 Título">
            <a:extLst>
              <a:ext uri="{FF2B5EF4-FFF2-40B4-BE49-F238E27FC236}">
                <a16:creationId xmlns:a16="http://schemas.microsoft.com/office/drawing/2014/main" id="{3051733B-A9D2-B74D-98ED-E6E0514FE7E9}"/>
              </a:ext>
            </a:extLst>
          </p:cNvPr>
          <p:cNvSpPr txBox="1">
            <a:spLocks/>
          </p:cNvSpPr>
          <p:nvPr/>
        </p:nvSpPr>
        <p:spPr bwMode="auto">
          <a:xfrm>
            <a:off x="2182813" y="44450"/>
            <a:ext cx="830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nchor="ctr"/>
          <a:lst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charset="0"/>
              </a:defRPr>
            </a:lvl2pPr>
            <a:lvl3pPr algn="l" rtl="0" eaLnBrk="0" fontAlgn="base" hangingPunct="0">
              <a:lnSpc>
                <a:spcPct val="90000"/>
              </a:lnSpc>
              <a:spcBef>
                <a:spcPct val="0"/>
              </a:spcBef>
              <a:spcAft>
                <a:spcPct val="0"/>
              </a:spcAft>
              <a:defRPr sz="2800">
                <a:solidFill>
                  <a:schemeClr val="bg1"/>
                </a:solidFill>
                <a:latin typeface="Arial" charset="0"/>
              </a:defRPr>
            </a:lvl3pPr>
            <a:lvl4pPr algn="l" rtl="0" eaLnBrk="0" fontAlgn="base" hangingPunct="0">
              <a:lnSpc>
                <a:spcPct val="90000"/>
              </a:lnSpc>
              <a:spcBef>
                <a:spcPct val="0"/>
              </a:spcBef>
              <a:spcAft>
                <a:spcPct val="0"/>
              </a:spcAft>
              <a:defRPr sz="2800">
                <a:solidFill>
                  <a:schemeClr val="bg1"/>
                </a:solidFill>
                <a:latin typeface="Arial" charset="0"/>
              </a:defRPr>
            </a:lvl4pPr>
            <a:lvl5pPr algn="l" rtl="0" eaLnBrk="0" fontAlgn="base" hangingPunct="0">
              <a:lnSpc>
                <a:spcPct val="90000"/>
              </a:lnSpc>
              <a:spcBef>
                <a:spcPct val="0"/>
              </a:spcBef>
              <a:spcAft>
                <a:spcPct val="0"/>
              </a:spcAft>
              <a:defRPr sz="2800">
                <a:solidFill>
                  <a:schemeClr val="bg1"/>
                </a:solidFill>
                <a:latin typeface="Arial" charset="0"/>
              </a:defRPr>
            </a:lvl5pPr>
            <a:lvl6pPr marL="457200" algn="l" rtl="0" eaLnBrk="1" fontAlgn="base" hangingPunct="1">
              <a:lnSpc>
                <a:spcPct val="90000"/>
              </a:lnSpc>
              <a:spcBef>
                <a:spcPct val="0"/>
              </a:spcBef>
              <a:spcAft>
                <a:spcPct val="0"/>
              </a:spcAft>
              <a:defRPr sz="2800">
                <a:solidFill>
                  <a:schemeClr val="bg1"/>
                </a:solidFill>
                <a:latin typeface="Arial" charset="0"/>
              </a:defRPr>
            </a:lvl6pPr>
            <a:lvl7pPr marL="914400" algn="l" rtl="0" eaLnBrk="1" fontAlgn="base" hangingPunct="1">
              <a:lnSpc>
                <a:spcPct val="90000"/>
              </a:lnSpc>
              <a:spcBef>
                <a:spcPct val="0"/>
              </a:spcBef>
              <a:spcAft>
                <a:spcPct val="0"/>
              </a:spcAft>
              <a:defRPr sz="2800">
                <a:solidFill>
                  <a:schemeClr val="bg1"/>
                </a:solidFill>
                <a:latin typeface="Arial" charset="0"/>
              </a:defRPr>
            </a:lvl7pPr>
            <a:lvl8pPr marL="1371600" algn="l" rtl="0" eaLnBrk="1" fontAlgn="base" hangingPunct="1">
              <a:lnSpc>
                <a:spcPct val="90000"/>
              </a:lnSpc>
              <a:spcBef>
                <a:spcPct val="0"/>
              </a:spcBef>
              <a:spcAft>
                <a:spcPct val="0"/>
              </a:spcAft>
              <a:defRPr sz="2800">
                <a:solidFill>
                  <a:schemeClr val="bg1"/>
                </a:solidFill>
                <a:latin typeface="Arial" charset="0"/>
              </a:defRPr>
            </a:lvl8pPr>
            <a:lvl9pPr marL="1828800" algn="l" rtl="0" eaLnBrk="1" fontAlgn="base" hangingPunct="1">
              <a:lnSpc>
                <a:spcPct val="90000"/>
              </a:lnSpc>
              <a:spcBef>
                <a:spcPct val="0"/>
              </a:spcBef>
              <a:spcAft>
                <a:spcPct val="0"/>
              </a:spcAft>
              <a:defRPr sz="2800">
                <a:solidFill>
                  <a:schemeClr val="bg1"/>
                </a:solidFill>
                <a:latin typeface="Arial" charset="0"/>
              </a:defRPr>
            </a:lvl9pPr>
          </a:lstStyle>
          <a:p>
            <a:pPr algn="ctr">
              <a:defRPr/>
            </a:pPr>
            <a:r>
              <a:rPr lang="ca-ES" altLang="ca-ES" b="1" kern="0">
                <a:latin typeface="Calibri" pitchFamily="34" charset="0"/>
                <a:ea typeface="MS PGothic" pitchFamily="34" charset="-128"/>
                <a:cs typeface="Calibri" pitchFamily="34" charset="0"/>
              </a:rPr>
              <a:t>Insulines</a:t>
            </a:r>
            <a:endParaRPr lang="es-ES" altLang="ca-ES" kern="0">
              <a:ea typeface="MS PGothic" pitchFamily="34" charset="-128"/>
              <a:cs typeface="Calibri" pitchFamily="34" charset="0"/>
            </a:endParaRPr>
          </a:p>
        </p:txBody>
      </p:sp>
      <p:pic>
        <p:nvPicPr>
          <p:cNvPr id="44036" name="Picture 2" descr="http://www.endocrinologia.org.mx/imagenes/noticias/1304478839.jpg">
            <a:extLst>
              <a:ext uri="{FF2B5EF4-FFF2-40B4-BE49-F238E27FC236}">
                <a16:creationId xmlns:a16="http://schemas.microsoft.com/office/drawing/2014/main" id="{70D474FE-AD0B-D14D-A627-4E55A7F2F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19288" y="838200"/>
            <a:ext cx="6096000" cy="5562600"/>
          </a:xfrm>
          <a:noFill/>
        </p:spPr>
      </p:pic>
      <p:sp>
        <p:nvSpPr>
          <p:cNvPr id="44037" name="Rectangle 8">
            <a:extLst>
              <a:ext uri="{FF2B5EF4-FFF2-40B4-BE49-F238E27FC236}">
                <a16:creationId xmlns:a16="http://schemas.microsoft.com/office/drawing/2014/main" id="{92018C18-260B-E64E-A085-446CAB2986AC}"/>
              </a:ext>
            </a:extLst>
          </p:cNvPr>
          <p:cNvSpPr>
            <a:spLocks noChangeArrowheads="1"/>
          </p:cNvSpPr>
          <p:nvPr/>
        </p:nvSpPr>
        <p:spPr bwMode="auto">
          <a:xfrm>
            <a:off x="8040688" y="2251075"/>
            <a:ext cx="26273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a-ES" altLang="ca-ES" sz="2400" b="1">
                <a:latin typeface="Calibri" panose="020F0502020204030204" pitchFamily="34" charset="0"/>
              </a:rPr>
              <a:t>NPH</a:t>
            </a:r>
          </a:p>
          <a:p>
            <a:pPr eaLnBrk="1" hangingPunct="1"/>
            <a:r>
              <a:rPr lang="ca-ES" altLang="ca-ES" sz="2400" b="1">
                <a:latin typeface="Calibri" panose="020F0502020204030204" pitchFamily="34" charset="0"/>
              </a:rPr>
              <a:t>Detemir</a:t>
            </a:r>
          </a:p>
          <a:p>
            <a:pPr eaLnBrk="1" hangingPunct="1"/>
            <a:r>
              <a:rPr lang="ca-ES" altLang="ca-ES" sz="2400" b="1">
                <a:latin typeface="Calibri" panose="020F0502020204030204" pitchFamily="34" charset="0"/>
              </a:rPr>
              <a:t>Glargina</a:t>
            </a:r>
          </a:p>
          <a:p>
            <a:pPr eaLnBrk="1" hangingPunct="1"/>
            <a:r>
              <a:rPr lang="ca-ES" altLang="ca-ES" sz="2400" b="1">
                <a:latin typeface="Calibri" panose="020F0502020204030204" pitchFamily="34" charset="0"/>
              </a:rPr>
              <a:t>Degludec</a:t>
            </a:r>
            <a:endParaRPr lang="ca-ES" altLang="es-ES" sz="2400"/>
          </a:p>
        </p:txBody>
      </p:sp>
      <p:sp>
        <p:nvSpPr>
          <p:cNvPr id="7" name="Triángulo rectángulo 6">
            <a:extLst>
              <a:ext uri="{FF2B5EF4-FFF2-40B4-BE49-F238E27FC236}">
                <a16:creationId xmlns:a16="http://schemas.microsoft.com/office/drawing/2014/main" id="{86B31772-DED7-A040-B36E-824ED7F54005}"/>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1F78468F-4E7D-1948-B47E-5E30BB9E28C1}"/>
              </a:ext>
            </a:extLst>
          </p:cNvPr>
          <p:cNvGrpSpPr/>
          <p:nvPr/>
        </p:nvGrpSpPr>
        <p:grpSpPr>
          <a:xfrm>
            <a:off x="63064" y="6576078"/>
            <a:ext cx="12046557" cy="136634"/>
            <a:chOff x="63064" y="6513014"/>
            <a:chExt cx="12046557" cy="136634"/>
          </a:xfrm>
        </p:grpSpPr>
        <p:cxnSp>
          <p:nvCxnSpPr>
            <p:cNvPr id="9" name="Conector recto 8">
              <a:extLst>
                <a:ext uri="{FF2B5EF4-FFF2-40B4-BE49-F238E27FC236}">
                  <a16:creationId xmlns:a16="http://schemas.microsoft.com/office/drawing/2014/main" id="{794D6739-A6AD-F04C-8E35-526B0FB7F7A5}"/>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A5F63475-B1C7-4C4A-8FA0-A79058338FA7}"/>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2164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14116EC-D737-0749-B5E6-4BED0DFFEA98}"/>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5058" name="Picture 5">
            <a:extLst>
              <a:ext uri="{FF2B5EF4-FFF2-40B4-BE49-F238E27FC236}">
                <a16:creationId xmlns:a16="http://schemas.microsoft.com/office/drawing/2014/main" id="{35D0262D-BC32-0F47-997D-B9B3F15F5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7" y="692151"/>
            <a:ext cx="6524626"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Contenidor de contingut 2">
            <a:extLst>
              <a:ext uri="{FF2B5EF4-FFF2-40B4-BE49-F238E27FC236}">
                <a16:creationId xmlns:a16="http://schemas.microsoft.com/office/drawing/2014/main" id="{8F50A221-7876-364C-9D77-A4DEBA7266E1}"/>
              </a:ext>
            </a:extLst>
          </p:cNvPr>
          <p:cNvSpPr>
            <a:spLocks noGrp="1"/>
          </p:cNvSpPr>
          <p:nvPr>
            <p:ph idx="1"/>
          </p:nvPr>
        </p:nvSpPr>
        <p:spPr>
          <a:xfrm>
            <a:off x="1509712" y="4652964"/>
            <a:ext cx="9050338" cy="1728787"/>
          </a:xfrm>
        </p:spPr>
        <p:txBody>
          <a:bodyPr>
            <a:normAutofit/>
          </a:bodyPr>
          <a:lstStyle/>
          <a:p>
            <a:r>
              <a:rPr lang="ca-ES" altLang="es-ES" sz="2400">
                <a:latin typeface="Calibri" panose="020F0502020204030204" pitchFamily="34" charset="0"/>
              </a:rPr>
              <a:t>No bon control glucèmic amb biteràpia, es recomana </a:t>
            </a:r>
            <a:r>
              <a:rPr lang="ca-ES" altLang="es-ES" sz="2400" b="1">
                <a:latin typeface="Calibri" panose="020F0502020204030204" pitchFamily="34" charset="0"/>
              </a:rPr>
              <a:t>NPH nocturna</a:t>
            </a:r>
            <a:r>
              <a:rPr lang="ca-ES" altLang="es-ES" sz="2400">
                <a:latin typeface="Calibri" panose="020F0502020204030204" pitchFamily="34" charset="0"/>
              </a:rPr>
              <a:t>.</a:t>
            </a:r>
          </a:p>
          <a:p>
            <a:r>
              <a:rPr lang="ca-ES" altLang="es-ES" sz="2400">
                <a:latin typeface="Calibri" panose="020F0502020204030204" pitchFamily="34" charset="0"/>
              </a:rPr>
              <a:t>Els </a:t>
            </a:r>
            <a:r>
              <a:rPr lang="ca-ES" altLang="es-ES" sz="2400" b="1">
                <a:latin typeface="Calibri" panose="020F0502020204030204" pitchFamily="34" charset="0"/>
              </a:rPr>
              <a:t>anàlegs d’acció prolongada</a:t>
            </a:r>
            <a:r>
              <a:rPr lang="ca-ES" altLang="es-ES" sz="2400">
                <a:latin typeface="Calibri" panose="020F0502020204030204" pitchFamily="34" charset="0"/>
              </a:rPr>
              <a:t> (glargina recomanada) es consideren</a:t>
            </a:r>
          </a:p>
          <a:p>
            <a:pPr lvl="1"/>
            <a:r>
              <a:rPr lang="ca-ES" altLang="es-ES" sz="2000">
                <a:latin typeface="Calibri" panose="020F0502020204030204" pitchFamily="34" charset="0"/>
              </a:rPr>
              <a:t>davant d’episodis recurrents d’hipoglucèmia simptomàtica o</a:t>
            </a:r>
          </a:p>
          <a:p>
            <a:pPr lvl="1"/>
            <a:r>
              <a:rPr lang="ca-ES" altLang="es-ES" sz="2000">
                <a:latin typeface="Calibri" panose="020F0502020204030204" pitchFamily="34" charset="0"/>
              </a:rPr>
              <a:t>quan cal simplificar la pauta (ja a la 1a prescripció).</a:t>
            </a:r>
            <a:endParaRPr lang="ca-ES" altLang="es-ES">
              <a:latin typeface="Calibri" panose="020F0502020204030204" pitchFamily="34" charset="0"/>
            </a:endParaRPr>
          </a:p>
        </p:txBody>
      </p:sp>
      <p:sp>
        <p:nvSpPr>
          <p:cNvPr id="4" name="Contenidor de número de diapositiva 3">
            <a:extLst>
              <a:ext uri="{FF2B5EF4-FFF2-40B4-BE49-F238E27FC236}">
                <a16:creationId xmlns:a16="http://schemas.microsoft.com/office/drawing/2014/main" id="{4446D41A-08ED-7147-A7B3-588B4FF30217}"/>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CB7F6C-8456-6B44-B24B-C40BA38B1B22}" type="slidenum">
              <a:rPr lang="es-ES" altLang="es-ES">
                <a:solidFill>
                  <a:srgbClr val="FFFFFF"/>
                </a:solidFill>
                <a:latin typeface="Lucida Sans Unicode" panose="020B0602030504020204" pitchFamily="34" charset="0"/>
              </a:rPr>
              <a:pPr eaLnBrk="1" hangingPunct="1"/>
              <a:t>54</a:t>
            </a:fld>
            <a:endParaRPr lang="es-ES" altLang="es-ES">
              <a:solidFill>
                <a:srgbClr val="FFFFFF"/>
              </a:solidFill>
              <a:latin typeface="Lucida Sans Unicode" panose="020B0602030504020204" pitchFamily="34" charset="0"/>
            </a:endParaRPr>
          </a:p>
        </p:txBody>
      </p:sp>
      <p:sp>
        <p:nvSpPr>
          <p:cNvPr id="45061" name="AutoShape 2" descr="Insulin analogues in type 1 diabetes mellitus: getting better all the time  | Nature Reviews Endocrinology">
            <a:extLst>
              <a:ext uri="{FF2B5EF4-FFF2-40B4-BE49-F238E27FC236}">
                <a16:creationId xmlns:a16="http://schemas.microsoft.com/office/drawing/2014/main" id="{A2771A62-811E-0D4C-82D1-1C7DC65F602E}"/>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ca-ES" altLang="es-ES"/>
          </a:p>
        </p:txBody>
      </p:sp>
      <p:sp>
        <p:nvSpPr>
          <p:cNvPr id="45062" name="AutoShape 4" descr="Insulin analogues in type 1 diabetes mellitus: getting better all the time  | Nature Reviews Endocrinology">
            <a:extLst>
              <a:ext uri="{FF2B5EF4-FFF2-40B4-BE49-F238E27FC236}">
                <a16:creationId xmlns:a16="http://schemas.microsoft.com/office/drawing/2014/main" id="{C9C7F5B6-9D07-B640-A0F8-D39978F3D336}"/>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ca-ES" altLang="es-ES"/>
          </a:p>
        </p:txBody>
      </p:sp>
      <p:sp>
        <p:nvSpPr>
          <p:cNvPr id="9" name="1 Título">
            <a:extLst>
              <a:ext uri="{FF2B5EF4-FFF2-40B4-BE49-F238E27FC236}">
                <a16:creationId xmlns:a16="http://schemas.microsoft.com/office/drawing/2014/main" id="{08A6B3D6-5B4D-A543-95AD-2ADF0BE0397F}"/>
              </a:ext>
            </a:extLst>
          </p:cNvPr>
          <p:cNvSpPr txBox="1">
            <a:spLocks/>
          </p:cNvSpPr>
          <p:nvPr/>
        </p:nvSpPr>
        <p:spPr bwMode="auto">
          <a:xfrm>
            <a:off x="2182813" y="44450"/>
            <a:ext cx="830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nchor="ctr"/>
          <a:lst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charset="0"/>
              </a:defRPr>
            </a:lvl2pPr>
            <a:lvl3pPr algn="l" rtl="0" eaLnBrk="0" fontAlgn="base" hangingPunct="0">
              <a:lnSpc>
                <a:spcPct val="90000"/>
              </a:lnSpc>
              <a:spcBef>
                <a:spcPct val="0"/>
              </a:spcBef>
              <a:spcAft>
                <a:spcPct val="0"/>
              </a:spcAft>
              <a:defRPr sz="2800">
                <a:solidFill>
                  <a:schemeClr val="bg1"/>
                </a:solidFill>
                <a:latin typeface="Arial" charset="0"/>
              </a:defRPr>
            </a:lvl3pPr>
            <a:lvl4pPr algn="l" rtl="0" eaLnBrk="0" fontAlgn="base" hangingPunct="0">
              <a:lnSpc>
                <a:spcPct val="90000"/>
              </a:lnSpc>
              <a:spcBef>
                <a:spcPct val="0"/>
              </a:spcBef>
              <a:spcAft>
                <a:spcPct val="0"/>
              </a:spcAft>
              <a:defRPr sz="2800">
                <a:solidFill>
                  <a:schemeClr val="bg1"/>
                </a:solidFill>
                <a:latin typeface="Arial" charset="0"/>
              </a:defRPr>
            </a:lvl4pPr>
            <a:lvl5pPr algn="l" rtl="0" eaLnBrk="0" fontAlgn="base" hangingPunct="0">
              <a:lnSpc>
                <a:spcPct val="90000"/>
              </a:lnSpc>
              <a:spcBef>
                <a:spcPct val="0"/>
              </a:spcBef>
              <a:spcAft>
                <a:spcPct val="0"/>
              </a:spcAft>
              <a:defRPr sz="2800">
                <a:solidFill>
                  <a:schemeClr val="bg1"/>
                </a:solidFill>
                <a:latin typeface="Arial" charset="0"/>
              </a:defRPr>
            </a:lvl5pPr>
            <a:lvl6pPr marL="457200" algn="l" rtl="0" eaLnBrk="1" fontAlgn="base" hangingPunct="1">
              <a:lnSpc>
                <a:spcPct val="90000"/>
              </a:lnSpc>
              <a:spcBef>
                <a:spcPct val="0"/>
              </a:spcBef>
              <a:spcAft>
                <a:spcPct val="0"/>
              </a:spcAft>
              <a:defRPr sz="2800">
                <a:solidFill>
                  <a:schemeClr val="bg1"/>
                </a:solidFill>
                <a:latin typeface="Arial" charset="0"/>
              </a:defRPr>
            </a:lvl6pPr>
            <a:lvl7pPr marL="914400" algn="l" rtl="0" eaLnBrk="1" fontAlgn="base" hangingPunct="1">
              <a:lnSpc>
                <a:spcPct val="90000"/>
              </a:lnSpc>
              <a:spcBef>
                <a:spcPct val="0"/>
              </a:spcBef>
              <a:spcAft>
                <a:spcPct val="0"/>
              </a:spcAft>
              <a:defRPr sz="2800">
                <a:solidFill>
                  <a:schemeClr val="bg1"/>
                </a:solidFill>
                <a:latin typeface="Arial" charset="0"/>
              </a:defRPr>
            </a:lvl7pPr>
            <a:lvl8pPr marL="1371600" algn="l" rtl="0" eaLnBrk="1" fontAlgn="base" hangingPunct="1">
              <a:lnSpc>
                <a:spcPct val="90000"/>
              </a:lnSpc>
              <a:spcBef>
                <a:spcPct val="0"/>
              </a:spcBef>
              <a:spcAft>
                <a:spcPct val="0"/>
              </a:spcAft>
              <a:defRPr sz="2800">
                <a:solidFill>
                  <a:schemeClr val="bg1"/>
                </a:solidFill>
                <a:latin typeface="Arial" charset="0"/>
              </a:defRPr>
            </a:lvl8pPr>
            <a:lvl9pPr marL="1828800" algn="l" rtl="0" eaLnBrk="1" fontAlgn="base" hangingPunct="1">
              <a:lnSpc>
                <a:spcPct val="90000"/>
              </a:lnSpc>
              <a:spcBef>
                <a:spcPct val="0"/>
              </a:spcBef>
              <a:spcAft>
                <a:spcPct val="0"/>
              </a:spcAft>
              <a:defRPr sz="2800">
                <a:solidFill>
                  <a:schemeClr val="bg1"/>
                </a:solidFill>
                <a:latin typeface="Arial" charset="0"/>
              </a:defRPr>
            </a:lvl9pPr>
          </a:lstStyle>
          <a:p>
            <a:pPr algn="ctr">
              <a:defRPr/>
            </a:pPr>
            <a:r>
              <a:rPr lang="ca-ES" altLang="ca-ES" b="1" kern="0">
                <a:latin typeface="Calibri" pitchFamily="34" charset="0"/>
                <a:ea typeface="MS PGothic" pitchFamily="34" charset="-128"/>
                <a:cs typeface="Calibri" pitchFamily="34" charset="0"/>
              </a:rPr>
              <a:t>Insulines</a:t>
            </a:r>
            <a:endParaRPr lang="es-ES" altLang="ca-ES" kern="0">
              <a:ea typeface="MS PGothic" pitchFamily="34" charset="-128"/>
              <a:cs typeface="Calibri" pitchFamily="34" charset="0"/>
            </a:endParaRPr>
          </a:p>
        </p:txBody>
      </p:sp>
      <p:sp>
        <p:nvSpPr>
          <p:cNvPr id="8" name="Triángulo rectángulo 7">
            <a:extLst>
              <a:ext uri="{FF2B5EF4-FFF2-40B4-BE49-F238E27FC236}">
                <a16:creationId xmlns:a16="http://schemas.microsoft.com/office/drawing/2014/main" id="{1C62A907-4D4C-D94C-A7A3-2A4917FBE531}"/>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DCCF474C-3B07-2744-8EAE-E1EA2385209A}"/>
              </a:ext>
            </a:extLst>
          </p:cNvPr>
          <p:cNvGrpSpPr/>
          <p:nvPr/>
        </p:nvGrpSpPr>
        <p:grpSpPr>
          <a:xfrm>
            <a:off x="63064" y="6576078"/>
            <a:ext cx="12046557" cy="136634"/>
            <a:chOff x="63064" y="6513014"/>
            <a:chExt cx="12046557" cy="136634"/>
          </a:xfrm>
        </p:grpSpPr>
        <p:cxnSp>
          <p:nvCxnSpPr>
            <p:cNvPr id="11" name="Conector recto 10">
              <a:extLst>
                <a:ext uri="{FF2B5EF4-FFF2-40B4-BE49-F238E27FC236}">
                  <a16:creationId xmlns:a16="http://schemas.microsoft.com/office/drawing/2014/main" id="{5B395A18-F8AF-1D4E-9637-C2670C6A1752}"/>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5B6D405F-A823-C04F-B6B0-CEC79C76B83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934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02D81989-2D20-8041-9D62-86832CCF4EFD}"/>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ontenidor de número de diapositiva 3">
            <a:extLst>
              <a:ext uri="{FF2B5EF4-FFF2-40B4-BE49-F238E27FC236}">
                <a16:creationId xmlns:a16="http://schemas.microsoft.com/office/drawing/2014/main" id="{5120B4B7-9B49-D141-A365-61800659E812}"/>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53D09-3F0C-D941-A612-59D8A792DA4C}" type="slidenum">
              <a:rPr lang="es-ES" altLang="es-ES">
                <a:solidFill>
                  <a:srgbClr val="FFFFFF"/>
                </a:solidFill>
                <a:latin typeface="Lucida Sans Unicode" panose="020B0602030504020204" pitchFamily="34" charset="0"/>
              </a:rPr>
              <a:pPr eaLnBrk="1" hangingPunct="1"/>
              <a:t>55</a:t>
            </a:fld>
            <a:endParaRPr lang="es-ES" altLang="es-ES">
              <a:solidFill>
                <a:srgbClr val="FFFFFF"/>
              </a:solidFill>
              <a:latin typeface="Lucida Sans Unicode" panose="020B0602030504020204" pitchFamily="34" charset="0"/>
            </a:endParaRPr>
          </a:p>
        </p:txBody>
      </p:sp>
      <p:pic>
        <p:nvPicPr>
          <p:cNvPr id="46083" name="Picture 2">
            <a:extLst>
              <a:ext uri="{FF2B5EF4-FFF2-40B4-BE49-F238E27FC236}">
                <a16:creationId xmlns:a16="http://schemas.microsoft.com/office/drawing/2014/main" id="{A026EABE-FC8B-0C4C-8CBA-B79CFAF5A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92" t="16245" r="23363" b="16936"/>
          <a:stretch>
            <a:fillRect/>
          </a:stretch>
        </p:blipFill>
        <p:spPr bwMode="auto">
          <a:xfrm>
            <a:off x="1558925" y="620714"/>
            <a:ext cx="9050338" cy="602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a:extLst>
              <a:ext uri="{FF2B5EF4-FFF2-40B4-BE49-F238E27FC236}">
                <a16:creationId xmlns:a16="http://schemas.microsoft.com/office/drawing/2014/main" id="{E005CE01-C84E-6349-9D59-27CAE3D2549A}"/>
              </a:ext>
            </a:extLst>
          </p:cNvPr>
          <p:cNvSpPr txBox="1">
            <a:spLocks/>
          </p:cNvSpPr>
          <p:nvPr/>
        </p:nvSpPr>
        <p:spPr bwMode="auto">
          <a:xfrm>
            <a:off x="2182813" y="44450"/>
            <a:ext cx="830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nchor="ctr"/>
          <a:lst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charset="0"/>
              </a:defRPr>
            </a:lvl2pPr>
            <a:lvl3pPr algn="l" rtl="0" eaLnBrk="0" fontAlgn="base" hangingPunct="0">
              <a:lnSpc>
                <a:spcPct val="90000"/>
              </a:lnSpc>
              <a:spcBef>
                <a:spcPct val="0"/>
              </a:spcBef>
              <a:spcAft>
                <a:spcPct val="0"/>
              </a:spcAft>
              <a:defRPr sz="2800">
                <a:solidFill>
                  <a:schemeClr val="bg1"/>
                </a:solidFill>
                <a:latin typeface="Arial" charset="0"/>
              </a:defRPr>
            </a:lvl3pPr>
            <a:lvl4pPr algn="l" rtl="0" eaLnBrk="0" fontAlgn="base" hangingPunct="0">
              <a:lnSpc>
                <a:spcPct val="90000"/>
              </a:lnSpc>
              <a:spcBef>
                <a:spcPct val="0"/>
              </a:spcBef>
              <a:spcAft>
                <a:spcPct val="0"/>
              </a:spcAft>
              <a:defRPr sz="2800">
                <a:solidFill>
                  <a:schemeClr val="bg1"/>
                </a:solidFill>
                <a:latin typeface="Arial" charset="0"/>
              </a:defRPr>
            </a:lvl4pPr>
            <a:lvl5pPr algn="l" rtl="0" eaLnBrk="0" fontAlgn="base" hangingPunct="0">
              <a:lnSpc>
                <a:spcPct val="90000"/>
              </a:lnSpc>
              <a:spcBef>
                <a:spcPct val="0"/>
              </a:spcBef>
              <a:spcAft>
                <a:spcPct val="0"/>
              </a:spcAft>
              <a:defRPr sz="2800">
                <a:solidFill>
                  <a:schemeClr val="bg1"/>
                </a:solidFill>
                <a:latin typeface="Arial" charset="0"/>
              </a:defRPr>
            </a:lvl5pPr>
            <a:lvl6pPr marL="457200" algn="l" rtl="0" eaLnBrk="1" fontAlgn="base" hangingPunct="1">
              <a:lnSpc>
                <a:spcPct val="90000"/>
              </a:lnSpc>
              <a:spcBef>
                <a:spcPct val="0"/>
              </a:spcBef>
              <a:spcAft>
                <a:spcPct val="0"/>
              </a:spcAft>
              <a:defRPr sz="2800">
                <a:solidFill>
                  <a:schemeClr val="bg1"/>
                </a:solidFill>
                <a:latin typeface="Arial" charset="0"/>
              </a:defRPr>
            </a:lvl6pPr>
            <a:lvl7pPr marL="914400" algn="l" rtl="0" eaLnBrk="1" fontAlgn="base" hangingPunct="1">
              <a:lnSpc>
                <a:spcPct val="90000"/>
              </a:lnSpc>
              <a:spcBef>
                <a:spcPct val="0"/>
              </a:spcBef>
              <a:spcAft>
                <a:spcPct val="0"/>
              </a:spcAft>
              <a:defRPr sz="2800">
                <a:solidFill>
                  <a:schemeClr val="bg1"/>
                </a:solidFill>
                <a:latin typeface="Arial" charset="0"/>
              </a:defRPr>
            </a:lvl7pPr>
            <a:lvl8pPr marL="1371600" algn="l" rtl="0" eaLnBrk="1" fontAlgn="base" hangingPunct="1">
              <a:lnSpc>
                <a:spcPct val="90000"/>
              </a:lnSpc>
              <a:spcBef>
                <a:spcPct val="0"/>
              </a:spcBef>
              <a:spcAft>
                <a:spcPct val="0"/>
              </a:spcAft>
              <a:defRPr sz="2800">
                <a:solidFill>
                  <a:schemeClr val="bg1"/>
                </a:solidFill>
                <a:latin typeface="Arial" charset="0"/>
              </a:defRPr>
            </a:lvl8pPr>
            <a:lvl9pPr marL="1828800" algn="l" rtl="0" eaLnBrk="1" fontAlgn="base" hangingPunct="1">
              <a:lnSpc>
                <a:spcPct val="90000"/>
              </a:lnSpc>
              <a:spcBef>
                <a:spcPct val="0"/>
              </a:spcBef>
              <a:spcAft>
                <a:spcPct val="0"/>
              </a:spcAft>
              <a:defRPr sz="2800">
                <a:solidFill>
                  <a:schemeClr val="bg1"/>
                </a:solidFill>
                <a:latin typeface="Arial" charset="0"/>
              </a:defRPr>
            </a:lvl9pPr>
          </a:lstStyle>
          <a:p>
            <a:pPr algn="ctr">
              <a:defRPr/>
            </a:pPr>
            <a:r>
              <a:rPr lang="ca-ES" altLang="ca-ES" b="1" kern="0">
                <a:latin typeface="Calibri" pitchFamily="34" charset="0"/>
                <a:ea typeface="MS PGothic" pitchFamily="34" charset="-128"/>
                <a:cs typeface="Calibri" pitchFamily="34" charset="0"/>
              </a:rPr>
              <a:t>Insulines</a:t>
            </a:r>
            <a:endParaRPr lang="es-ES" altLang="ca-ES" kern="0">
              <a:ea typeface="MS PGothic" pitchFamily="34" charset="-128"/>
              <a:cs typeface="Calibri" pitchFamily="34" charset="0"/>
            </a:endParaRPr>
          </a:p>
        </p:txBody>
      </p:sp>
      <p:sp>
        <p:nvSpPr>
          <p:cNvPr id="7" name="10 Elipse">
            <a:extLst>
              <a:ext uri="{FF2B5EF4-FFF2-40B4-BE49-F238E27FC236}">
                <a16:creationId xmlns:a16="http://schemas.microsoft.com/office/drawing/2014/main" id="{66DFD3C1-40A7-5340-84CD-274551050832}"/>
              </a:ext>
            </a:extLst>
          </p:cNvPr>
          <p:cNvSpPr/>
          <p:nvPr/>
        </p:nvSpPr>
        <p:spPr>
          <a:xfrm>
            <a:off x="5448300" y="1557339"/>
            <a:ext cx="1943100" cy="1800225"/>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8" name="10 Elipse">
            <a:extLst>
              <a:ext uri="{FF2B5EF4-FFF2-40B4-BE49-F238E27FC236}">
                <a16:creationId xmlns:a16="http://schemas.microsoft.com/office/drawing/2014/main" id="{1391722C-03BA-2340-A276-75A74C198A74}"/>
              </a:ext>
            </a:extLst>
          </p:cNvPr>
          <p:cNvSpPr/>
          <p:nvPr/>
        </p:nvSpPr>
        <p:spPr>
          <a:xfrm>
            <a:off x="5519739" y="3284538"/>
            <a:ext cx="1944687" cy="2736850"/>
          </a:xfrm>
          <a:prstGeom prst="ellipse">
            <a:avLst/>
          </a:prstGeom>
          <a:solidFill>
            <a:schemeClr val="bg1">
              <a:alpha val="1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9" name="10 Elipse">
            <a:extLst>
              <a:ext uri="{FF2B5EF4-FFF2-40B4-BE49-F238E27FC236}">
                <a16:creationId xmlns:a16="http://schemas.microsoft.com/office/drawing/2014/main" id="{968D9F1E-BF6F-F84A-9A13-BFA02A5CD6E0}"/>
              </a:ext>
            </a:extLst>
          </p:cNvPr>
          <p:cNvSpPr/>
          <p:nvPr/>
        </p:nvSpPr>
        <p:spPr>
          <a:xfrm>
            <a:off x="8616950" y="1557339"/>
            <a:ext cx="1943100" cy="1800225"/>
          </a:xfrm>
          <a:prstGeom prst="ellipse">
            <a:avLst/>
          </a:prstGeom>
          <a:solidFill>
            <a:schemeClr val="bg1">
              <a:alpha val="15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0" name="10 Elipse">
            <a:extLst>
              <a:ext uri="{FF2B5EF4-FFF2-40B4-BE49-F238E27FC236}">
                <a16:creationId xmlns:a16="http://schemas.microsoft.com/office/drawing/2014/main" id="{8304D886-E874-EB4E-BEA7-95A6E4072E4D}"/>
              </a:ext>
            </a:extLst>
          </p:cNvPr>
          <p:cNvSpPr/>
          <p:nvPr/>
        </p:nvSpPr>
        <p:spPr>
          <a:xfrm>
            <a:off x="8688389" y="3284538"/>
            <a:ext cx="1944687" cy="1116981"/>
          </a:xfrm>
          <a:prstGeom prst="ellipse">
            <a:avLst/>
          </a:prstGeom>
          <a:solidFill>
            <a:schemeClr val="bg1">
              <a:alpha val="15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1" name="10 Elipse">
            <a:extLst>
              <a:ext uri="{FF2B5EF4-FFF2-40B4-BE49-F238E27FC236}">
                <a16:creationId xmlns:a16="http://schemas.microsoft.com/office/drawing/2014/main" id="{7AE69085-8A5C-674F-B915-A2D65446E57B}"/>
              </a:ext>
            </a:extLst>
          </p:cNvPr>
          <p:cNvSpPr/>
          <p:nvPr/>
        </p:nvSpPr>
        <p:spPr>
          <a:xfrm>
            <a:off x="7464425" y="765176"/>
            <a:ext cx="3024188" cy="517525"/>
          </a:xfrm>
          <a:prstGeom prst="ellipse">
            <a:avLst/>
          </a:prstGeom>
          <a:solidFill>
            <a:schemeClr val="bg1">
              <a:alpha val="15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0000"/>
              </a:solidFill>
            </a:endParaRPr>
          </a:p>
        </p:txBody>
      </p:sp>
      <p:sp>
        <p:nvSpPr>
          <p:cNvPr id="12" name="Triángulo rectángulo 11">
            <a:extLst>
              <a:ext uri="{FF2B5EF4-FFF2-40B4-BE49-F238E27FC236}">
                <a16:creationId xmlns:a16="http://schemas.microsoft.com/office/drawing/2014/main" id="{73C86749-F058-5745-92E1-D8002EA11012}"/>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BBD8C0A4-5BF2-174F-8902-9817C1FF45E3}"/>
              </a:ext>
            </a:extLst>
          </p:cNvPr>
          <p:cNvGrpSpPr/>
          <p:nvPr/>
        </p:nvGrpSpPr>
        <p:grpSpPr>
          <a:xfrm>
            <a:off x="63064" y="6576078"/>
            <a:ext cx="12046557" cy="136634"/>
            <a:chOff x="63064" y="6513014"/>
            <a:chExt cx="12046557" cy="136634"/>
          </a:xfrm>
        </p:grpSpPr>
        <p:cxnSp>
          <p:nvCxnSpPr>
            <p:cNvPr id="14" name="Conector recto 13">
              <a:extLst>
                <a:ext uri="{FF2B5EF4-FFF2-40B4-BE49-F238E27FC236}">
                  <a16:creationId xmlns:a16="http://schemas.microsoft.com/office/drawing/2014/main" id="{E751A25E-B2FB-0E49-B14E-6CC44F628AB0}"/>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1B42182-18E8-184E-AE01-934666D3E48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3729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6F3AA74-BBBB-834A-BB6D-DB6F8C41925C}"/>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BF636203-CA49-8C4D-BE10-5575BB47BB48}"/>
              </a:ext>
            </a:extLst>
          </p:cNvPr>
          <p:cNvSpPr/>
          <p:nvPr/>
        </p:nvSpPr>
        <p:spPr>
          <a:xfrm>
            <a:off x="1487487" y="890588"/>
            <a:ext cx="4751388" cy="5447645"/>
          </a:xfrm>
          <a:prstGeom prst="rect">
            <a:avLst/>
          </a:prstGeom>
        </p:spPr>
        <p:txBody>
          <a:bodyPr>
            <a:spAutoFit/>
          </a:bodyPr>
          <a:lstStyle/>
          <a:p>
            <a:pPr marL="285750" indent="-285750">
              <a:spcAft>
                <a:spcPts val="1800"/>
              </a:spcAft>
              <a:buFont typeface="Arial" panose="020B0604020202020204" pitchFamily="34" charset="0"/>
              <a:buChar char="•"/>
              <a:defRPr/>
            </a:pPr>
            <a:r>
              <a:rPr lang="ca-ES" sz="2000"/>
              <a:t>Eficàcia similar (HbA1c)</a:t>
            </a:r>
          </a:p>
          <a:p>
            <a:pPr marL="285750" indent="-285750">
              <a:spcAft>
                <a:spcPts val="1800"/>
              </a:spcAft>
              <a:buFont typeface="Arial" panose="020B0604020202020204" pitchFamily="34" charset="0"/>
              <a:buChar char="•"/>
              <a:defRPr/>
            </a:pPr>
            <a:r>
              <a:rPr lang="ca-ES" sz="2000"/>
              <a:t>Sense diferències en MCV</a:t>
            </a:r>
          </a:p>
          <a:p>
            <a:pPr marL="285750" indent="-285750">
              <a:spcAft>
                <a:spcPts val="1800"/>
              </a:spcAft>
              <a:buFont typeface="Arial" panose="020B0604020202020204" pitchFamily="34" charset="0"/>
              <a:buChar char="•"/>
              <a:defRPr/>
            </a:pPr>
            <a:r>
              <a:rPr lang="ca-ES" sz="2000"/>
              <a:t>Hipoglucèmies confirmades i greus similars a les d’altres anàlegs d’insulina.</a:t>
            </a:r>
          </a:p>
          <a:p>
            <a:pPr marL="285750" indent="-285750">
              <a:spcAft>
                <a:spcPts val="1800"/>
              </a:spcAft>
              <a:buFont typeface="Arial" panose="020B0604020202020204" pitchFamily="34" charset="0"/>
              <a:buChar char="•"/>
              <a:defRPr/>
            </a:pPr>
            <a:r>
              <a:rPr lang="ca-ES" sz="2000"/>
              <a:t>En DM2: no diferències en hipoglucèmies totals ni en hipoglucèmies greus</a:t>
            </a:r>
          </a:p>
          <a:p>
            <a:pPr marL="285750" indent="-285750">
              <a:spcAft>
                <a:spcPts val="1800"/>
              </a:spcAft>
              <a:buFont typeface="Arial" panose="020B0604020202020204" pitchFamily="34" charset="0"/>
              <a:buChar char="•"/>
              <a:defRPr/>
            </a:pPr>
            <a:r>
              <a:rPr lang="ca-ES" sz="2000" spc="-20"/>
              <a:t>Pacients amb </a:t>
            </a:r>
            <a:r>
              <a:rPr lang="ca-ES" sz="2000" b="1" spc="-20"/>
              <a:t>risc</a:t>
            </a:r>
            <a:r>
              <a:rPr lang="ca-ES" sz="2000" spc="-20"/>
              <a:t> d’hipoglucèmia, menys hipoglucèmies simptomàtiques i nocturnes: -11% en DM1/-30% en DM2 (</a:t>
            </a:r>
            <a:r>
              <a:rPr lang="ca-ES" sz="2000" spc="-20" err="1"/>
              <a:t>IDeg</a:t>
            </a:r>
            <a:r>
              <a:rPr lang="ca-ES" sz="2000" spc="-20"/>
              <a:t> </a:t>
            </a:r>
            <a:r>
              <a:rPr lang="ca-ES" sz="2000" spc="-20" err="1"/>
              <a:t>vs</a:t>
            </a:r>
            <a:r>
              <a:rPr lang="ca-ES" sz="2000" spc="-20"/>
              <a:t> </a:t>
            </a:r>
            <a:r>
              <a:rPr lang="ca-ES" sz="2000" spc="-20" err="1"/>
              <a:t>Iglar</a:t>
            </a:r>
            <a:r>
              <a:rPr lang="ca-ES" sz="2000" spc="-20"/>
              <a:t>)</a:t>
            </a:r>
          </a:p>
          <a:p>
            <a:pPr marL="285750" indent="-285750">
              <a:spcAft>
                <a:spcPts val="1800"/>
              </a:spcAft>
              <a:buFont typeface="Arial" panose="020B0604020202020204" pitchFamily="34" charset="0"/>
              <a:buChar char="•"/>
              <a:defRPr/>
            </a:pPr>
            <a:r>
              <a:rPr lang="ca-ES" sz="2000"/>
              <a:t>Pacients amb </a:t>
            </a:r>
            <a:r>
              <a:rPr lang="ca-ES" sz="2000" b="1"/>
              <a:t>alt</a:t>
            </a:r>
            <a:r>
              <a:rPr lang="ca-ES" sz="2000"/>
              <a:t> </a:t>
            </a:r>
            <a:r>
              <a:rPr lang="ca-ES" sz="2000" b="1"/>
              <a:t>risc</a:t>
            </a:r>
            <a:r>
              <a:rPr lang="ca-ES" sz="2000"/>
              <a:t> d’hipoglucèmia En DM1 i </a:t>
            </a:r>
            <a:r>
              <a:rPr lang="ca-ES" sz="2000" b="1"/>
              <a:t>alt</a:t>
            </a:r>
            <a:r>
              <a:rPr lang="ca-ES" sz="2000"/>
              <a:t> risc d’hipoglucèmia: -35%</a:t>
            </a:r>
          </a:p>
          <a:p>
            <a:pPr marL="285750" indent="-285750">
              <a:spcAft>
                <a:spcPts val="1800"/>
              </a:spcAft>
              <a:buFont typeface="Arial" panose="020B0604020202020204" pitchFamily="34" charset="0"/>
              <a:buChar char="•"/>
              <a:defRPr/>
            </a:pPr>
            <a:r>
              <a:rPr lang="ca-ES" sz="2000"/>
              <a:t>El cost </a:t>
            </a:r>
            <a:r>
              <a:rPr lang="ca-ES" sz="2000" err="1"/>
              <a:t>d’IDeg</a:t>
            </a:r>
            <a:r>
              <a:rPr lang="ca-ES" sz="2000"/>
              <a:t> és superior</a:t>
            </a:r>
          </a:p>
        </p:txBody>
      </p:sp>
      <p:sp>
        <p:nvSpPr>
          <p:cNvPr id="4" name="Contenidor de número de diapositiva 3">
            <a:extLst>
              <a:ext uri="{FF2B5EF4-FFF2-40B4-BE49-F238E27FC236}">
                <a16:creationId xmlns:a16="http://schemas.microsoft.com/office/drawing/2014/main" id="{C72C5B06-8332-9E4D-81F0-375763BAA02B}"/>
              </a:ext>
            </a:extLst>
          </p:cNvPr>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BD432D-056B-9E47-98B8-974F56B6AC79}" type="slidenum">
              <a:rPr lang="es-ES" altLang="es-ES">
                <a:solidFill>
                  <a:srgbClr val="FFFFFF"/>
                </a:solidFill>
                <a:latin typeface="Lucida Sans Unicode" panose="020B0602030504020204" pitchFamily="34" charset="0"/>
              </a:rPr>
              <a:pPr eaLnBrk="1" hangingPunct="1"/>
              <a:t>56</a:t>
            </a:fld>
            <a:endParaRPr lang="es-ES" altLang="es-ES">
              <a:solidFill>
                <a:srgbClr val="FFFFFF"/>
              </a:solidFill>
              <a:latin typeface="Lucida Sans Unicode" panose="020B0602030504020204" pitchFamily="34" charset="0"/>
            </a:endParaRPr>
          </a:p>
        </p:txBody>
      </p:sp>
      <p:graphicFrame>
        <p:nvGraphicFramePr>
          <p:cNvPr id="5" name="Gràfic 4">
            <a:extLst>
              <a:ext uri="{FF2B5EF4-FFF2-40B4-BE49-F238E27FC236}">
                <a16:creationId xmlns:a16="http://schemas.microsoft.com/office/drawing/2014/main" id="{0232DC26-5446-0F4B-B1FB-8A7424477A7A}"/>
              </a:ext>
            </a:extLst>
          </p:cNvPr>
          <p:cNvGraphicFramePr>
            <a:graphicFrameLocks/>
          </p:cNvGraphicFramePr>
          <p:nvPr/>
        </p:nvGraphicFramePr>
        <p:xfrm>
          <a:off x="6168008" y="76470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1 Título">
            <a:extLst>
              <a:ext uri="{FF2B5EF4-FFF2-40B4-BE49-F238E27FC236}">
                <a16:creationId xmlns:a16="http://schemas.microsoft.com/office/drawing/2014/main" id="{D225A433-81F6-7248-B419-299E933AF002}"/>
              </a:ext>
            </a:extLst>
          </p:cNvPr>
          <p:cNvSpPr txBox="1">
            <a:spLocks/>
          </p:cNvSpPr>
          <p:nvPr/>
        </p:nvSpPr>
        <p:spPr bwMode="auto">
          <a:xfrm>
            <a:off x="2182813" y="44450"/>
            <a:ext cx="830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nchor="ctr"/>
          <a:lst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charset="0"/>
              </a:defRPr>
            </a:lvl2pPr>
            <a:lvl3pPr algn="l" rtl="0" eaLnBrk="0" fontAlgn="base" hangingPunct="0">
              <a:lnSpc>
                <a:spcPct val="90000"/>
              </a:lnSpc>
              <a:spcBef>
                <a:spcPct val="0"/>
              </a:spcBef>
              <a:spcAft>
                <a:spcPct val="0"/>
              </a:spcAft>
              <a:defRPr sz="2800">
                <a:solidFill>
                  <a:schemeClr val="bg1"/>
                </a:solidFill>
                <a:latin typeface="Arial" charset="0"/>
              </a:defRPr>
            </a:lvl3pPr>
            <a:lvl4pPr algn="l" rtl="0" eaLnBrk="0" fontAlgn="base" hangingPunct="0">
              <a:lnSpc>
                <a:spcPct val="90000"/>
              </a:lnSpc>
              <a:spcBef>
                <a:spcPct val="0"/>
              </a:spcBef>
              <a:spcAft>
                <a:spcPct val="0"/>
              </a:spcAft>
              <a:defRPr sz="2800">
                <a:solidFill>
                  <a:schemeClr val="bg1"/>
                </a:solidFill>
                <a:latin typeface="Arial" charset="0"/>
              </a:defRPr>
            </a:lvl4pPr>
            <a:lvl5pPr algn="l" rtl="0" eaLnBrk="0" fontAlgn="base" hangingPunct="0">
              <a:lnSpc>
                <a:spcPct val="90000"/>
              </a:lnSpc>
              <a:spcBef>
                <a:spcPct val="0"/>
              </a:spcBef>
              <a:spcAft>
                <a:spcPct val="0"/>
              </a:spcAft>
              <a:defRPr sz="2800">
                <a:solidFill>
                  <a:schemeClr val="bg1"/>
                </a:solidFill>
                <a:latin typeface="Arial" charset="0"/>
              </a:defRPr>
            </a:lvl5pPr>
            <a:lvl6pPr marL="457200" algn="l" rtl="0" eaLnBrk="1" fontAlgn="base" hangingPunct="1">
              <a:lnSpc>
                <a:spcPct val="90000"/>
              </a:lnSpc>
              <a:spcBef>
                <a:spcPct val="0"/>
              </a:spcBef>
              <a:spcAft>
                <a:spcPct val="0"/>
              </a:spcAft>
              <a:defRPr sz="2800">
                <a:solidFill>
                  <a:schemeClr val="bg1"/>
                </a:solidFill>
                <a:latin typeface="Arial" charset="0"/>
              </a:defRPr>
            </a:lvl6pPr>
            <a:lvl7pPr marL="914400" algn="l" rtl="0" eaLnBrk="1" fontAlgn="base" hangingPunct="1">
              <a:lnSpc>
                <a:spcPct val="90000"/>
              </a:lnSpc>
              <a:spcBef>
                <a:spcPct val="0"/>
              </a:spcBef>
              <a:spcAft>
                <a:spcPct val="0"/>
              </a:spcAft>
              <a:defRPr sz="2800">
                <a:solidFill>
                  <a:schemeClr val="bg1"/>
                </a:solidFill>
                <a:latin typeface="Arial" charset="0"/>
              </a:defRPr>
            </a:lvl7pPr>
            <a:lvl8pPr marL="1371600" algn="l" rtl="0" eaLnBrk="1" fontAlgn="base" hangingPunct="1">
              <a:lnSpc>
                <a:spcPct val="90000"/>
              </a:lnSpc>
              <a:spcBef>
                <a:spcPct val="0"/>
              </a:spcBef>
              <a:spcAft>
                <a:spcPct val="0"/>
              </a:spcAft>
              <a:defRPr sz="2800">
                <a:solidFill>
                  <a:schemeClr val="bg1"/>
                </a:solidFill>
                <a:latin typeface="Arial" charset="0"/>
              </a:defRPr>
            </a:lvl8pPr>
            <a:lvl9pPr marL="1828800" algn="l" rtl="0" eaLnBrk="1" fontAlgn="base" hangingPunct="1">
              <a:lnSpc>
                <a:spcPct val="90000"/>
              </a:lnSpc>
              <a:spcBef>
                <a:spcPct val="0"/>
              </a:spcBef>
              <a:spcAft>
                <a:spcPct val="0"/>
              </a:spcAft>
              <a:defRPr sz="2800">
                <a:solidFill>
                  <a:schemeClr val="bg1"/>
                </a:solidFill>
                <a:latin typeface="Arial" charset="0"/>
              </a:defRPr>
            </a:lvl9pPr>
          </a:lstStyle>
          <a:p>
            <a:pPr algn="ctr">
              <a:defRPr/>
            </a:pPr>
            <a:r>
              <a:rPr lang="ca-ES" altLang="ca-ES" b="1" kern="0">
                <a:latin typeface="Calibri" pitchFamily="34" charset="0"/>
                <a:ea typeface="MS PGothic" pitchFamily="34" charset="-128"/>
                <a:cs typeface="Calibri" pitchFamily="34" charset="0"/>
              </a:rPr>
              <a:t>Insulines</a:t>
            </a:r>
            <a:endParaRPr lang="es-ES" altLang="ca-ES" kern="0">
              <a:ea typeface="MS PGothic" pitchFamily="34" charset="-128"/>
              <a:cs typeface="Calibri" pitchFamily="34" charset="0"/>
            </a:endParaRPr>
          </a:p>
        </p:txBody>
      </p:sp>
      <p:graphicFrame>
        <p:nvGraphicFramePr>
          <p:cNvPr id="7" name="Gràfic 6">
            <a:extLst>
              <a:ext uri="{FF2B5EF4-FFF2-40B4-BE49-F238E27FC236}">
                <a16:creationId xmlns:a16="http://schemas.microsoft.com/office/drawing/2014/main" id="{50BA3050-3FBE-0E46-951A-C325E2457EA2}"/>
              </a:ext>
            </a:extLst>
          </p:cNvPr>
          <p:cNvGraphicFramePr>
            <a:graphicFrameLocks/>
          </p:cNvGraphicFramePr>
          <p:nvPr/>
        </p:nvGraphicFramePr>
        <p:xfrm>
          <a:off x="6168008" y="364502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riángulo rectángulo 8">
            <a:extLst>
              <a:ext uri="{FF2B5EF4-FFF2-40B4-BE49-F238E27FC236}">
                <a16:creationId xmlns:a16="http://schemas.microsoft.com/office/drawing/2014/main" id="{D25BB7BD-F084-D340-97CF-D22B2BC3DF05}"/>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221CDF92-A5C8-0E40-B481-D69E3E676E28}"/>
              </a:ext>
            </a:extLst>
          </p:cNvPr>
          <p:cNvGrpSpPr/>
          <p:nvPr/>
        </p:nvGrpSpPr>
        <p:grpSpPr>
          <a:xfrm>
            <a:off x="63064" y="6576078"/>
            <a:ext cx="12046557" cy="136634"/>
            <a:chOff x="63064" y="6513014"/>
            <a:chExt cx="12046557" cy="136634"/>
          </a:xfrm>
        </p:grpSpPr>
        <p:cxnSp>
          <p:nvCxnSpPr>
            <p:cNvPr id="11" name="Conector recto 10">
              <a:extLst>
                <a:ext uri="{FF2B5EF4-FFF2-40B4-BE49-F238E27FC236}">
                  <a16:creationId xmlns:a16="http://schemas.microsoft.com/office/drawing/2014/main" id="{BF8A82AF-5619-1049-98F1-B5E656D37D10}"/>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6C4E4B33-70AE-7440-84FF-D0327D818CA7}"/>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3754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6092" y="1207309"/>
            <a:ext cx="831532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a:extLst>
              <a:ext uri="{FF2B5EF4-FFF2-40B4-BE49-F238E27FC236}">
                <a16:creationId xmlns:a16="http://schemas.microsoft.com/office/drawing/2014/main" id="{ABB3774B-C3FB-BD44-8014-49F70918CC16}"/>
              </a:ext>
            </a:extLst>
          </p:cNvPr>
          <p:cNvGrpSpPr/>
          <p:nvPr/>
        </p:nvGrpSpPr>
        <p:grpSpPr>
          <a:xfrm>
            <a:off x="63064" y="6576078"/>
            <a:ext cx="12046557" cy="136634"/>
            <a:chOff x="63064" y="6513014"/>
            <a:chExt cx="12046557" cy="136634"/>
          </a:xfrm>
        </p:grpSpPr>
        <p:cxnSp>
          <p:nvCxnSpPr>
            <p:cNvPr id="5" name="Conector recto 4">
              <a:extLst>
                <a:ext uri="{FF2B5EF4-FFF2-40B4-BE49-F238E27FC236}">
                  <a16:creationId xmlns:a16="http://schemas.microsoft.com/office/drawing/2014/main" id="{35FCFE15-D1AF-A24A-894D-94810A01D87E}"/>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ED5410B-7C0D-0D41-A5FE-843AF00FD51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 name="Rectángulo 6">
            <a:extLst>
              <a:ext uri="{FF2B5EF4-FFF2-40B4-BE49-F238E27FC236}">
                <a16:creationId xmlns:a16="http://schemas.microsoft.com/office/drawing/2014/main" id="{226A14C2-95E4-4241-960A-28A380EE2C0F}"/>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1 Título">
            <a:extLst>
              <a:ext uri="{FF2B5EF4-FFF2-40B4-BE49-F238E27FC236}">
                <a16:creationId xmlns:a16="http://schemas.microsoft.com/office/drawing/2014/main" id="{CC5BCCCA-43CD-E145-BA1B-2229084D52D3}"/>
              </a:ext>
            </a:extLst>
          </p:cNvPr>
          <p:cNvSpPr txBox="1">
            <a:spLocks/>
          </p:cNvSpPr>
          <p:nvPr/>
        </p:nvSpPr>
        <p:spPr bwMode="auto">
          <a:xfrm>
            <a:off x="2182813" y="44450"/>
            <a:ext cx="830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0" anchor="ctr"/>
          <a:lst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charset="0"/>
              </a:defRPr>
            </a:lvl2pPr>
            <a:lvl3pPr algn="l" rtl="0" eaLnBrk="0" fontAlgn="base" hangingPunct="0">
              <a:lnSpc>
                <a:spcPct val="90000"/>
              </a:lnSpc>
              <a:spcBef>
                <a:spcPct val="0"/>
              </a:spcBef>
              <a:spcAft>
                <a:spcPct val="0"/>
              </a:spcAft>
              <a:defRPr sz="2800">
                <a:solidFill>
                  <a:schemeClr val="bg1"/>
                </a:solidFill>
                <a:latin typeface="Arial" charset="0"/>
              </a:defRPr>
            </a:lvl3pPr>
            <a:lvl4pPr algn="l" rtl="0" eaLnBrk="0" fontAlgn="base" hangingPunct="0">
              <a:lnSpc>
                <a:spcPct val="90000"/>
              </a:lnSpc>
              <a:spcBef>
                <a:spcPct val="0"/>
              </a:spcBef>
              <a:spcAft>
                <a:spcPct val="0"/>
              </a:spcAft>
              <a:defRPr sz="2800">
                <a:solidFill>
                  <a:schemeClr val="bg1"/>
                </a:solidFill>
                <a:latin typeface="Arial" charset="0"/>
              </a:defRPr>
            </a:lvl4pPr>
            <a:lvl5pPr algn="l" rtl="0" eaLnBrk="0" fontAlgn="base" hangingPunct="0">
              <a:lnSpc>
                <a:spcPct val="90000"/>
              </a:lnSpc>
              <a:spcBef>
                <a:spcPct val="0"/>
              </a:spcBef>
              <a:spcAft>
                <a:spcPct val="0"/>
              </a:spcAft>
              <a:defRPr sz="2800">
                <a:solidFill>
                  <a:schemeClr val="bg1"/>
                </a:solidFill>
                <a:latin typeface="Arial" charset="0"/>
              </a:defRPr>
            </a:lvl5pPr>
            <a:lvl6pPr marL="457200" algn="l" rtl="0" eaLnBrk="1" fontAlgn="base" hangingPunct="1">
              <a:lnSpc>
                <a:spcPct val="90000"/>
              </a:lnSpc>
              <a:spcBef>
                <a:spcPct val="0"/>
              </a:spcBef>
              <a:spcAft>
                <a:spcPct val="0"/>
              </a:spcAft>
              <a:defRPr sz="2800">
                <a:solidFill>
                  <a:schemeClr val="bg1"/>
                </a:solidFill>
                <a:latin typeface="Arial" charset="0"/>
              </a:defRPr>
            </a:lvl6pPr>
            <a:lvl7pPr marL="914400" algn="l" rtl="0" eaLnBrk="1" fontAlgn="base" hangingPunct="1">
              <a:lnSpc>
                <a:spcPct val="90000"/>
              </a:lnSpc>
              <a:spcBef>
                <a:spcPct val="0"/>
              </a:spcBef>
              <a:spcAft>
                <a:spcPct val="0"/>
              </a:spcAft>
              <a:defRPr sz="2800">
                <a:solidFill>
                  <a:schemeClr val="bg1"/>
                </a:solidFill>
                <a:latin typeface="Arial" charset="0"/>
              </a:defRPr>
            </a:lvl7pPr>
            <a:lvl8pPr marL="1371600" algn="l" rtl="0" eaLnBrk="1" fontAlgn="base" hangingPunct="1">
              <a:lnSpc>
                <a:spcPct val="90000"/>
              </a:lnSpc>
              <a:spcBef>
                <a:spcPct val="0"/>
              </a:spcBef>
              <a:spcAft>
                <a:spcPct val="0"/>
              </a:spcAft>
              <a:defRPr sz="2800">
                <a:solidFill>
                  <a:schemeClr val="bg1"/>
                </a:solidFill>
                <a:latin typeface="Arial" charset="0"/>
              </a:defRPr>
            </a:lvl8pPr>
            <a:lvl9pPr marL="1828800" algn="l" rtl="0" eaLnBrk="1" fontAlgn="base" hangingPunct="1">
              <a:lnSpc>
                <a:spcPct val="90000"/>
              </a:lnSpc>
              <a:spcBef>
                <a:spcPct val="0"/>
              </a:spcBef>
              <a:spcAft>
                <a:spcPct val="0"/>
              </a:spcAft>
              <a:defRPr sz="2800">
                <a:solidFill>
                  <a:schemeClr val="bg1"/>
                </a:solidFill>
                <a:latin typeface="Arial" charset="0"/>
              </a:defRPr>
            </a:lvl9pPr>
          </a:lstStyle>
          <a:p>
            <a:pPr algn="ctr">
              <a:defRPr/>
            </a:pPr>
            <a:r>
              <a:rPr lang="ca-ES" altLang="ca-ES" b="1" kern="0">
                <a:latin typeface="Calibri" pitchFamily="34" charset="0"/>
                <a:ea typeface="MS PGothic" pitchFamily="34" charset="-128"/>
                <a:cs typeface="Calibri" pitchFamily="34" charset="0"/>
              </a:rPr>
              <a:t>Insulines</a:t>
            </a:r>
            <a:endParaRPr lang="es-ES" altLang="ca-ES" kern="0">
              <a:ea typeface="MS PGothic" pitchFamily="34" charset="-128"/>
              <a:cs typeface="Calibri" pitchFamily="34" charset="0"/>
            </a:endParaRPr>
          </a:p>
        </p:txBody>
      </p:sp>
      <p:sp>
        <p:nvSpPr>
          <p:cNvPr id="9" name="Triángulo rectángulo 8">
            <a:extLst>
              <a:ext uri="{FF2B5EF4-FFF2-40B4-BE49-F238E27FC236}">
                <a16:creationId xmlns:a16="http://schemas.microsoft.com/office/drawing/2014/main" id="{09AD5A4A-5C52-EB4E-89F2-7598B6B9DF44}"/>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1">
            <a:extLst>
              <a:ext uri="{FF2B5EF4-FFF2-40B4-BE49-F238E27FC236}">
                <a16:creationId xmlns:a16="http://schemas.microsoft.com/office/drawing/2014/main" id="{B72863C7-397D-1C45-9846-F5BE76C817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6092" y="1121045"/>
            <a:ext cx="831532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747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366447"/>
            <a:ext cx="8891954" cy="736099"/>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en el tercer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esglaó</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Insulina?</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pic>
        <p:nvPicPr>
          <p:cNvPr id="6" name="Imagen 2">
            <a:extLst>
              <a:ext uri="{FF2B5EF4-FFF2-40B4-BE49-F238E27FC236}">
                <a16:creationId xmlns:a16="http://schemas.microsoft.com/office/drawing/2014/main" id="{D739C360-31B4-834E-BE35-DB4FAA4653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40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2 Imagen" descr="algoritmo_DM2_ESP_secuencia-1.jpg">
            <a:extLst>
              <a:ext uri="{FF2B5EF4-FFF2-40B4-BE49-F238E27FC236}">
                <a16:creationId xmlns:a16="http://schemas.microsoft.com/office/drawing/2014/main" id="{8549DFE8-5323-0A47-A016-C29B62F2939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1906" y="1379955"/>
            <a:ext cx="9029574" cy="50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a:extLst>
              <a:ext uri="{FF2B5EF4-FFF2-40B4-BE49-F238E27FC236}">
                <a16:creationId xmlns:a16="http://schemas.microsoft.com/office/drawing/2014/main" id="{0DBAC2D7-0D9A-9C44-A9FE-8B946D3D4A68}"/>
              </a:ext>
            </a:extLst>
          </p:cNvPr>
          <p:cNvSpPr/>
          <p:nvPr/>
        </p:nvSpPr>
        <p:spPr>
          <a:xfrm>
            <a:off x="6973253" y="3247339"/>
            <a:ext cx="2166247" cy="13235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1C2DCACA-5902-8146-B304-60A653A12EF3}"/>
              </a:ext>
            </a:extLst>
          </p:cNvPr>
          <p:cNvSpPr/>
          <p:nvPr/>
        </p:nvSpPr>
        <p:spPr>
          <a:xfrm>
            <a:off x="0" y="6288644"/>
            <a:ext cx="10073639"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600" b="0" i="0" u="none" strike="noStrike" kern="1200" cap="none" spc="0" normalizeH="0" baseline="0" noProof="0">
              <a:ln>
                <a:noFill/>
              </a:ln>
              <a:effectLst/>
              <a:uLnTx/>
              <a:uFillTx/>
              <a:latin typeface="Calibri" panose="020F0502020204030204"/>
              <a:ea typeface="+mn-ea"/>
              <a:cs typeface="+mn-cs"/>
            </a:endParaRPr>
          </a:p>
        </p:txBody>
      </p:sp>
      <p:grpSp>
        <p:nvGrpSpPr>
          <p:cNvPr id="9" name="Grupo 8">
            <a:extLst>
              <a:ext uri="{FF2B5EF4-FFF2-40B4-BE49-F238E27FC236}">
                <a16:creationId xmlns:a16="http://schemas.microsoft.com/office/drawing/2014/main" id="{8221E828-FB17-9348-942F-15272BCC4B68}"/>
              </a:ext>
            </a:extLst>
          </p:cNvPr>
          <p:cNvGrpSpPr/>
          <p:nvPr/>
        </p:nvGrpSpPr>
        <p:grpSpPr>
          <a:xfrm>
            <a:off x="63064" y="6576078"/>
            <a:ext cx="12046557" cy="136634"/>
            <a:chOff x="63064" y="6513014"/>
            <a:chExt cx="12046557" cy="136634"/>
          </a:xfrm>
        </p:grpSpPr>
        <p:cxnSp>
          <p:nvCxnSpPr>
            <p:cNvPr id="10" name="Conector recto 9">
              <a:extLst>
                <a:ext uri="{FF2B5EF4-FFF2-40B4-BE49-F238E27FC236}">
                  <a16:creationId xmlns:a16="http://schemas.microsoft.com/office/drawing/2014/main" id="{5746A45E-D189-1041-91C4-B27B15C4894B}"/>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4C460AA7-1880-2F4F-A023-14BB1B823BBA}"/>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riángulo rectángulo 11">
            <a:extLst>
              <a:ext uri="{FF2B5EF4-FFF2-40B4-BE49-F238E27FC236}">
                <a16:creationId xmlns:a16="http://schemas.microsoft.com/office/drawing/2014/main" id="{E7AE9CCB-AEC0-644A-AC76-2DA373337D7C}"/>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1677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6"/>
          <p:cNvSpPr/>
          <p:nvPr/>
        </p:nvSpPr>
        <p:spPr bwMode="auto">
          <a:xfrm>
            <a:off x="0" y="896938"/>
            <a:ext cx="12192000" cy="5668962"/>
          </a:xfrm>
          <a:prstGeom prst="rect">
            <a:avLst/>
          </a:prstGeom>
          <a:noFill/>
          <a:ln w="9525" cap="flat" cmpd="sng" algn="ctr">
            <a:noFill/>
            <a:prstDash val="solid"/>
            <a:round/>
            <a:headEnd type="none" w="med" len="med"/>
            <a:tailEnd type="none" w="med" len="med"/>
          </a:ln>
          <a:effectLst/>
        </p:spPr>
        <p:txBody>
          <a:bodyPr lIns="91405" tIns="45703" rIns="91405" bIns="45703"/>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1" i="0" u="none" strike="noStrike" kern="0" cap="none" spc="0" normalizeH="0" baseline="0" noProof="0">
              <a:ln>
                <a:noFill/>
              </a:ln>
              <a:solidFill>
                <a:srgbClr val="000000"/>
              </a:solidFill>
              <a:effectLst/>
              <a:uLnTx/>
              <a:uFillTx/>
              <a:latin typeface="Verdana" charset="0"/>
              <a:ea typeface="ＭＳ Ｐゴシック" charset="0"/>
              <a:cs typeface="+mn-cs"/>
            </a:endParaRPr>
          </a:p>
        </p:txBody>
      </p:sp>
      <p:sp>
        <p:nvSpPr>
          <p:cNvPr id="184323" name="Rectangle 65"/>
          <p:cNvSpPr>
            <a:spLocks noChangeArrowheads="1"/>
          </p:cNvSpPr>
          <p:nvPr/>
        </p:nvSpPr>
        <p:spPr bwMode="auto">
          <a:xfrm>
            <a:off x="2770997" y="83319"/>
            <a:ext cx="6876771" cy="990600"/>
          </a:xfrm>
          <a:prstGeom prst="rect">
            <a:avLst/>
          </a:prstGeom>
          <a:solidFill>
            <a:srgbClr val="0070C0"/>
          </a:solidFill>
          <a:ln>
            <a:noFill/>
          </a:ln>
        </p:spPr>
        <p:txBody>
          <a:bodyPr lIns="91394" tIns="45700" rIns="91394" bIns="457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altLang="es-E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arGLP1 vs insulina basal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altLang="es-E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en pacientes tratados con </a:t>
            </a:r>
            <a:r>
              <a:rPr kumimoji="0" lang="es-ES" altLang="es-ES" sz="24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Met</a:t>
            </a:r>
            <a:r>
              <a:rPr kumimoji="0" lang="es-ES" altLang="es-E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es-ES" altLang="es-ES" sz="2400" b="1" i="0" u="none" strike="noStrike" kern="1200" cap="none" spc="0" normalizeH="0" baseline="0" noProof="0">
                <a:ln>
                  <a:noFill/>
                </a:ln>
                <a:solidFill>
                  <a:prstClr val="white"/>
                </a:solidFill>
                <a:effectLst/>
                <a:uLnTx/>
                <a:uFillTx/>
                <a:latin typeface="Arial" panose="020B0604020202020204" pitchFamily="34" charset="0"/>
                <a:ea typeface="+mn-ea"/>
                <a:cs typeface="+mn-cs"/>
                <a:sym typeface="Symbol" panose="05050102010706020507" pitchFamily="18" charset="2"/>
              </a:rPr>
              <a:t> </a:t>
            </a:r>
            <a:r>
              <a:rPr kumimoji="0" lang="es-ES" altLang="es-E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SU</a:t>
            </a:r>
          </a:p>
        </p:txBody>
      </p:sp>
      <p:sp>
        <p:nvSpPr>
          <p:cNvPr id="7" name="Rectangle 22"/>
          <p:cNvSpPr>
            <a:spLocks noChangeArrowheads="1"/>
          </p:cNvSpPr>
          <p:nvPr/>
        </p:nvSpPr>
        <p:spPr bwMode="auto">
          <a:xfrm>
            <a:off x="666786" y="4145366"/>
            <a:ext cx="368691" cy="251159"/>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ＭＳ Ｐゴシック" charset="0"/>
              </a:rPr>
              <a:t>–1.3</a:t>
            </a:r>
          </a:p>
        </p:txBody>
      </p:sp>
      <p:sp>
        <p:nvSpPr>
          <p:cNvPr id="8" name="Rectangle 23"/>
          <p:cNvSpPr>
            <a:spLocks noChangeArrowheads="1"/>
          </p:cNvSpPr>
          <p:nvPr/>
        </p:nvSpPr>
        <p:spPr bwMode="auto">
          <a:xfrm>
            <a:off x="711234" y="3459516"/>
            <a:ext cx="368691" cy="251159"/>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ＭＳ Ｐゴシック" charset="0"/>
              </a:rPr>
              <a:t>–1.0</a:t>
            </a:r>
          </a:p>
        </p:txBody>
      </p:sp>
      <p:sp>
        <p:nvSpPr>
          <p:cNvPr id="9" name="Rectangle 24"/>
          <p:cNvSpPr>
            <a:spLocks noChangeArrowheads="1"/>
          </p:cNvSpPr>
          <p:nvPr/>
        </p:nvSpPr>
        <p:spPr bwMode="auto">
          <a:xfrm>
            <a:off x="711234" y="2761066"/>
            <a:ext cx="368691" cy="251159"/>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ＭＳ Ｐゴシック" charset="0"/>
              </a:rPr>
              <a:t>–0.7</a:t>
            </a:r>
          </a:p>
        </p:txBody>
      </p:sp>
      <p:sp>
        <p:nvSpPr>
          <p:cNvPr id="184328" name="Text Box 5"/>
          <p:cNvSpPr txBox="1">
            <a:spLocks noChangeArrowheads="1"/>
          </p:cNvSpPr>
          <p:nvPr/>
        </p:nvSpPr>
        <p:spPr bwMode="auto">
          <a:xfrm>
            <a:off x="-24342" y="6148758"/>
            <a:ext cx="12240683" cy="461624"/>
          </a:xfrm>
          <a:prstGeom prst="rect">
            <a:avLst/>
          </a:prstGeom>
          <a:noFill/>
          <a:ln>
            <a:noFill/>
          </a:ln>
        </p:spPr>
        <p:txBody>
          <a:bodyPr wrap="square" lIns="91394" tIns="45700" rIns="91394" bIns="4570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CA"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s-E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Russell-Jones D et al. </a:t>
            </a:r>
            <a:r>
              <a:rPr kumimoji="0" lang="pt-BR"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Diabetologia</a:t>
            </a: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2009; 52:2046-55.</a:t>
            </a:r>
            <a:r>
              <a:rPr kumimoji="0" lang="en-CA"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 </a:t>
            </a:r>
            <a:r>
              <a:rPr kumimoji="0" lang="es-ES"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Diamant</a:t>
            </a:r>
            <a:r>
              <a:rPr kumimoji="0" lang="es-E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 et a. </a:t>
            </a: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Diabetes </a:t>
            </a:r>
            <a:r>
              <a:rPr kumimoji="0" lang="pt-BR"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Care</a:t>
            </a: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2012; 35(4):683-9.</a:t>
            </a:r>
            <a:r>
              <a:rPr kumimoji="0" lang="en-U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Aroda</a:t>
            </a:r>
            <a:r>
              <a:rPr kumimoji="0" lang="es-E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VR et al. </a:t>
            </a:r>
            <a:r>
              <a:rPr kumimoji="0" lang="es-ES"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Lancet</a:t>
            </a:r>
            <a:r>
              <a:rPr kumimoji="0" lang="es-E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Diabetes </a:t>
            </a:r>
            <a:r>
              <a:rPr kumimoji="0" lang="es-ES"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Endocrinol</a:t>
            </a:r>
            <a:r>
              <a:rPr kumimoji="0" lang="es-ES"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2017;5(5):355-366.</a:t>
            </a:r>
            <a:endPar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a:t>
            </a:r>
            <a:r>
              <a:rPr kumimoji="0" lang="pt-BR"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Georgino</a:t>
            </a: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F</a:t>
            </a: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et al.  Diabetes </a:t>
            </a:r>
            <a:r>
              <a:rPr kumimoji="0" lang="pt-BR" altLang="es-ES" sz="12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Care</a:t>
            </a:r>
            <a:r>
              <a:rPr kumimoji="0" lang="pt-BR"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2015;38(12):2241-9.</a:t>
            </a:r>
            <a:endParaRPr kumimoji="0" lang="en-CA" altLang="es-E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Line 10"/>
          <p:cNvSpPr>
            <a:spLocks noChangeShapeType="1"/>
          </p:cNvSpPr>
          <p:nvPr/>
        </p:nvSpPr>
        <p:spPr bwMode="auto">
          <a:xfrm>
            <a:off x="1270000" y="4278716"/>
            <a:ext cx="67733" cy="1587"/>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3" name="Line 11"/>
          <p:cNvSpPr>
            <a:spLocks noChangeShapeType="1"/>
          </p:cNvSpPr>
          <p:nvPr/>
        </p:nvSpPr>
        <p:spPr bwMode="auto">
          <a:xfrm>
            <a:off x="1272120" y="3594450"/>
            <a:ext cx="67733" cy="1588"/>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4" name="Line 12"/>
          <p:cNvSpPr>
            <a:spLocks noChangeShapeType="1"/>
          </p:cNvSpPr>
          <p:nvPr/>
        </p:nvSpPr>
        <p:spPr bwMode="auto">
          <a:xfrm>
            <a:off x="1272120" y="2895950"/>
            <a:ext cx="67733" cy="1588"/>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5" name="Rectangle 25"/>
          <p:cNvSpPr>
            <a:spLocks noChangeArrowheads="1"/>
          </p:cNvSpPr>
          <p:nvPr/>
        </p:nvSpPr>
        <p:spPr bwMode="auto">
          <a:xfrm>
            <a:off x="1075268" y="2100666"/>
            <a:ext cx="105798" cy="251159"/>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ＭＳ Ｐゴシック" charset="0"/>
              </a:rPr>
              <a:t>0</a:t>
            </a:r>
          </a:p>
        </p:txBody>
      </p:sp>
      <p:cxnSp>
        <p:nvCxnSpPr>
          <p:cNvPr id="190476" name="Straight Connector 14"/>
          <p:cNvCxnSpPr>
            <a:cxnSpLocks noChangeShapeType="1"/>
          </p:cNvCxnSpPr>
          <p:nvPr/>
        </p:nvCxnSpPr>
        <p:spPr bwMode="auto">
          <a:xfrm flipH="1" flipV="1">
            <a:off x="1312333" y="2211738"/>
            <a:ext cx="35984" cy="2743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84334" name="TextBox 47"/>
          <p:cNvSpPr txBox="1">
            <a:spLocks noChangeArrowheads="1"/>
          </p:cNvSpPr>
          <p:nvPr/>
        </p:nvSpPr>
        <p:spPr bwMode="auto">
          <a:xfrm>
            <a:off x="19640" y="5300921"/>
            <a:ext cx="11715751" cy="707852"/>
          </a:xfrm>
          <a:prstGeom prst="rect">
            <a:avLst/>
          </a:prstGeom>
          <a:noFill/>
          <a:ln>
            <a:noFill/>
          </a:ln>
        </p:spPr>
        <p:txBody>
          <a:bodyPr lIns="91405" tIns="45703" rIns="91405" bIns="45703">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s-ES_tradnl" sz="2000" b="1" i="0" u="none" strike="noStrike" kern="1200" cap="none" spc="0" normalizeH="0" baseline="0" noProof="0" err="1">
                <a:ln>
                  <a:noFill/>
                </a:ln>
                <a:solidFill>
                  <a:srgbClr val="535357"/>
                </a:solidFill>
                <a:effectLst/>
                <a:uLnTx/>
                <a:uFillTx/>
                <a:latin typeface="Arial" charset="0"/>
                <a:ea typeface="ＭＳ Ｐゴシック" charset="-128"/>
                <a:cs typeface="Arial" panose="020B0604020202020204" pitchFamily="34" charset="0"/>
              </a:rPr>
              <a:t>ΔPeso</a:t>
            </a:r>
            <a:r>
              <a:rPr kumimoji="0" lang="en-US" altLang="es-ES_tradnl" sz="2000" b="1" i="0" u="none" strike="noStrike" kern="1200" cap="none" spc="0" normalizeH="0" baseline="0" noProof="0">
                <a:ln>
                  <a:noFill/>
                </a:ln>
                <a:solidFill>
                  <a:srgbClr val="535357"/>
                </a:solidFill>
                <a:effectLst/>
                <a:uLnTx/>
                <a:uFillTx/>
                <a:latin typeface="Arial" charset="0"/>
                <a:ea typeface="ＭＳ Ｐゴシック" charset="-128"/>
                <a:cs typeface="Arial" panose="020B0604020202020204" pitchFamily="34" charset="0"/>
              </a:rPr>
              <a:t> (kg):   </a:t>
            </a:r>
            <a:r>
              <a:rPr kumimoji="0" lang="en-US" altLang="es-ES" sz="2000" b="1" i="0" u="none" strike="noStrike" kern="0" cap="none" spc="0" normalizeH="0" baseline="0" noProof="0">
                <a:ln>
                  <a:noFill/>
                </a:ln>
                <a:solidFill>
                  <a:srgbClr val="535357"/>
                </a:solidFill>
                <a:effectLst/>
                <a:uLnTx/>
                <a:uFillTx/>
                <a:latin typeface="Arial" panose="020B0604020202020204" pitchFamily="34" charset="0"/>
                <a:ea typeface="+mn-ea"/>
                <a:cs typeface="Arial" panose="020B0604020202020204" pitchFamily="34" charset="0"/>
              </a:rPr>
              <a:t>-1.8       +1.6                   -2.1       +2.4	           -5.2        +1.2               -1.9         +1.4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s-ES" sz="2000" b="1" i="0" u="none" strike="noStrike" kern="0" cap="none" spc="0" normalizeH="0" baseline="0" noProof="0" err="1">
                <a:ln>
                  <a:noFill/>
                </a:ln>
                <a:solidFill>
                  <a:srgbClr val="535357"/>
                </a:solidFill>
                <a:effectLst/>
                <a:uLnTx/>
                <a:uFillTx/>
                <a:latin typeface="Arial" panose="020B0604020202020204" pitchFamily="34" charset="0"/>
                <a:ea typeface="+mn-ea"/>
                <a:cs typeface="Arial" panose="020B0604020202020204" pitchFamily="34" charset="0"/>
              </a:rPr>
              <a:t>Hipos</a:t>
            </a:r>
            <a:r>
              <a:rPr kumimoji="0" lang="en-US" altLang="es-ES" sz="2000" b="1" i="0" u="none" strike="noStrike" kern="0" cap="none" spc="0" normalizeH="0" baseline="0" noProof="0">
                <a:ln>
                  <a:noFill/>
                </a:ln>
                <a:solidFill>
                  <a:srgbClr val="535357"/>
                </a:solidFill>
                <a:effectLst/>
                <a:uLnTx/>
                <a:uFillTx/>
                <a:latin typeface="Arial" panose="020B0604020202020204" pitchFamily="34" charset="0"/>
                <a:ea typeface="+mn-ea"/>
                <a:cs typeface="Arial" panose="020B0604020202020204" pitchFamily="34" charset="0"/>
              </a:rPr>
              <a:t> (%):       27          29                      36          56	               6           11	          54            69 </a:t>
            </a:r>
          </a:p>
        </p:txBody>
      </p:sp>
      <p:sp>
        <p:nvSpPr>
          <p:cNvPr id="184335" name="Rectangle 52"/>
          <p:cNvSpPr>
            <a:spLocks noChangeArrowheads="1"/>
          </p:cNvSpPr>
          <p:nvPr/>
        </p:nvSpPr>
        <p:spPr bwMode="auto">
          <a:xfrm rot="-5400000">
            <a:off x="-1668991" y="3445985"/>
            <a:ext cx="4025900" cy="246221"/>
          </a:xfrm>
          <a:prstGeom prst="rect">
            <a:avLst/>
          </a:prstGeom>
          <a:noFill/>
          <a:ln>
            <a:noFill/>
          </a:ln>
        </p:spPr>
        <p:txBody>
          <a:bodyPr lIns="0" tIns="0" rIns="0" bIns="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l-GR"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Δ</a:t>
            </a:r>
            <a:r>
              <a:rPr kumimoji="0" lang="es-ES"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mean </a:t>
            </a:r>
            <a:r>
              <a:rPr kumimoji="0" lang="es-ES" altLang="es-ES" sz="16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Hb</a:t>
            </a:r>
            <a:r>
              <a:rPr kumimoji="0" lang="en-US"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A1c from baseline (%)</a:t>
            </a:r>
            <a:r>
              <a:rPr kumimoji="0" lang="en-GB"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84336" name="Rectangle 50"/>
          <p:cNvSpPr>
            <a:spLocks noChangeArrowheads="1"/>
          </p:cNvSpPr>
          <p:nvPr/>
        </p:nvSpPr>
        <p:spPr bwMode="auto">
          <a:xfrm>
            <a:off x="1678520" y="2226025"/>
            <a:ext cx="728133" cy="2107000"/>
          </a:xfrm>
          <a:prstGeom prst="rect">
            <a:avLst/>
          </a:prstGeom>
          <a:solidFill>
            <a:srgbClr val="339933"/>
          </a:solidFill>
          <a:ln>
            <a:noFill/>
          </a:ln>
        </p:spPr>
        <p:txBody>
          <a:bodyPr lIns="91394" tIns="45700" rIns="91394" bIns="45700"/>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altLang="es-ES" sz="1600" b="0" i="0" u="none" strike="noStrike" kern="0" cap="none" spc="0" normalizeH="0" baseline="0" noProof="0">
              <a:ln>
                <a:noFill/>
              </a:ln>
              <a:solidFill>
                <a:srgbClr val="339933"/>
              </a:solidFill>
              <a:effectLst/>
              <a:uLnTx/>
              <a:uFillTx/>
              <a:latin typeface="Times New Roman" panose="02020603050405020304" pitchFamily="18" charset="0"/>
              <a:ea typeface="+mn-ea"/>
              <a:cs typeface="Arial" panose="020B0604020202020204" pitchFamily="34" charset="0"/>
            </a:endParaRPr>
          </a:p>
        </p:txBody>
      </p:sp>
      <p:sp>
        <p:nvSpPr>
          <p:cNvPr id="21" name="Rectangle 72"/>
          <p:cNvSpPr>
            <a:spLocks noChangeArrowheads="1"/>
          </p:cNvSpPr>
          <p:nvPr/>
        </p:nvSpPr>
        <p:spPr bwMode="auto">
          <a:xfrm>
            <a:off x="1778169" y="4517982"/>
            <a:ext cx="487313" cy="369332"/>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Calibri"/>
                <a:ea typeface="ＭＳ Ｐゴシック" charset="0"/>
                <a:cs typeface="ＭＳ Ｐゴシック" charset="0"/>
              </a:rPr>
              <a:t>-1.3</a:t>
            </a:r>
            <a:endParaRPr kumimoji="0" lang="en-US" sz="2400" b="0" i="0" u="none" strike="noStrike" kern="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184338" name="Text Box 37"/>
          <p:cNvSpPr txBox="1">
            <a:spLocks noChangeArrowheads="1"/>
          </p:cNvSpPr>
          <p:nvPr/>
        </p:nvSpPr>
        <p:spPr bwMode="auto">
          <a:xfrm>
            <a:off x="1573742" y="1206052"/>
            <a:ext cx="1926542" cy="954067"/>
          </a:xfrm>
          <a:prstGeom prst="rect">
            <a:avLst/>
          </a:prstGeom>
          <a:noFill/>
          <a:ln>
            <a:noFill/>
          </a:ln>
        </p:spPr>
        <p:txBody>
          <a:bodyPr wrap="square" lIns="91394" tIns="45700" rIns="91394" bIns="4570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Daily Liraglutide</a:t>
            </a:r>
            <a:r>
              <a:rPr kumimoji="0" lang="en-US" altLang="es-ES" sz="1600" b="1"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LEAD 5            </a:t>
            </a:r>
            <a:r>
              <a:rPr kumimoji="0" lang="en-US"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Lira         Glargine</a:t>
            </a:r>
          </a:p>
        </p:txBody>
      </p:sp>
      <p:sp>
        <p:nvSpPr>
          <p:cNvPr id="29" name="Rectangle 50"/>
          <p:cNvSpPr>
            <a:spLocks noChangeArrowheads="1"/>
          </p:cNvSpPr>
          <p:nvPr/>
        </p:nvSpPr>
        <p:spPr bwMode="auto">
          <a:xfrm>
            <a:off x="2639484" y="2226025"/>
            <a:ext cx="728133" cy="1570038"/>
          </a:xfrm>
          <a:prstGeom prst="rect">
            <a:avLst/>
          </a:prstGeom>
          <a:solidFill>
            <a:srgbClr val="FF3300"/>
          </a:solidFill>
          <a:ln w="9525">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31" name="Rectangle 72"/>
          <p:cNvSpPr>
            <a:spLocks noChangeArrowheads="1"/>
          </p:cNvSpPr>
          <p:nvPr/>
        </p:nvSpPr>
        <p:spPr bwMode="auto">
          <a:xfrm>
            <a:off x="2745402" y="4004562"/>
            <a:ext cx="487313" cy="369332"/>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Calibri"/>
                <a:ea typeface="ＭＳ Ｐゴシック" charset="0"/>
                <a:cs typeface="ＭＳ Ｐゴシック" charset="0"/>
              </a:rPr>
              <a:t>-1.1</a:t>
            </a:r>
            <a:endParaRPr kumimoji="0" lang="en-US" sz="2400" b="0" i="0" u="none" strike="noStrike" kern="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184341" name="Text Box 37"/>
          <p:cNvSpPr txBox="1">
            <a:spLocks noChangeArrowheads="1"/>
          </p:cNvSpPr>
          <p:nvPr/>
        </p:nvSpPr>
        <p:spPr bwMode="auto">
          <a:xfrm>
            <a:off x="6887633" y="1206052"/>
            <a:ext cx="2281767" cy="954067"/>
          </a:xfrm>
          <a:prstGeom prst="rect">
            <a:avLst/>
          </a:prstGeom>
          <a:noFill/>
          <a:ln>
            <a:noFill/>
          </a:ln>
        </p:spPr>
        <p:txBody>
          <a:bodyPr wrap="square" lIns="91394" tIns="45700" rIns="91394" bIns="4570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Weekly Semaglutide</a:t>
            </a:r>
            <a:r>
              <a:rPr kumimoji="0" lang="en-US" altLang="es-ES" sz="1600" b="1"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3</a:t>
            </a:r>
            <a:endPar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SUSTAIN 4            </a:t>
            </a:r>
            <a:r>
              <a:rPr kumimoji="0" lang="en-US" altLang="es-ES" sz="16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Sema</a:t>
            </a:r>
            <a:r>
              <a:rPr kumimoji="0" lang="en-US"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          Glargine</a:t>
            </a:r>
          </a:p>
        </p:txBody>
      </p:sp>
      <p:sp>
        <p:nvSpPr>
          <p:cNvPr id="184342" name="Text Box 37"/>
          <p:cNvSpPr txBox="1">
            <a:spLocks noChangeArrowheads="1"/>
          </p:cNvSpPr>
          <p:nvPr/>
        </p:nvSpPr>
        <p:spPr bwMode="auto">
          <a:xfrm>
            <a:off x="4095786" y="1206052"/>
            <a:ext cx="2098537" cy="954067"/>
          </a:xfrm>
          <a:prstGeom prst="rect">
            <a:avLst/>
          </a:prstGeom>
          <a:noFill/>
          <a:ln>
            <a:noFill/>
          </a:ln>
        </p:spPr>
        <p:txBody>
          <a:bodyPr wrap="square" lIns="91394" tIns="45700" rIns="91394" bIns="4570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Weekly Exenatide</a:t>
            </a:r>
            <a:r>
              <a:rPr kumimoji="0" lang="en-US" altLang="es-ES" sz="1600" b="1"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DURATION 3      </a:t>
            </a:r>
            <a:r>
              <a:rPr kumimoji="0" lang="en-US"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Exe         Glargine</a:t>
            </a:r>
          </a:p>
        </p:txBody>
      </p:sp>
      <p:sp>
        <p:nvSpPr>
          <p:cNvPr id="24" name="Freeform 64"/>
          <p:cNvSpPr>
            <a:spLocks/>
          </p:cNvSpPr>
          <p:nvPr/>
        </p:nvSpPr>
        <p:spPr bwMode="auto">
          <a:xfrm>
            <a:off x="1284844" y="2227666"/>
            <a:ext cx="10907183" cy="90487"/>
          </a:xfrm>
          <a:custGeom>
            <a:avLst/>
            <a:gdLst>
              <a:gd name="T0" fmla="*/ 0 w 4440"/>
              <a:gd name="T1" fmla="*/ 0 h 55563"/>
              <a:gd name="T2" fmla="*/ 2147483647 w 4440"/>
              <a:gd name="T3" fmla="*/ 0 h 55563"/>
              <a:gd name="T4" fmla="*/ 2147483647 w 4440"/>
              <a:gd name="T5" fmla="*/ 0 h 55563"/>
              <a:gd name="T6" fmla="*/ 0 60000 65536"/>
              <a:gd name="T7" fmla="*/ 0 60000 65536"/>
              <a:gd name="T8" fmla="*/ 0 60000 65536"/>
              <a:gd name="T9" fmla="*/ 0 w 4440"/>
              <a:gd name="T10" fmla="*/ 0 h 55563"/>
              <a:gd name="T11" fmla="*/ 4440 w 4440"/>
              <a:gd name="T12" fmla="*/ 55563 h 55563"/>
            </a:gdLst>
            <a:ahLst/>
            <a:cxnLst>
              <a:cxn ang="T6">
                <a:pos x="T0" y="T1"/>
              </a:cxn>
              <a:cxn ang="T7">
                <a:pos x="T2" y="T3"/>
              </a:cxn>
              <a:cxn ang="T8">
                <a:pos x="T4" y="T5"/>
              </a:cxn>
            </a:cxnLst>
            <a:rect l="T9" t="T10" r="T11" b="T12"/>
            <a:pathLst>
              <a:path w="4440" h="55563">
                <a:moveTo>
                  <a:pt x="0" y="0"/>
                </a:moveTo>
                <a:lnTo>
                  <a:pt x="32" y="0"/>
                </a:lnTo>
                <a:lnTo>
                  <a:pt x="4440" y="0"/>
                </a:lnTo>
              </a:path>
            </a:pathLst>
          </a:custGeom>
          <a:noFill/>
          <a:ln w="28575">
            <a:solidFill>
              <a:schemeClr val="tx1"/>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84344" name="Text Box 37"/>
          <p:cNvSpPr txBox="1">
            <a:spLocks noChangeArrowheads="1"/>
          </p:cNvSpPr>
          <p:nvPr/>
        </p:nvSpPr>
        <p:spPr bwMode="auto">
          <a:xfrm>
            <a:off x="9457267" y="1206052"/>
            <a:ext cx="2258484" cy="954067"/>
          </a:xfrm>
          <a:prstGeom prst="rect">
            <a:avLst/>
          </a:prstGeom>
          <a:noFill/>
          <a:ln>
            <a:noFill/>
          </a:ln>
        </p:spPr>
        <p:txBody>
          <a:bodyPr lIns="91394" tIns="45700" rIns="91394" bIns="4570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Weekly </a:t>
            </a:r>
            <a:r>
              <a:rPr kumimoji="0" lang="en-US" altLang="es-ES" sz="16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Dulaglutide</a:t>
            </a:r>
            <a:r>
              <a:rPr kumimoji="0" lang="en-US" altLang="es-ES" sz="1600" b="1"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4</a:t>
            </a:r>
            <a:endPar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s-E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AWARD 2             </a:t>
            </a:r>
            <a:r>
              <a:rPr kumimoji="0" lang="en-US" altLang="es-ES" sz="16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Dula</a:t>
            </a:r>
            <a:r>
              <a:rPr kumimoji="0" lang="en-US" altLang="es-E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1.5       Glargine</a:t>
            </a:r>
          </a:p>
        </p:txBody>
      </p:sp>
      <p:sp>
        <p:nvSpPr>
          <p:cNvPr id="45" name="Rectangle 50"/>
          <p:cNvSpPr>
            <a:spLocks noChangeArrowheads="1"/>
          </p:cNvSpPr>
          <p:nvPr/>
        </p:nvSpPr>
        <p:spPr bwMode="auto">
          <a:xfrm>
            <a:off x="9647768" y="2238725"/>
            <a:ext cx="728133" cy="1208141"/>
          </a:xfrm>
          <a:prstGeom prst="rect">
            <a:avLst/>
          </a:prstGeom>
          <a:solidFill>
            <a:srgbClr val="339933"/>
          </a:solidFill>
          <a:ln w="9525" algn="ctr">
            <a:noFill/>
            <a:miter lim="800000"/>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84346" name="Rectangle 16"/>
          <p:cNvSpPr>
            <a:spLocks noChangeArrowheads="1"/>
          </p:cNvSpPr>
          <p:nvPr/>
        </p:nvSpPr>
        <p:spPr bwMode="auto">
          <a:xfrm>
            <a:off x="9740900" y="3664977"/>
            <a:ext cx="541867" cy="369332"/>
          </a:xfrm>
          <a:prstGeom prst="rect">
            <a:avLst/>
          </a:prstGeom>
          <a:noFill/>
          <a:ln>
            <a:noFill/>
          </a:ln>
        </p:spPr>
        <p:txBody>
          <a:bodyPr lIns="0" tIns="0" rIns="0" bIns="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s-ES" sz="24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-0.9</a:t>
            </a:r>
            <a:endParaRPr kumimoji="0" lang="en-US" altLang="es-ES" sz="24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7" name="Rectangle 50"/>
          <p:cNvSpPr>
            <a:spLocks noChangeArrowheads="1"/>
          </p:cNvSpPr>
          <p:nvPr/>
        </p:nvSpPr>
        <p:spPr bwMode="auto">
          <a:xfrm>
            <a:off x="10663768" y="2232375"/>
            <a:ext cx="728133" cy="657351"/>
          </a:xfrm>
          <a:prstGeom prst="rect">
            <a:avLst/>
          </a:prstGeom>
          <a:solidFill>
            <a:srgbClr val="FF3300"/>
          </a:solidFill>
          <a:ln w="9525" algn="ctr">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84348" name="Rectangle 16"/>
          <p:cNvSpPr>
            <a:spLocks noChangeArrowheads="1"/>
          </p:cNvSpPr>
          <p:nvPr/>
        </p:nvSpPr>
        <p:spPr bwMode="auto">
          <a:xfrm>
            <a:off x="10761134" y="3057399"/>
            <a:ext cx="533400" cy="369332"/>
          </a:xfrm>
          <a:prstGeom prst="rect">
            <a:avLst/>
          </a:prstGeom>
          <a:noFill/>
          <a:ln>
            <a:noFill/>
          </a:ln>
        </p:spPr>
        <p:txBody>
          <a:bodyPr lIns="0" tIns="0" rIns="0" bIns="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s-ES" sz="24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-0.6</a:t>
            </a:r>
            <a:endParaRPr kumimoji="0" lang="en-US" altLang="es-ES" sz="24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 name="Rectangle 22"/>
          <p:cNvSpPr>
            <a:spLocks noChangeArrowheads="1"/>
          </p:cNvSpPr>
          <p:nvPr/>
        </p:nvSpPr>
        <p:spPr bwMode="auto">
          <a:xfrm>
            <a:off x="683721" y="4797828"/>
            <a:ext cx="368691" cy="251159"/>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ＭＳ Ｐゴシック" charset="0"/>
              </a:rPr>
              <a:t>–1.6</a:t>
            </a:r>
          </a:p>
        </p:txBody>
      </p:sp>
      <p:sp>
        <p:nvSpPr>
          <p:cNvPr id="55" name="Line 10"/>
          <p:cNvSpPr>
            <a:spLocks noChangeShapeType="1"/>
          </p:cNvSpPr>
          <p:nvPr/>
        </p:nvSpPr>
        <p:spPr bwMode="auto">
          <a:xfrm>
            <a:off x="1259420" y="4940650"/>
            <a:ext cx="67733" cy="1588"/>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84351" name="Rectangle 50"/>
          <p:cNvSpPr>
            <a:spLocks noChangeArrowheads="1"/>
          </p:cNvSpPr>
          <p:nvPr/>
        </p:nvSpPr>
        <p:spPr bwMode="auto">
          <a:xfrm>
            <a:off x="4326468" y="2240819"/>
            <a:ext cx="728133" cy="1841047"/>
          </a:xfrm>
          <a:prstGeom prst="rect">
            <a:avLst/>
          </a:prstGeom>
          <a:solidFill>
            <a:srgbClr val="339933"/>
          </a:solidFill>
          <a:ln>
            <a:noFill/>
          </a:ln>
        </p:spPr>
        <p:txBody>
          <a:bodyPr lIns="91394" tIns="45700" rIns="91394" bIns="45700"/>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altLang="es-ES" sz="1600" b="0" i="0" u="none" strike="noStrike" kern="0" cap="none" spc="0" normalizeH="0" baseline="0" noProof="0">
              <a:ln>
                <a:noFill/>
              </a:ln>
              <a:solidFill>
                <a:srgbClr val="339933"/>
              </a:solidFill>
              <a:effectLst/>
              <a:uLnTx/>
              <a:uFillTx/>
              <a:latin typeface="Times New Roman" panose="02020603050405020304" pitchFamily="18" charset="0"/>
              <a:ea typeface="+mn-ea"/>
              <a:cs typeface="Arial" panose="020B0604020202020204" pitchFamily="34" charset="0"/>
            </a:endParaRPr>
          </a:p>
        </p:txBody>
      </p:sp>
      <p:sp>
        <p:nvSpPr>
          <p:cNvPr id="57" name="Rectangle 72"/>
          <p:cNvSpPr>
            <a:spLocks noChangeArrowheads="1"/>
          </p:cNvSpPr>
          <p:nvPr/>
        </p:nvSpPr>
        <p:spPr bwMode="auto">
          <a:xfrm>
            <a:off x="4406902" y="4297766"/>
            <a:ext cx="487313" cy="369332"/>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Calibri"/>
                <a:ea typeface="ＭＳ Ｐゴシック" charset="0"/>
                <a:cs typeface="ＭＳ Ｐゴシック" charset="0"/>
              </a:rPr>
              <a:t>-1.2</a:t>
            </a:r>
            <a:endParaRPr kumimoji="0" lang="en-US" sz="2400" b="0" i="0" u="none" strike="noStrike" kern="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58" name="Rectangle 50"/>
          <p:cNvSpPr>
            <a:spLocks noChangeArrowheads="1"/>
          </p:cNvSpPr>
          <p:nvPr/>
        </p:nvSpPr>
        <p:spPr bwMode="auto">
          <a:xfrm>
            <a:off x="5287436" y="2240819"/>
            <a:ext cx="728133" cy="1407563"/>
          </a:xfrm>
          <a:prstGeom prst="rect">
            <a:avLst/>
          </a:prstGeom>
          <a:solidFill>
            <a:srgbClr val="FF3300"/>
          </a:solidFill>
          <a:ln w="9525">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59" name="Rectangle 72"/>
          <p:cNvSpPr>
            <a:spLocks noChangeArrowheads="1"/>
          </p:cNvSpPr>
          <p:nvPr/>
        </p:nvSpPr>
        <p:spPr bwMode="auto">
          <a:xfrm>
            <a:off x="5391151" y="3796063"/>
            <a:ext cx="487313" cy="369332"/>
          </a:xfrm>
          <a:prstGeom prst="rect">
            <a:avLst/>
          </a:prstGeom>
          <a:noFill/>
          <a:ln>
            <a:noFill/>
          </a:ln>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Calibri"/>
                <a:ea typeface="ＭＳ Ｐゴシック" charset="0"/>
                <a:cs typeface="ＭＳ Ｐゴシック" charset="0"/>
              </a:rPr>
              <a:t>-1.0</a:t>
            </a:r>
            <a:endParaRPr kumimoji="0" lang="en-US" sz="2400" b="0" i="0" u="none" strike="noStrike" kern="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60" name="Rectangle 50"/>
          <p:cNvSpPr>
            <a:spLocks noChangeArrowheads="1"/>
          </p:cNvSpPr>
          <p:nvPr/>
        </p:nvSpPr>
        <p:spPr bwMode="auto">
          <a:xfrm>
            <a:off x="7069668" y="2230841"/>
            <a:ext cx="728133" cy="2566987"/>
          </a:xfrm>
          <a:prstGeom prst="rect">
            <a:avLst/>
          </a:prstGeom>
          <a:solidFill>
            <a:srgbClr val="339933"/>
          </a:solidFill>
          <a:ln w="9525" algn="ctr">
            <a:noFill/>
            <a:miter lim="800000"/>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84356" name="Rectangle 16"/>
          <p:cNvSpPr>
            <a:spLocks noChangeArrowheads="1"/>
          </p:cNvSpPr>
          <p:nvPr/>
        </p:nvSpPr>
        <p:spPr bwMode="auto">
          <a:xfrm>
            <a:off x="7136342" y="4868411"/>
            <a:ext cx="594783" cy="369332"/>
          </a:xfrm>
          <a:prstGeom prst="rect">
            <a:avLst/>
          </a:prstGeom>
          <a:noFill/>
          <a:ln>
            <a:noFill/>
          </a:ln>
        </p:spPr>
        <p:txBody>
          <a:bodyPr wrap="square" lIns="0" tIns="0" rIns="0" bIns="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s-ES" sz="24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-1.6</a:t>
            </a:r>
            <a:endParaRPr kumimoji="0" lang="en-US" altLang="es-ES" sz="24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2" name="Rectangle 50"/>
          <p:cNvSpPr>
            <a:spLocks noChangeArrowheads="1"/>
          </p:cNvSpPr>
          <p:nvPr/>
        </p:nvSpPr>
        <p:spPr bwMode="auto">
          <a:xfrm>
            <a:off x="8085667" y="2224438"/>
            <a:ext cx="728133" cy="933185"/>
          </a:xfrm>
          <a:prstGeom prst="rect">
            <a:avLst/>
          </a:prstGeom>
          <a:solidFill>
            <a:srgbClr val="FF3300"/>
          </a:solidFill>
          <a:ln w="9525" algn="ctr">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84358" name="Rectangle 16"/>
          <p:cNvSpPr>
            <a:spLocks noChangeArrowheads="1"/>
          </p:cNvSpPr>
          <p:nvPr/>
        </p:nvSpPr>
        <p:spPr bwMode="auto">
          <a:xfrm>
            <a:off x="8163983" y="3313593"/>
            <a:ext cx="649817" cy="369332"/>
          </a:xfrm>
          <a:prstGeom prst="rect">
            <a:avLst/>
          </a:prstGeom>
          <a:noFill/>
          <a:ln>
            <a:noFill/>
          </a:ln>
        </p:spPr>
        <p:txBody>
          <a:bodyPr wrap="square" lIns="0" tIns="0" rIns="0" bIns="0">
            <a:spAutoFit/>
          </a:bodyPr>
          <a:lstStyle>
            <a:lvl1pPr>
              <a:spcBef>
                <a:spcPct val="20000"/>
              </a:spcBef>
              <a:buChar char="•"/>
              <a:defRPr sz="29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5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2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s-ES" sz="24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-0.8</a:t>
            </a:r>
            <a:endParaRPr kumimoji="0" lang="en-US" altLang="es-ES" sz="24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38" name="Grupo 37">
            <a:extLst>
              <a:ext uri="{FF2B5EF4-FFF2-40B4-BE49-F238E27FC236}">
                <a16:creationId xmlns:a16="http://schemas.microsoft.com/office/drawing/2014/main" id="{BDF22F42-A954-7440-88D9-8503032FA4C0}"/>
              </a:ext>
            </a:extLst>
          </p:cNvPr>
          <p:cNvGrpSpPr/>
          <p:nvPr/>
        </p:nvGrpSpPr>
        <p:grpSpPr>
          <a:xfrm>
            <a:off x="63064" y="6609328"/>
            <a:ext cx="12046557" cy="136634"/>
            <a:chOff x="63064" y="6513014"/>
            <a:chExt cx="12046557" cy="136634"/>
          </a:xfrm>
        </p:grpSpPr>
        <p:cxnSp>
          <p:nvCxnSpPr>
            <p:cNvPr id="39" name="Conector recto 38">
              <a:extLst>
                <a:ext uri="{FF2B5EF4-FFF2-40B4-BE49-F238E27FC236}">
                  <a16:creationId xmlns:a16="http://schemas.microsoft.com/office/drawing/2014/main" id="{EDA6F916-F9B2-2F47-AA2B-67925BF854FC}"/>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7EB24A74-54EC-1D4F-BFD3-B9796F7FA324}"/>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1" name="Triángulo rectángulo 40">
            <a:extLst>
              <a:ext uri="{FF2B5EF4-FFF2-40B4-BE49-F238E27FC236}">
                <a16:creationId xmlns:a16="http://schemas.microsoft.com/office/drawing/2014/main" id="{08FFEC28-0668-064F-BED0-A0FB826A7393}"/>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5700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E386AB0-8CE9-204B-8A1B-7BED65C22CDA}"/>
              </a:ext>
            </a:extLst>
          </p:cNvPr>
          <p:cNvGrpSpPr/>
          <p:nvPr/>
        </p:nvGrpSpPr>
        <p:grpSpPr>
          <a:xfrm>
            <a:off x="63064" y="6576078"/>
            <a:ext cx="12046557" cy="136634"/>
            <a:chOff x="63064" y="6513014"/>
            <a:chExt cx="12046557" cy="136634"/>
          </a:xfrm>
        </p:grpSpPr>
        <p:cxnSp>
          <p:nvCxnSpPr>
            <p:cNvPr id="3" name="Conector recto 2">
              <a:extLst>
                <a:ext uri="{FF2B5EF4-FFF2-40B4-BE49-F238E27FC236}">
                  <a16:creationId xmlns:a16="http://schemas.microsoft.com/office/drawing/2014/main" id="{6CFD5730-ED41-B24A-AAAE-B6D91CEFE18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5723E5BC-594A-584A-92B9-5D4607E5DD1E}"/>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 name="Grupo 6">
            <a:extLst>
              <a:ext uri="{FF2B5EF4-FFF2-40B4-BE49-F238E27FC236}">
                <a16:creationId xmlns:a16="http://schemas.microsoft.com/office/drawing/2014/main" id="{49975BCB-6474-F448-9940-E2856EA84F83}"/>
              </a:ext>
            </a:extLst>
          </p:cNvPr>
          <p:cNvGrpSpPr/>
          <p:nvPr/>
        </p:nvGrpSpPr>
        <p:grpSpPr>
          <a:xfrm>
            <a:off x="3171934" y="106877"/>
            <a:ext cx="5816600" cy="5221429"/>
            <a:chOff x="3187700" y="1115870"/>
            <a:chExt cx="5816600" cy="5221429"/>
          </a:xfrm>
        </p:grpSpPr>
        <p:pic>
          <p:nvPicPr>
            <p:cNvPr id="3074" name="Picture 2">
              <a:extLst>
                <a:ext uri="{FF2B5EF4-FFF2-40B4-BE49-F238E27FC236}">
                  <a16:creationId xmlns:a16="http://schemas.microsoft.com/office/drawing/2014/main" id="{3E33775D-6F30-4F43-AFE0-109DA69CB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32"/>
            <a:stretch/>
          </p:blipFill>
          <p:spPr bwMode="auto">
            <a:xfrm>
              <a:off x="3187700" y="1115870"/>
              <a:ext cx="5816600" cy="5221429"/>
            </a:xfrm>
            <a:prstGeom prst="rect">
              <a:avLst/>
            </a:prstGeom>
            <a:noFill/>
            <a:extLst>
              <a:ext uri="{909E8E84-426E-40DD-AFC4-6F175D3DCCD1}">
                <a14:hiddenFill xmlns:a14="http://schemas.microsoft.com/office/drawing/2010/main">
                  <a:solidFill>
                    <a:srgbClr val="FFFFFF"/>
                  </a:solidFill>
                </a14:hiddenFill>
              </a:ext>
            </a:extLst>
          </p:spPr>
        </p:pic>
        <p:sp>
          <p:nvSpPr>
            <p:cNvPr id="5" name="Forma libre 4">
              <a:extLst>
                <a:ext uri="{FF2B5EF4-FFF2-40B4-BE49-F238E27FC236}">
                  <a16:creationId xmlns:a16="http://schemas.microsoft.com/office/drawing/2014/main" id="{95DF53ED-0650-144E-99F5-A1A9701B7434}"/>
                </a:ext>
              </a:extLst>
            </p:cNvPr>
            <p:cNvSpPr/>
            <p:nvPr/>
          </p:nvSpPr>
          <p:spPr>
            <a:xfrm>
              <a:off x="3598632" y="1371600"/>
              <a:ext cx="4209393" cy="3042745"/>
            </a:xfrm>
            <a:custGeom>
              <a:avLst/>
              <a:gdLst>
                <a:gd name="connsiteX0" fmla="*/ 2806262 w 4209393"/>
                <a:gd name="connsiteY0" fmla="*/ 3042745 h 3042745"/>
                <a:gd name="connsiteX1" fmla="*/ 4114800 w 4209393"/>
                <a:gd name="connsiteY1" fmla="*/ 2286000 h 3042745"/>
                <a:gd name="connsiteX2" fmla="*/ 4209393 w 4209393"/>
                <a:gd name="connsiteY2" fmla="*/ 0 h 3042745"/>
                <a:gd name="connsiteX3" fmla="*/ 0 w 4209393"/>
                <a:gd name="connsiteY3" fmla="*/ 94593 h 3042745"/>
                <a:gd name="connsiteX4" fmla="*/ 47296 w 4209393"/>
                <a:gd name="connsiteY4" fmla="*/ 2270234 h 3042745"/>
                <a:gd name="connsiteX5" fmla="*/ 2806262 w 4209393"/>
                <a:gd name="connsiteY5" fmla="*/ 3042745 h 3042745"/>
                <a:gd name="connsiteX0" fmla="*/ 2806262 w 4209393"/>
                <a:gd name="connsiteY0" fmla="*/ 3042745 h 3042745"/>
                <a:gd name="connsiteX1" fmla="*/ 4114800 w 4209393"/>
                <a:gd name="connsiteY1" fmla="*/ 2286000 h 3042745"/>
                <a:gd name="connsiteX2" fmla="*/ 4209393 w 4209393"/>
                <a:gd name="connsiteY2" fmla="*/ 0 h 3042745"/>
                <a:gd name="connsiteX3" fmla="*/ 0 w 4209393"/>
                <a:gd name="connsiteY3" fmla="*/ 94593 h 3042745"/>
                <a:gd name="connsiteX4" fmla="*/ 47296 w 4209393"/>
                <a:gd name="connsiteY4" fmla="*/ 2159876 h 3042745"/>
                <a:gd name="connsiteX5" fmla="*/ 2806262 w 4209393"/>
                <a:gd name="connsiteY5" fmla="*/ 3042745 h 304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393" h="3042745">
                  <a:moveTo>
                    <a:pt x="2806262" y="3042745"/>
                  </a:moveTo>
                  <a:lnTo>
                    <a:pt x="4114800" y="2286000"/>
                  </a:lnTo>
                  <a:lnTo>
                    <a:pt x="4209393" y="0"/>
                  </a:lnTo>
                  <a:lnTo>
                    <a:pt x="0" y="94593"/>
                  </a:lnTo>
                  <a:lnTo>
                    <a:pt x="47296" y="2159876"/>
                  </a:lnTo>
                  <a:lnTo>
                    <a:pt x="2806262" y="304274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BCC1BD8E-9047-F342-9567-B2C1737003C6}"/>
                </a:ext>
              </a:extLst>
            </p:cNvPr>
            <p:cNvSpPr txBox="1"/>
            <p:nvPr/>
          </p:nvSpPr>
          <p:spPr>
            <a:xfrm rot="19103848">
              <a:off x="7236372" y="4414343"/>
              <a:ext cx="1239122" cy="461665"/>
            </a:xfrm>
            <a:prstGeom prst="rect">
              <a:avLst/>
            </a:prstGeom>
            <a:noFill/>
          </p:spPr>
          <p:txBody>
            <a:bodyPr wrap="none" rtlCol="0">
              <a:spAutoFit/>
            </a:bodyPr>
            <a:lstStyle/>
            <a:p>
              <a:r>
                <a:rPr lang="es-ES" sz="2400" b="1">
                  <a:solidFill>
                    <a:schemeClr val="bg1"/>
                  </a:solidFill>
                </a:rPr>
                <a:t>1er </a:t>
              </a:r>
              <a:r>
                <a:rPr lang="es-ES" sz="2400" b="1" err="1">
                  <a:solidFill>
                    <a:schemeClr val="bg1"/>
                  </a:solidFill>
                </a:rPr>
                <a:t>graó</a:t>
              </a:r>
              <a:endParaRPr lang="es-ES" sz="2400" b="1">
                <a:solidFill>
                  <a:schemeClr val="bg1"/>
                </a:solidFill>
              </a:endParaRPr>
            </a:p>
          </p:txBody>
        </p:sp>
      </p:grpSp>
      <p:sp>
        <p:nvSpPr>
          <p:cNvPr id="8" name="CuadroTexto 7">
            <a:extLst>
              <a:ext uri="{FF2B5EF4-FFF2-40B4-BE49-F238E27FC236}">
                <a16:creationId xmlns:a16="http://schemas.microsoft.com/office/drawing/2014/main" id="{AB27DD76-B39E-7846-80E2-A51D89A6D43A}"/>
              </a:ext>
            </a:extLst>
          </p:cNvPr>
          <p:cNvSpPr txBox="1"/>
          <p:nvPr/>
        </p:nvSpPr>
        <p:spPr>
          <a:xfrm>
            <a:off x="4256689" y="5344510"/>
            <a:ext cx="3889976" cy="584775"/>
          </a:xfrm>
          <a:prstGeom prst="rect">
            <a:avLst/>
          </a:prstGeom>
          <a:noFill/>
        </p:spPr>
        <p:txBody>
          <a:bodyPr wrap="none" rtlCol="0">
            <a:spAutoFit/>
          </a:bodyPr>
          <a:lstStyle/>
          <a:p>
            <a:r>
              <a:rPr lang="es-ES" sz="3200" b="1" err="1"/>
              <a:t>Sempre</a:t>
            </a:r>
            <a:r>
              <a:rPr lang="es-ES" sz="3200" b="1"/>
              <a:t> metformina ?</a:t>
            </a:r>
          </a:p>
        </p:txBody>
      </p:sp>
    </p:spTree>
    <p:extLst>
      <p:ext uri="{BB962C8B-B14F-4D97-AF65-F5344CB8AC3E}">
        <p14:creationId xmlns:p14="http://schemas.microsoft.com/office/powerpoint/2010/main" val="1696976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2">
            <a:extLst>
              <a:ext uri="{FF2B5EF4-FFF2-40B4-BE49-F238E27FC236}">
                <a16:creationId xmlns:a16="http://schemas.microsoft.com/office/drawing/2014/main" id="{81EEC373-F285-B243-BA00-2A742952411D}"/>
              </a:ext>
            </a:extLst>
          </p:cNvPr>
          <p:cNvSpPr>
            <a:spLocks noChangeArrowheads="1"/>
          </p:cNvSpPr>
          <p:nvPr/>
        </p:nvSpPr>
        <p:spPr bwMode="auto">
          <a:xfrm>
            <a:off x="1169993" y="22380585"/>
            <a:ext cx="6769100" cy="1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241" rtl="0" eaLnBrk="1" fontAlgn="base" latinLnBrk="0" hangingPunct="1">
              <a:lnSpc>
                <a:spcPct val="100000"/>
              </a:lnSpc>
              <a:spcBef>
                <a:spcPct val="0"/>
              </a:spcBef>
              <a:spcAft>
                <a:spcPct val="0"/>
              </a:spcAft>
              <a:buClrTx/>
              <a:buSzTx/>
              <a:buFontTx/>
              <a:buNone/>
              <a:tabLst/>
              <a:defRPr/>
            </a:pPr>
            <a:r>
              <a:rPr kumimoji="0" lang="en-US" altLang="es-ES" sz="3200" b="1" i="0" u="none" strike="noStrike" kern="1200" cap="none" spc="0" normalizeH="0" baseline="0" noProof="0">
                <a:ln>
                  <a:noFill/>
                </a:ln>
                <a:solidFill>
                  <a:srgbClr val="FFA900"/>
                </a:solidFill>
                <a:effectLst/>
                <a:uLnTx/>
                <a:uFillTx/>
                <a:latin typeface="Calibri" panose="020F0502020204030204" pitchFamily="34" charset="0"/>
                <a:ea typeface="+mn-ea"/>
                <a:cs typeface="Arial" panose="020B0604020202020204" pitchFamily="34" charset="0"/>
              </a:rPr>
              <a:t>Demographic and clinical characteristics at baseline</a:t>
            </a:r>
          </a:p>
        </p:txBody>
      </p:sp>
      <p:graphicFrame>
        <p:nvGraphicFramePr>
          <p:cNvPr id="5" name="Taula 58">
            <a:extLst>
              <a:ext uri="{FF2B5EF4-FFF2-40B4-BE49-F238E27FC236}">
                <a16:creationId xmlns:a16="http://schemas.microsoft.com/office/drawing/2014/main" id="{B6AAA1A2-7775-BC4E-9288-BF021BF1E4B6}"/>
              </a:ext>
            </a:extLst>
          </p:cNvPr>
          <p:cNvGraphicFramePr>
            <a:graphicFrameLocks noGrp="1"/>
          </p:cNvGraphicFramePr>
          <p:nvPr/>
        </p:nvGraphicFramePr>
        <p:xfrm>
          <a:off x="1219204" y="23533111"/>
          <a:ext cx="6648450" cy="5509528"/>
        </p:xfrm>
        <a:graphic>
          <a:graphicData uri="http://schemas.openxmlformats.org/drawingml/2006/table">
            <a:tbl>
              <a:tblPr/>
              <a:tblGrid>
                <a:gridCol w="2710299">
                  <a:extLst>
                    <a:ext uri="{9D8B030D-6E8A-4147-A177-3AD203B41FA5}">
                      <a16:colId xmlns:a16="http://schemas.microsoft.com/office/drawing/2014/main" val="20000"/>
                    </a:ext>
                  </a:extLst>
                </a:gridCol>
                <a:gridCol w="1883908">
                  <a:extLst>
                    <a:ext uri="{9D8B030D-6E8A-4147-A177-3AD203B41FA5}">
                      <a16:colId xmlns:a16="http://schemas.microsoft.com/office/drawing/2014/main" val="20001"/>
                    </a:ext>
                  </a:extLst>
                </a:gridCol>
                <a:gridCol w="2054243">
                  <a:extLst>
                    <a:ext uri="{9D8B030D-6E8A-4147-A177-3AD203B41FA5}">
                      <a16:colId xmlns:a16="http://schemas.microsoft.com/office/drawing/2014/main" val="20002"/>
                    </a:ext>
                  </a:extLst>
                </a:gridCol>
              </a:tblGrid>
              <a:tr h="517423">
                <a:tc>
                  <a:txBody>
                    <a:bodyPr/>
                    <a:lstStyle/>
                    <a:p>
                      <a:pPr>
                        <a:spcAft>
                          <a:spcPts val="0"/>
                        </a:spcAft>
                      </a:pPr>
                      <a:r>
                        <a:rPr lang="en-US" sz="1100" b="1" kern="0">
                          <a:latin typeface="Arial"/>
                          <a:ea typeface="MS Mincho"/>
                          <a:cs typeface="Times New Roman"/>
                        </a:rPr>
                        <a:t>Characteristic</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0">
                          <a:latin typeface="Arial"/>
                          <a:ea typeface="MS Mincho"/>
                          <a:cs typeface="Times New Roman"/>
                        </a:rPr>
                        <a:t>Overall population</a:t>
                      </a:r>
                      <a:endParaRPr lang="es-ES" sz="1100" kern="1600">
                        <a:latin typeface="Arial"/>
                        <a:ea typeface="MS Mincho"/>
                        <a:cs typeface="Times New Roman"/>
                      </a:endParaRPr>
                    </a:p>
                    <a:p>
                      <a:pPr algn="ctr">
                        <a:spcAft>
                          <a:spcPts val="0"/>
                        </a:spcAft>
                      </a:pPr>
                      <a:r>
                        <a:rPr lang="en-US" sz="1100" b="1" kern="0">
                          <a:latin typeface="Arial"/>
                          <a:ea typeface="MS Mincho"/>
                          <a:cs typeface="Times New Roman"/>
                        </a:rPr>
                        <a:t>(N=23.678)</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0">
                          <a:latin typeface="Arial"/>
                          <a:ea typeface="MS Mincho"/>
                          <a:cs typeface="Times New Roman"/>
                        </a:rPr>
                        <a:t>Patients with treatment intensified</a:t>
                      </a:r>
                      <a:endParaRPr lang="es-ES" sz="1100" kern="1600">
                        <a:latin typeface="Arial"/>
                        <a:ea typeface="MS Mincho"/>
                        <a:cs typeface="Times New Roman"/>
                      </a:endParaRPr>
                    </a:p>
                    <a:p>
                      <a:pPr algn="ctr">
                        <a:spcAft>
                          <a:spcPts val="0"/>
                        </a:spcAft>
                      </a:pPr>
                      <a:r>
                        <a:rPr lang="en-US" sz="1100" b="1" kern="0">
                          <a:latin typeface="Arial"/>
                          <a:ea typeface="MS Mincho"/>
                          <a:cs typeface="Times New Roman"/>
                        </a:rPr>
                        <a:t>(N=17.465)</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2475">
                <a:tc>
                  <a:txBody>
                    <a:bodyPr/>
                    <a:lstStyle/>
                    <a:p>
                      <a:pPr>
                        <a:spcBef>
                          <a:spcPts val="300"/>
                        </a:spcBef>
                        <a:spcAft>
                          <a:spcPts val="300"/>
                        </a:spcAft>
                      </a:pPr>
                      <a:r>
                        <a:rPr lang="en-US" sz="1100" b="1" kern="0">
                          <a:latin typeface="Arial"/>
                          <a:ea typeface="MS Mincho"/>
                          <a:cs typeface="Times New Roman"/>
                        </a:rPr>
                        <a:t>Age. mean (SD). years</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66.7 (10.5)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68.7 (10.5)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2475">
                <a:tc>
                  <a:txBody>
                    <a:bodyPr/>
                    <a:lstStyle/>
                    <a:p>
                      <a:pPr algn="r">
                        <a:spcBef>
                          <a:spcPts val="300"/>
                        </a:spcBef>
                        <a:spcAft>
                          <a:spcPts val="300"/>
                        </a:spcAft>
                      </a:pPr>
                      <a:r>
                        <a:rPr lang="en-US" sz="1100" kern="0">
                          <a:latin typeface="Arial"/>
                          <a:ea typeface="MS Mincho"/>
                          <a:cs typeface="Times New Roman"/>
                        </a:rPr>
                        <a:t>&lt;75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18.416 (77.8)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14.043 (80.4)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2475">
                <a:tc>
                  <a:txBody>
                    <a:bodyPr/>
                    <a:lstStyle/>
                    <a:p>
                      <a:pPr algn="r">
                        <a:spcBef>
                          <a:spcPts val="300"/>
                        </a:spcBef>
                        <a:spcAft>
                          <a:spcPts val="300"/>
                        </a:spcAft>
                      </a:pPr>
                      <a:r>
                        <a:rPr lang="en-US" sz="1100" kern="0">
                          <a:latin typeface="Arial"/>
                          <a:ea typeface="MS Mincho"/>
                          <a:cs typeface="Times New Roman"/>
                        </a:rPr>
                        <a:t>≥75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5.262 (22.2)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3.422 (19.6)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2475">
                <a:tc>
                  <a:txBody>
                    <a:bodyPr/>
                    <a:lstStyle/>
                    <a:p>
                      <a:pPr>
                        <a:spcBef>
                          <a:spcPts val="300"/>
                        </a:spcBef>
                        <a:spcAft>
                          <a:spcPts val="300"/>
                        </a:spcAft>
                      </a:pPr>
                      <a:r>
                        <a:rPr lang="en-US" sz="1100" b="1" kern="0">
                          <a:latin typeface="Arial"/>
                          <a:ea typeface="MS Mincho"/>
                          <a:cs typeface="Times New Roman"/>
                        </a:rPr>
                        <a:t>Gender. males. n (%)</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12.675 (53.5)</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9.319 (53.4)</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2475">
                <a:tc>
                  <a:txBody>
                    <a:bodyPr/>
                    <a:lstStyle/>
                    <a:p>
                      <a:pPr>
                        <a:spcBef>
                          <a:spcPts val="300"/>
                        </a:spcBef>
                        <a:spcAft>
                          <a:spcPts val="300"/>
                        </a:spcAft>
                      </a:pPr>
                      <a:r>
                        <a:rPr lang="en-US" sz="1100" b="1" kern="0">
                          <a:latin typeface="Arial"/>
                          <a:ea typeface="MS Mincho"/>
                          <a:cs typeface="Times New Roman"/>
                        </a:rPr>
                        <a:t>Diabetes duration. mean (SD). years</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 (5.2)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 (5.2)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2475">
                <a:tc>
                  <a:txBody>
                    <a:bodyPr/>
                    <a:lstStyle/>
                    <a:p>
                      <a:pPr algn="r">
                        <a:spcBef>
                          <a:spcPts val="300"/>
                        </a:spcBef>
                        <a:spcAft>
                          <a:spcPts val="300"/>
                        </a:spcAft>
                      </a:pPr>
                      <a:r>
                        <a:rPr lang="en-US" sz="1100" kern="0">
                          <a:latin typeface="Arial"/>
                          <a:ea typeface="MS Mincho"/>
                          <a:cs typeface="Times New Roman"/>
                        </a:rPr>
                        <a:t>&lt;5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6.164 (26.0)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4.572 (26.2)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2475">
                <a:tc>
                  <a:txBody>
                    <a:bodyPr/>
                    <a:lstStyle/>
                    <a:p>
                      <a:pPr algn="r">
                        <a:spcBef>
                          <a:spcPts val="300"/>
                        </a:spcBef>
                        <a:spcAft>
                          <a:spcPts val="300"/>
                        </a:spcAft>
                      </a:pPr>
                      <a:r>
                        <a:rPr lang="en-US" sz="1100" kern="0">
                          <a:latin typeface="Arial"/>
                          <a:ea typeface="MS Mincho"/>
                          <a:cs typeface="Times New Roman"/>
                        </a:rPr>
                        <a:t>5-10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12.514 (52.9)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9.258 (53.0)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2475">
                <a:tc>
                  <a:txBody>
                    <a:bodyPr/>
                    <a:lstStyle/>
                    <a:p>
                      <a:pPr algn="r">
                        <a:spcBef>
                          <a:spcPts val="300"/>
                        </a:spcBef>
                        <a:spcAft>
                          <a:spcPts val="300"/>
                        </a:spcAft>
                      </a:pPr>
                      <a:r>
                        <a:rPr lang="en-US" sz="1100" kern="0">
                          <a:latin typeface="Arial"/>
                          <a:ea typeface="MS Mincho"/>
                          <a:cs typeface="Times New Roman"/>
                        </a:rPr>
                        <a:t>11-20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4.448 (18.8)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3.219 (18.4)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2475">
                <a:tc>
                  <a:txBody>
                    <a:bodyPr/>
                    <a:lstStyle/>
                    <a:p>
                      <a:pPr algn="r">
                        <a:spcBef>
                          <a:spcPts val="300"/>
                        </a:spcBef>
                        <a:spcAft>
                          <a:spcPts val="300"/>
                        </a:spcAft>
                      </a:pPr>
                      <a:r>
                        <a:rPr lang="en-US" sz="1100" kern="0">
                          <a:latin typeface="Arial"/>
                          <a:ea typeface="MS Mincho"/>
                          <a:cs typeface="Times New Roman"/>
                        </a:rPr>
                        <a:t>&gt;20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542 (2.2)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407 (23.3)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475">
                <a:tc>
                  <a:txBody>
                    <a:bodyPr/>
                    <a:lstStyle/>
                    <a:p>
                      <a:pPr>
                        <a:spcBef>
                          <a:spcPts val="300"/>
                        </a:spcBef>
                        <a:spcAft>
                          <a:spcPts val="300"/>
                        </a:spcAft>
                      </a:pPr>
                      <a:r>
                        <a:rPr lang="en-US" sz="1100" b="1" kern="0">
                          <a:latin typeface="Arial"/>
                          <a:ea typeface="MS Mincho"/>
                          <a:cs typeface="Times New Roman"/>
                        </a:rPr>
                        <a:t>HbA1c. mean. % (SD)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8.4 (1.2) [68]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8.6 (1.3) [70]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5280">
                <a:tc>
                  <a:txBody>
                    <a:bodyPr/>
                    <a:lstStyle/>
                    <a:p>
                      <a:pPr>
                        <a:spcBef>
                          <a:spcPts val="300"/>
                        </a:spcBef>
                        <a:spcAft>
                          <a:spcPts val="300"/>
                        </a:spcAft>
                      </a:pPr>
                      <a:r>
                        <a:rPr lang="en-US" sz="1100" b="1" kern="0">
                          <a:latin typeface="Arial"/>
                          <a:ea typeface="MS Mincho"/>
                          <a:cs typeface="Times New Roman"/>
                        </a:rPr>
                        <a:t>HbA1c by category. %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Cambria"/>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Cambria"/>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2475">
                <a:tc>
                  <a:txBody>
                    <a:bodyPr/>
                    <a:lstStyle/>
                    <a:p>
                      <a:pPr algn="r">
                        <a:spcBef>
                          <a:spcPts val="300"/>
                        </a:spcBef>
                        <a:spcAft>
                          <a:spcPts val="300"/>
                        </a:spcAft>
                      </a:pPr>
                      <a:r>
                        <a:rPr lang="en-US" sz="1100" kern="0">
                          <a:latin typeface="Arial"/>
                          <a:ea typeface="MS Mincho"/>
                          <a:cs typeface="Times New Roman"/>
                        </a:rPr>
                        <a:t>7.0-7.9 % (53-63)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10.948 (46.2)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7.034 (40.3)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2475">
                <a:tc>
                  <a:txBody>
                    <a:bodyPr/>
                    <a:lstStyle/>
                    <a:p>
                      <a:pPr algn="r">
                        <a:spcBef>
                          <a:spcPts val="300"/>
                        </a:spcBef>
                        <a:spcAft>
                          <a:spcPts val="300"/>
                        </a:spcAft>
                      </a:pPr>
                      <a:r>
                        <a:rPr lang="en-US" sz="1100" kern="0">
                          <a:latin typeface="Arial"/>
                          <a:ea typeface="MS Mincho"/>
                          <a:cs typeface="Times New Roman"/>
                        </a:rPr>
                        <a:t>8.0-9.9% (64-85)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10.016 (42.3)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8.029 (46.0)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72475">
                <a:tc>
                  <a:txBody>
                    <a:bodyPr/>
                    <a:lstStyle/>
                    <a:p>
                      <a:pPr algn="r">
                        <a:spcBef>
                          <a:spcPts val="300"/>
                        </a:spcBef>
                        <a:spcAft>
                          <a:spcPts val="300"/>
                        </a:spcAft>
                      </a:pPr>
                      <a:r>
                        <a:rPr lang="en-US" sz="1100" kern="0">
                          <a:latin typeface="Arial"/>
                          <a:ea typeface="MS Mincho"/>
                          <a:cs typeface="Times New Roman"/>
                        </a:rPr>
                        <a:t>≥10 (86)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2.714 (11.5)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2.402 (13.8)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2475">
                <a:tc>
                  <a:txBody>
                    <a:bodyPr/>
                    <a:lstStyle/>
                    <a:p>
                      <a:pPr algn="r">
                        <a:spcBef>
                          <a:spcPts val="300"/>
                        </a:spcBef>
                        <a:spcAft>
                          <a:spcPts val="300"/>
                        </a:spcAft>
                      </a:pPr>
                      <a:r>
                        <a:rPr lang="en-US" sz="1100" b="1" kern="0">
                          <a:latin typeface="Arial"/>
                          <a:ea typeface="MS Mincho"/>
                          <a:cs typeface="Times New Roman"/>
                        </a:rPr>
                        <a:t>HbA1c ≥8% (64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12.730 (53.8)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10.431 (59.7)</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2475">
                <a:tc>
                  <a:txBody>
                    <a:bodyPr/>
                    <a:lstStyle/>
                    <a:p>
                      <a:pPr>
                        <a:spcBef>
                          <a:spcPts val="300"/>
                        </a:spcBef>
                        <a:spcAft>
                          <a:spcPts val="300"/>
                        </a:spcAft>
                      </a:pPr>
                      <a:r>
                        <a:rPr lang="en-US" sz="1100" b="1" kern="0">
                          <a:latin typeface="Arial"/>
                          <a:ea typeface="MS Mincho"/>
                          <a:cs typeface="Times New Roman"/>
                        </a:rPr>
                        <a:t>BMI. mean (SD). kg/m</a:t>
                      </a:r>
                      <a:r>
                        <a:rPr lang="en-US" sz="1100" b="1" kern="0" baseline="30000">
                          <a:latin typeface="Arial"/>
                          <a:ea typeface="MS Mincho"/>
                          <a:cs typeface="Times New Roman"/>
                        </a:rPr>
                        <a:t>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30.2 (5.0)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30.4 (5.1)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2475">
                <a:tc>
                  <a:txBody>
                    <a:bodyPr/>
                    <a:lstStyle/>
                    <a:p>
                      <a:pPr algn="r">
                        <a:spcBef>
                          <a:spcPts val="300"/>
                        </a:spcBef>
                        <a:spcAft>
                          <a:spcPts val="300"/>
                        </a:spcAft>
                      </a:pPr>
                      <a:r>
                        <a:rPr lang="en-US" sz="1100" kern="0">
                          <a:latin typeface="Arial"/>
                          <a:ea typeface="MS Mincho"/>
                          <a:cs typeface="Times New Roman"/>
                        </a:rPr>
                        <a:t>Obesity (BMI ≥30 kg/m</a:t>
                      </a:r>
                      <a:r>
                        <a:rPr lang="en-US" sz="1100" kern="0" baseline="30000">
                          <a:latin typeface="Arial"/>
                          <a:ea typeface="MS Mincho"/>
                          <a:cs typeface="Times New Roman"/>
                        </a:rPr>
                        <a:t>2</a:t>
                      </a:r>
                      <a:r>
                        <a:rPr lang="en-US" sz="1100"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9.599 (46.5)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7.233 (41.4)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72475">
                <a:tc>
                  <a:txBody>
                    <a:bodyPr/>
                    <a:lstStyle/>
                    <a:p>
                      <a:pPr>
                        <a:spcBef>
                          <a:spcPts val="300"/>
                        </a:spcBef>
                        <a:spcAft>
                          <a:spcPts val="300"/>
                        </a:spcAft>
                      </a:pPr>
                      <a:r>
                        <a:rPr lang="en-US" sz="1100" b="1" kern="0" err="1">
                          <a:latin typeface="Arial"/>
                          <a:ea typeface="MS Mincho"/>
                          <a:cs typeface="Times New Roman"/>
                        </a:rPr>
                        <a:t>Charlson</a:t>
                      </a:r>
                      <a:r>
                        <a:rPr lang="en-US" sz="1100" b="1" kern="0">
                          <a:latin typeface="Arial"/>
                          <a:ea typeface="MS Mincho"/>
                          <a:cs typeface="Times New Roman"/>
                        </a:rPr>
                        <a:t> index score. mean (SD)</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1.56 (0.9)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1.56 (0.9)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72475">
                <a:tc>
                  <a:txBody>
                    <a:bodyPr/>
                    <a:lstStyle/>
                    <a:p>
                      <a:pPr algn="r">
                        <a:spcBef>
                          <a:spcPts val="300"/>
                        </a:spcBef>
                        <a:spcAft>
                          <a:spcPts val="300"/>
                        </a:spcAft>
                      </a:pPr>
                      <a:r>
                        <a:rPr lang="en-US" sz="1100" kern="0">
                          <a:latin typeface="Arial"/>
                          <a:ea typeface="MS Mincho"/>
                          <a:cs typeface="Times New Roman"/>
                        </a:rPr>
                        <a:t>Low comorbidity (score=1).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15.207 (64.2)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11.227 (64.3)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72475">
                <a:tc>
                  <a:txBody>
                    <a:bodyPr/>
                    <a:lstStyle/>
                    <a:p>
                      <a:pPr algn="r">
                        <a:spcBef>
                          <a:spcPts val="300"/>
                        </a:spcBef>
                        <a:spcAft>
                          <a:spcPts val="300"/>
                        </a:spcAft>
                      </a:pPr>
                      <a:r>
                        <a:rPr lang="en-US" sz="1100" kern="0">
                          <a:latin typeface="Arial"/>
                          <a:ea typeface="MS Mincho"/>
                          <a:cs typeface="Times New Roman"/>
                        </a:rPr>
                        <a:t>Average comorbidity (score=2).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5.286 (22.3)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3.688 (22.1)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2475">
                <a:tc>
                  <a:txBody>
                    <a:bodyPr/>
                    <a:lstStyle/>
                    <a:p>
                      <a:pPr algn="r">
                        <a:spcBef>
                          <a:spcPts val="300"/>
                        </a:spcBef>
                        <a:spcAft>
                          <a:spcPts val="300"/>
                        </a:spcAft>
                      </a:pPr>
                      <a:r>
                        <a:rPr lang="en-US" sz="1100" kern="0">
                          <a:latin typeface="Arial"/>
                          <a:ea typeface="MS Mincho"/>
                          <a:cs typeface="Times New Roman"/>
                        </a:rPr>
                        <a:t>High comorbidity (score=3).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2.145 (9.1)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1.601 (9.2)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72475">
                <a:tc>
                  <a:txBody>
                    <a:bodyPr/>
                    <a:lstStyle/>
                    <a:p>
                      <a:pPr algn="r">
                        <a:spcBef>
                          <a:spcPts val="300"/>
                        </a:spcBef>
                        <a:spcAft>
                          <a:spcPts val="300"/>
                        </a:spcAft>
                      </a:pPr>
                      <a:r>
                        <a:rPr lang="en-US" sz="1100" kern="0">
                          <a:latin typeface="Arial"/>
                          <a:ea typeface="MS Mincho"/>
                          <a:cs typeface="Times New Roman"/>
                        </a:rPr>
                        <a:t>Very high comorbidity (score ≥4).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1.040 (4.4)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769 (4.4)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72475">
                <a:tc>
                  <a:txBody>
                    <a:bodyPr/>
                    <a:lstStyle/>
                    <a:p>
                      <a:pPr>
                        <a:spcBef>
                          <a:spcPts val="300"/>
                        </a:spcBef>
                        <a:spcAft>
                          <a:spcPts val="300"/>
                        </a:spcAft>
                      </a:pPr>
                      <a:r>
                        <a:rPr lang="en-US" sz="1100" b="1" kern="0">
                          <a:latin typeface="Arial"/>
                          <a:ea typeface="MS Mincho"/>
                          <a:cs typeface="Times New Roman"/>
                        </a:rPr>
                        <a:t>Microvascular complications*.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6.382 (27.0)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4.862 (27.8)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72475">
                <a:tc>
                  <a:txBody>
                    <a:bodyPr/>
                    <a:lstStyle/>
                    <a:p>
                      <a:pPr>
                        <a:spcBef>
                          <a:spcPts val="300"/>
                        </a:spcBef>
                        <a:spcAft>
                          <a:spcPts val="300"/>
                        </a:spcAft>
                      </a:pPr>
                      <a:r>
                        <a:rPr lang="en-US" sz="1100" b="1" kern="0">
                          <a:latin typeface="Arial"/>
                          <a:ea typeface="MS Mincho"/>
                          <a:cs typeface="Times New Roman"/>
                        </a:rPr>
                        <a:t>Macrovascular complications†.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3.760 (15.9)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2.737 (15.7)</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72475">
                <a:tc>
                  <a:txBody>
                    <a:bodyPr/>
                    <a:lstStyle/>
                    <a:p>
                      <a:pPr>
                        <a:spcBef>
                          <a:spcPts val="300"/>
                        </a:spcBef>
                        <a:spcAft>
                          <a:spcPts val="300"/>
                        </a:spcAft>
                      </a:pPr>
                      <a:r>
                        <a:rPr lang="en-US" sz="1100" b="1" kern="0">
                          <a:latin typeface="Arial"/>
                          <a:ea typeface="MS Mincho"/>
                          <a:cs typeface="Times New Roman"/>
                        </a:rPr>
                        <a:t>Heart failure.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590 (2.5)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422 (2.4)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72475">
                <a:tc>
                  <a:txBody>
                    <a:bodyPr/>
                    <a:lstStyle/>
                    <a:p>
                      <a:pPr>
                        <a:spcBef>
                          <a:spcPts val="300"/>
                        </a:spcBef>
                        <a:spcAft>
                          <a:spcPts val="300"/>
                        </a:spcAft>
                      </a:pPr>
                      <a:r>
                        <a:rPr lang="en-US" sz="1100" b="1" kern="0">
                          <a:latin typeface="Arial"/>
                          <a:ea typeface="MS Mincho"/>
                          <a:cs typeface="Times New Roman"/>
                        </a:rPr>
                        <a:t>Chronic kidney disease</a:t>
                      </a:r>
                      <a:r>
                        <a:rPr lang="en-US" sz="1100" b="1" kern="0" baseline="30000">
                          <a:latin typeface="Arial"/>
                          <a:ea typeface="MS Mincho"/>
                          <a:cs typeface="Times New Roman"/>
                        </a:rPr>
                        <a:t>‡</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72475">
                <a:tc>
                  <a:txBody>
                    <a:bodyPr/>
                    <a:lstStyle/>
                    <a:p>
                      <a:pPr algn="r">
                        <a:spcBef>
                          <a:spcPts val="300"/>
                        </a:spcBef>
                        <a:spcAft>
                          <a:spcPts val="300"/>
                        </a:spcAft>
                      </a:pPr>
                      <a:r>
                        <a:rPr lang="en-US" sz="1100" kern="0">
                          <a:latin typeface="Arial"/>
                          <a:ea typeface="MS Mincho"/>
                          <a:cs typeface="Times New Roman"/>
                        </a:rPr>
                        <a:t>Moderate (</a:t>
                      </a:r>
                      <a:r>
                        <a:rPr lang="en-US" sz="1100" kern="0" err="1">
                          <a:latin typeface="Arial"/>
                          <a:ea typeface="MS Mincho"/>
                          <a:cs typeface="Times New Roman"/>
                        </a:rPr>
                        <a:t>eGFR</a:t>
                      </a:r>
                      <a:r>
                        <a:rPr lang="en-US" sz="1100" kern="0">
                          <a:latin typeface="Arial"/>
                          <a:ea typeface="MS Mincho"/>
                          <a:cs typeface="Times New Roman"/>
                        </a:rPr>
                        <a:t> 30-60 mL/min)</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4.000 (16.9)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2.874 (16.5)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72475">
                <a:tc>
                  <a:txBody>
                    <a:bodyPr/>
                    <a:lstStyle/>
                    <a:p>
                      <a:pPr algn="r">
                        <a:spcBef>
                          <a:spcPts val="300"/>
                        </a:spcBef>
                        <a:spcAft>
                          <a:spcPts val="300"/>
                        </a:spcAft>
                      </a:pPr>
                      <a:r>
                        <a:rPr lang="en-US" sz="1100" kern="0">
                          <a:latin typeface="Arial"/>
                          <a:ea typeface="MS Mincho"/>
                          <a:cs typeface="Times New Roman"/>
                        </a:rPr>
                        <a:t>Severe (</a:t>
                      </a:r>
                      <a:r>
                        <a:rPr lang="en-US" sz="1100" kern="0" err="1">
                          <a:latin typeface="Arial"/>
                          <a:ea typeface="MS Mincho"/>
                          <a:cs typeface="Times New Roman"/>
                        </a:rPr>
                        <a:t>eGFR</a:t>
                      </a:r>
                      <a:r>
                        <a:rPr lang="en-US" sz="1100" kern="0">
                          <a:latin typeface="Arial"/>
                          <a:ea typeface="MS Mincho"/>
                          <a:cs typeface="Times New Roman"/>
                        </a:rPr>
                        <a:t> &lt;30 mL/min)</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107 (0.5)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96 (0.6)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10365" name="Rectangle 52">
            <a:extLst>
              <a:ext uri="{FF2B5EF4-FFF2-40B4-BE49-F238E27FC236}">
                <a16:creationId xmlns:a16="http://schemas.microsoft.com/office/drawing/2014/main" id="{BF316622-B068-F04C-8036-DD20F7CE2EE0}"/>
              </a:ext>
            </a:extLst>
          </p:cNvPr>
          <p:cNvSpPr>
            <a:spLocks noChangeArrowheads="1"/>
          </p:cNvSpPr>
          <p:nvPr/>
        </p:nvSpPr>
        <p:spPr bwMode="auto">
          <a:xfrm>
            <a:off x="1322390" y="22532985"/>
            <a:ext cx="6769100" cy="1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241" rtl="0" eaLnBrk="1" fontAlgn="base" latinLnBrk="0" hangingPunct="1">
              <a:lnSpc>
                <a:spcPct val="100000"/>
              </a:lnSpc>
              <a:spcBef>
                <a:spcPct val="0"/>
              </a:spcBef>
              <a:spcAft>
                <a:spcPct val="0"/>
              </a:spcAft>
              <a:buClrTx/>
              <a:buSzTx/>
              <a:buFontTx/>
              <a:buNone/>
              <a:tabLst/>
              <a:defRPr/>
            </a:pPr>
            <a:r>
              <a:rPr kumimoji="0" lang="en-US" altLang="es-ES" sz="3200" b="1" i="0" u="none" strike="noStrike" kern="1200" cap="none" spc="0" normalizeH="0" baseline="0" noProof="0">
                <a:ln>
                  <a:noFill/>
                </a:ln>
                <a:solidFill>
                  <a:srgbClr val="FFA900"/>
                </a:solidFill>
                <a:effectLst/>
                <a:uLnTx/>
                <a:uFillTx/>
                <a:latin typeface="Calibri" panose="020F0502020204030204" pitchFamily="34" charset="0"/>
                <a:ea typeface="+mn-ea"/>
                <a:cs typeface="Arial" panose="020B0604020202020204" pitchFamily="34" charset="0"/>
              </a:rPr>
              <a:t>Demographic and clinical characteristics at baseline</a:t>
            </a:r>
          </a:p>
        </p:txBody>
      </p:sp>
      <p:graphicFrame>
        <p:nvGraphicFramePr>
          <p:cNvPr id="7" name="Taula 58">
            <a:extLst>
              <a:ext uri="{FF2B5EF4-FFF2-40B4-BE49-F238E27FC236}">
                <a16:creationId xmlns:a16="http://schemas.microsoft.com/office/drawing/2014/main" id="{8A3E5308-405D-1D47-BD14-E91FF8F13440}"/>
              </a:ext>
            </a:extLst>
          </p:cNvPr>
          <p:cNvGraphicFramePr>
            <a:graphicFrameLocks noGrp="1"/>
          </p:cNvGraphicFramePr>
          <p:nvPr/>
        </p:nvGraphicFramePr>
        <p:xfrm>
          <a:off x="1371608" y="23685511"/>
          <a:ext cx="6648450" cy="5509528"/>
        </p:xfrm>
        <a:graphic>
          <a:graphicData uri="http://schemas.openxmlformats.org/drawingml/2006/table">
            <a:tbl>
              <a:tblPr/>
              <a:tblGrid>
                <a:gridCol w="2710299">
                  <a:extLst>
                    <a:ext uri="{9D8B030D-6E8A-4147-A177-3AD203B41FA5}">
                      <a16:colId xmlns:a16="http://schemas.microsoft.com/office/drawing/2014/main" val="20000"/>
                    </a:ext>
                  </a:extLst>
                </a:gridCol>
                <a:gridCol w="1883908">
                  <a:extLst>
                    <a:ext uri="{9D8B030D-6E8A-4147-A177-3AD203B41FA5}">
                      <a16:colId xmlns:a16="http://schemas.microsoft.com/office/drawing/2014/main" val="20001"/>
                    </a:ext>
                  </a:extLst>
                </a:gridCol>
                <a:gridCol w="2054243">
                  <a:extLst>
                    <a:ext uri="{9D8B030D-6E8A-4147-A177-3AD203B41FA5}">
                      <a16:colId xmlns:a16="http://schemas.microsoft.com/office/drawing/2014/main" val="20002"/>
                    </a:ext>
                  </a:extLst>
                </a:gridCol>
              </a:tblGrid>
              <a:tr h="517423">
                <a:tc>
                  <a:txBody>
                    <a:bodyPr/>
                    <a:lstStyle/>
                    <a:p>
                      <a:pPr>
                        <a:spcAft>
                          <a:spcPts val="0"/>
                        </a:spcAft>
                      </a:pPr>
                      <a:r>
                        <a:rPr lang="en-US" sz="1100" b="1" kern="0">
                          <a:latin typeface="Arial"/>
                          <a:ea typeface="MS Mincho"/>
                          <a:cs typeface="Times New Roman"/>
                        </a:rPr>
                        <a:t>Characteristic</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0">
                          <a:latin typeface="Arial"/>
                          <a:ea typeface="MS Mincho"/>
                          <a:cs typeface="Times New Roman"/>
                        </a:rPr>
                        <a:t>Overall population</a:t>
                      </a:r>
                      <a:endParaRPr lang="es-ES" sz="1100" kern="1600">
                        <a:latin typeface="Arial"/>
                        <a:ea typeface="MS Mincho"/>
                        <a:cs typeface="Times New Roman"/>
                      </a:endParaRPr>
                    </a:p>
                    <a:p>
                      <a:pPr algn="ctr">
                        <a:spcAft>
                          <a:spcPts val="0"/>
                        </a:spcAft>
                      </a:pPr>
                      <a:r>
                        <a:rPr lang="en-US" sz="1100" b="1" kern="0">
                          <a:latin typeface="Arial"/>
                          <a:ea typeface="MS Mincho"/>
                          <a:cs typeface="Times New Roman"/>
                        </a:rPr>
                        <a:t>(N=23.678)</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0">
                          <a:latin typeface="Arial"/>
                          <a:ea typeface="MS Mincho"/>
                          <a:cs typeface="Times New Roman"/>
                        </a:rPr>
                        <a:t>Patients with treatment intensified</a:t>
                      </a:r>
                      <a:endParaRPr lang="es-ES" sz="1100" kern="1600">
                        <a:latin typeface="Arial"/>
                        <a:ea typeface="MS Mincho"/>
                        <a:cs typeface="Times New Roman"/>
                      </a:endParaRPr>
                    </a:p>
                    <a:p>
                      <a:pPr algn="ctr">
                        <a:spcAft>
                          <a:spcPts val="0"/>
                        </a:spcAft>
                      </a:pPr>
                      <a:r>
                        <a:rPr lang="en-US" sz="1100" b="1" kern="0">
                          <a:latin typeface="Arial"/>
                          <a:ea typeface="MS Mincho"/>
                          <a:cs typeface="Times New Roman"/>
                        </a:rPr>
                        <a:t>(N=17.465)</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2475">
                <a:tc>
                  <a:txBody>
                    <a:bodyPr/>
                    <a:lstStyle/>
                    <a:p>
                      <a:pPr>
                        <a:spcBef>
                          <a:spcPts val="300"/>
                        </a:spcBef>
                        <a:spcAft>
                          <a:spcPts val="300"/>
                        </a:spcAft>
                      </a:pPr>
                      <a:r>
                        <a:rPr lang="en-US" sz="1100" b="1" kern="0">
                          <a:latin typeface="Arial"/>
                          <a:ea typeface="MS Mincho"/>
                          <a:cs typeface="Times New Roman"/>
                        </a:rPr>
                        <a:t>Age. mean (SD). years</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66.7 (10.5)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68.7 (10.5)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2475">
                <a:tc>
                  <a:txBody>
                    <a:bodyPr/>
                    <a:lstStyle/>
                    <a:p>
                      <a:pPr algn="r">
                        <a:spcBef>
                          <a:spcPts val="300"/>
                        </a:spcBef>
                        <a:spcAft>
                          <a:spcPts val="300"/>
                        </a:spcAft>
                      </a:pPr>
                      <a:r>
                        <a:rPr lang="en-US" sz="1100" kern="0">
                          <a:latin typeface="Arial"/>
                          <a:ea typeface="MS Mincho"/>
                          <a:cs typeface="Times New Roman"/>
                        </a:rPr>
                        <a:t>&lt;75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18.416 (77.8)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14.043 (80.4)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2475">
                <a:tc>
                  <a:txBody>
                    <a:bodyPr/>
                    <a:lstStyle/>
                    <a:p>
                      <a:pPr algn="r">
                        <a:spcBef>
                          <a:spcPts val="300"/>
                        </a:spcBef>
                        <a:spcAft>
                          <a:spcPts val="300"/>
                        </a:spcAft>
                      </a:pPr>
                      <a:r>
                        <a:rPr lang="en-US" sz="1100" kern="0">
                          <a:latin typeface="Arial"/>
                          <a:ea typeface="MS Mincho"/>
                          <a:cs typeface="Times New Roman"/>
                        </a:rPr>
                        <a:t>≥75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5.262 (22.2)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3.422 (19.6)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2475">
                <a:tc>
                  <a:txBody>
                    <a:bodyPr/>
                    <a:lstStyle/>
                    <a:p>
                      <a:pPr>
                        <a:spcBef>
                          <a:spcPts val="300"/>
                        </a:spcBef>
                        <a:spcAft>
                          <a:spcPts val="300"/>
                        </a:spcAft>
                      </a:pPr>
                      <a:r>
                        <a:rPr lang="en-US" sz="1100" b="1" kern="0">
                          <a:latin typeface="Arial"/>
                          <a:ea typeface="MS Mincho"/>
                          <a:cs typeface="Times New Roman"/>
                        </a:rPr>
                        <a:t>Gender. males. n (%)</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12.675 (53.5)</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9.319 (53.4)</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2475">
                <a:tc>
                  <a:txBody>
                    <a:bodyPr/>
                    <a:lstStyle/>
                    <a:p>
                      <a:pPr>
                        <a:spcBef>
                          <a:spcPts val="300"/>
                        </a:spcBef>
                        <a:spcAft>
                          <a:spcPts val="300"/>
                        </a:spcAft>
                      </a:pPr>
                      <a:r>
                        <a:rPr lang="en-US" sz="1100" b="1" kern="0">
                          <a:latin typeface="Arial"/>
                          <a:ea typeface="MS Mincho"/>
                          <a:cs typeface="Times New Roman"/>
                        </a:rPr>
                        <a:t>Diabetes duration. mean (SD). years</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 (5.2)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 (5.2)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2475">
                <a:tc>
                  <a:txBody>
                    <a:bodyPr/>
                    <a:lstStyle/>
                    <a:p>
                      <a:pPr algn="r">
                        <a:spcBef>
                          <a:spcPts val="300"/>
                        </a:spcBef>
                        <a:spcAft>
                          <a:spcPts val="300"/>
                        </a:spcAft>
                      </a:pPr>
                      <a:r>
                        <a:rPr lang="en-US" sz="1100" kern="0">
                          <a:latin typeface="Arial"/>
                          <a:ea typeface="MS Mincho"/>
                          <a:cs typeface="Times New Roman"/>
                        </a:rPr>
                        <a:t>&lt;5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6.164 (26.0)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4.572 (26.2)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2475">
                <a:tc>
                  <a:txBody>
                    <a:bodyPr/>
                    <a:lstStyle/>
                    <a:p>
                      <a:pPr algn="r">
                        <a:spcBef>
                          <a:spcPts val="300"/>
                        </a:spcBef>
                        <a:spcAft>
                          <a:spcPts val="300"/>
                        </a:spcAft>
                      </a:pPr>
                      <a:r>
                        <a:rPr lang="en-US" sz="1100" kern="0">
                          <a:latin typeface="Arial"/>
                          <a:ea typeface="MS Mincho"/>
                          <a:cs typeface="Times New Roman"/>
                        </a:rPr>
                        <a:t>5-10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12.514 (52.9)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9.258 (53.0)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2475">
                <a:tc>
                  <a:txBody>
                    <a:bodyPr/>
                    <a:lstStyle/>
                    <a:p>
                      <a:pPr algn="r">
                        <a:spcBef>
                          <a:spcPts val="300"/>
                        </a:spcBef>
                        <a:spcAft>
                          <a:spcPts val="300"/>
                        </a:spcAft>
                      </a:pPr>
                      <a:r>
                        <a:rPr lang="en-US" sz="1100" kern="0">
                          <a:latin typeface="Arial"/>
                          <a:ea typeface="MS Mincho"/>
                          <a:cs typeface="Times New Roman"/>
                        </a:rPr>
                        <a:t>11-20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4.448 (18.8)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3.219 (18.4)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2475">
                <a:tc>
                  <a:txBody>
                    <a:bodyPr/>
                    <a:lstStyle/>
                    <a:p>
                      <a:pPr algn="r">
                        <a:spcBef>
                          <a:spcPts val="300"/>
                        </a:spcBef>
                        <a:spcAft>
                          <a:spcPts val="300"/>
                        </a:spcAft>
                      </a:pPr>
                      <a:r>
                        <a:rPr lang="en-US" sz="1100" kern="0">
                          <a:latin typeface="Arial"/>
                          <a:ea typeface="MS Mincho"/>
                          <a:cs typeface="Times New Roman"/>
                        </a:rPr>
                        <a:t>&gt;20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542 (2.2)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407 (23.3)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475">
                <a:tc>
                  <a:txBody>
                    <a:bodyPr/>
                    <a:lstStyle/>
                    <a:p>
                      <a:pPr>
                        <a:spcBef>
                          <a:spcPts val="300"/>
                        </a:spcBef>
                        <a:spcAft>
                          <a:spcPts val="300"/>
                        </a:spcAft>
                      </a:pPr>
                      <a:r>
                        <a:rPr lang="en-US" sz="1100" b="1" kern="0">
                          <a:latin typeface="Arial"/>
                          <a:ea typeface="MS Mincho"/>
                          <a:cs typeface="Times New Roman"/>
                        </a:rPr>
                        <a:t>HbA1c. mean. % (SD)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8.4 (1.2) [68]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8.6 (1.3) [70]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5280">
                <a:tc>
                  <a:txBody>
                    <a:bodyPr/>
                    <a:lstStyle/>
                    <a:p>
                      <a:pPr>
                        <a:spcBef>
                          <a:spcPts val="300"/>
                        </a:spcBef>
                        <a:spcAft>
                          <a:spcPts val="300"/>
                        </a:spcAft>
                      </a:pPr>
                      <a:r>
                        <a:rPr lang="en-US" sz="1100" b="1" kern="0">
                          <a:latin typeface="Arial"/>
                          <a:ea typeface="MS Mincho"/>
                          <a:cs typeface="Times New Roman"/>
                        </a:rPr>
                        <a:t>HbA1c by category. %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Cambria"/>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Cambria"/>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2475">
                <a:tc>
                  <a:txBody>
                    <a:bodyPr/>
                    <a:lstStyle/>
                    <a:p>
                      <a:pPr algn="r">
                        <a:spcBef>
                          <a:spcPts val="300"/>
                        </a:spcBef>
                        <a:spcAft>
                          <a:spcPts val="300"/>
                        </a:spcAft>
                      </a:pPr>
                      <a:r>
                        <a:rPr lang="en-US" sz="1100" kern="0">
                          <a:latin typeface="Arial"/>
                          <a:ea typeface="MS Mincho"/>
                          <a:cs typeface="Times New Roman"/>
                        </a:rPr>
                        <a:t>7.0-7.9 % (53-63)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10.948 (46.2)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7.034 (40.3)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2475">
                <a:tc>
                  <a:txBody>
                    <a:bodyPr/>
                    <a:lstStyle/>
                    <a:p>
                      <a:pPr algn="r">
                        <a:spcBef>
                          <a:spcPts val="300"/>
                        </a:spcBef>
                        <a:spcAft>
                          <a:spcPts val="300"/>
                        </a:spcAft>
                      </a:pPr>
                      <a:r>
                        <a:rPr lang="en-US" sz="1100" kern="0">
                          <a:latin typeface="Arial"/>
                          <a:ea typeface="MS Mincho"/>
                          <a:cs typeface="Times New Roman"/>
                        </a:rPr>
                        <a:t>8.0-9.9% (64-85)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10.016 (42.3)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8.029 (46.0)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72475">
                <a:tc>
                  <a:txBody>
                    <a:bodyPr/>
                    <a:lstStyle/>
                    <a:p>
                      <a:pPr algn="r">
                        <a:spcBef>
                          <a:spcPts val="300"/>
                        </a:spcBef>
                        <a:spcAft>
                          <a:spcPts val="300"/>
                        </a:spcAft>
                      </a:pPr>
                      <a:r>
                        <a:rPr lang="en-US" sz="1100" kern="0">
                          <a:latin typeface="Arial"/>
                          <a:ea typeface="MS Mincho"/>
                          <a:cs typeface="Times New Roman"/>
                        </a:rPr>
                        <a:t>≥10 (86)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2.714 (11.5)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2.402 (13.8)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2475">
                <a:tc>
                  <a:txBody>
                    <a:bodyPr/>
                    <a:lstStyle/>
                    <a:p>
                      <a:pPr algn="r">
                        <a:spcBef>
                          <a:spcPts val="300"/>
                        </a:spcBef>
                        <a:spcAft>
                          <a:spcPts val="300"/>
                        </a:spcAft>
                      </a:pPr>
                      <a:r>
                        <a:rPr lang="en-US" sz="1100" b="1" kern="0">
                          <a:latin typeface="Arial"/>
                          <a:ea typeface="MS Mincho"/>
                          <a:cs typeface="Times New Roman"/>
                        </a:rPr>
                        <a:t>HbA1c ≥8% (64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12.730 (53.8)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10.431 (59.7)</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2475">
                <a:tc>
                  <a:txBody>
                    <a:bodyPr/>
                    <a:lstStyle/>
                    <a:p>
                      <a:pPr>
                        <a:spcBef>
                          <a:spcPts val="300"/>
                        </a:spcBef>
                        <a:spcAft>
                          <a:spcPts val="300"/>
                        </a:spcAft>
                      </a:pPr>
                      <a:r>
                        <a:rPr lang="en-US" sz="1100" b="1" kern="0">
                          <a:latin typeface="Arial"/>
                          <a:ea typeface="MS Mincho"/>
                          <a:cs typeface="Times New Roman"/>
                        </a:rPr>
                        <a:t>BMI. mean (SD). kg/m</a:t>
                      </a:r>
                      <a:r>
                        <a:rPr lang="en-US" sz="1100" b="1" kern="0" baseline="30000">
                          <a:latin typeface="Arial"/>
                          <a:ea typeface="MS Mincho"/>
                          <a:cs typeface="Times New Roman"/>
                        </a:rPr>
                        <a:t>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30.2 (5.0)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30.4 (5.1)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2475">
                <a:tc>
                  <a:txBody>
                    <a:bodyPr/>
                    <a:lstStyle/>
                    <a:p>
                      <a:pPr algn="r">
                        <a:spcBef>
                          <a:spcPts val="300"/>
                        </a:spcBef>
                        <a:spcAft>
                          <a:spcPts val="300"/>
                        </a:spcAft>
                      </a:pPr>
                      <a:r>
                        <a:rPr lang="en-US" sz="1100" kern="0">
                          <a:latin typeface="Arial"/>
                          <a:ea typeface="MS Mincho"/>
                          <a:cs typeface="Times New Roman"/>
                        </a:rPr>
                        <a:t>Obesity (BMI ≥30 kg/m</a:t>
                      </a:r>
                      <a:r>
                        <a:rPr lang="en-US" sz="1100" kern="0" baseline="30000">
                          <a:latin typeface="Arial"/>
                          <a:ea typeface="MS Mincho"/>
                          <a:cs typeface="Times New Roman"/>
                        </a:rPr>
                        <a:t>2</a:t>
                      </a:r>
                      <a:r>
                        <a:rPr lang="en-US" sz="1100"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9.599 (46.5)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7.233 (41.4)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72475">
                <a:tc>
                  <a:txBody>
                    <a:bodyPr/>
                    <a:lstStyle/>
                    <a:p>
                      <a:pPr>
                        <a:spcBef>
                          <a:spcPts val="300"/>
                        </a:spcBef>
                        <a:spcAft>
                          <a:spcPts val="300"/>
                        </a:spcAft>
                      </a:pPr>
                      <a:r>
                        <a:rPr lang="en-US" sz="1100" b="1" kern="0" err="1">
                          <a:latin typeface="Arial"/>
                          <a:ea typeface="MS Mincho"/>
                          <a:cs typeface="Times New Roman"/>
                        </a:rPr>
                        <a:t>Charlson</a:t>
                      </a:r>
                      <a:r>
                        <a:rPr lang="en-US" sz="1100" b="1" kern="0">
                          <a:latin typeface="Arial"/>
                          <a:ea typeface="MS Mincho"/>
                          <a:cs typeface="Times New Roman"/>
                        </a:rPr>
                        <a:t> index score. mean (SD)</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1.56 (0.9)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1.56 (0.9)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72475">
                <a:tc>
                  <a:txBody>
                    <a:bodyPr/>
                    <a:lstStyle/>
                    <a:p>
                      <a:pPr algn="r">
                        <a:spcBef>
                          <a:spcPts val="300"/>
                        </a:spcBef>
                        <a:spcAft>
                          <a:spcPts val="300"/>
                        </a:spcAft>
                      </a:pPr>
                      <a:r>
                        <a:rPr lang="en-US" sz="1100" kern="0">
                          <a:latin typeface="Arial"/>
                          <a:ea typeface="MS Mincho"/>
                          <a:cs typeface="Times New Roman"/>
                        </a:rPr>
                        <a:t>Low comorbidity (score=1).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15.207 (64.2)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11.227 (64.3)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72475">
                <a:tc>
                  <a:txBody>
                    <a:bodyPr/>
                    <a:lstStyle/>
                    <a:p>
                      <a:pPr algn="r">
                        <a:spcBef>
                          <a:spcPts val="300"/>
                        </a:spcBef>
                        <a:spcAft>
                          <a:spcPts val="300"/>
                        </a:spcAft>
                      </a:pPr>
                      <a:r>
                        <a:rPr lang="en-US" sz="1100" kern="0">
                          <a:latin typeface="Arial"/>
                          <a:ea typeface="MS Mincho"/>
                          <a:cs typeface="Times New Roman"/>
                        </a:rPr>
                        <a:t>Average comorbidity (score=2).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5.286 (22.3)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3.688 (22.1)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2475">
                <a:tc>
                  <a:txBody>
                    <a:bodyPr/>
                    <a:lstStyle/>
                    <a:p>
                      <a:pPr algn="r">
                        <a:spcBef>
                          <a:spcPts val="300"/>
                        </a:spcBef>
                        <a:spcAft>
                          <a:spcPts val="300"/>
                        </a:spcAft>
                      </a:pPr>
                      <a:r>
                        <a:rPr lang="en-US" sz="1100" kern="0">
                          <a:latin typeface="Arial"/>
                          <a:ea typeface="MS Mincho"/>
                          <a:cs typeface="Times New Roman"/>
                        </a:rPr>
                        <a:t>High comorbidity (score=3).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2.145 (9.1)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1.601 (9.2)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72475">
                <a:tc>
                  <a:txBody>
                    <a:bodyPr/>
                    <a:lstStyle/>
                    <a:p>
                      <a:pPr algn="r">
                        <a:spcBef>
                          <a:spcPts val="300"/>
                        </a:spcBef>
                        <a:spcAft>
                          <a:spcPts val="300"/>
                        </a:spcAft>
                      </a:pPr>
                      <a:r>
                        <a:rPr lang="en-US" sz="1100" kern="0">
                          <a:latin typeface="Arial"/>
                          <a:ea typeface="MS Mincho"/>
                          <a:cs typeface="Times New Roman"/>
                        </a:rPr>
                        <a:t>Very high comorbidity (score ≥4).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1.040 (4.4)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769 (4.4)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72475">
                <a:tc>
                  <a:txBody>
                    <a:bodyPr/>
                    <a:lstStyle/>
                    <a:p>
                      <a:pPr>
                        <a:spcBef>
                          <a:spcPts val="300"/>
                        </a:spcBef>
                        <a:spcAft>
                          <a:spcPts val="300"/>
                        </a:spcAft>
                      </a:pPr>
                      <a:r>
                        <a:rPr lang="en-US" sz="1100" b="1" kern="0">
                          <a:latin typeface="Arial"/>
                          <a:ea typeface="MS Mincho"/>
                          <a:cs typeface="Times New Roman"/>
                        </a:rPr>
                        <a:t>Microvascular complications*.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6.382 (27.0)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4.862 (27.8)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72475">
                <a:tc>
                  <a:txBody>
                    <a:bodyPr/>
                    <a:lstStyle/>
                    <a:p>
                      <a:pPr>
                        <a:spcBef>
                          <a:spcPts val="300"/>
                        </a:spcBef>
                        <a:spcAft>
                          <a:spcPts val="300"/>
                        </a:spcAft>
                      </a:pPr>
                      <a:r>
                        <a:rPr lang="en-US" sz="1100" b="1" kern="0">
                          <a:latin typeface="Arial"/>
                          <a:ea typeface="MS Mincho"/>
                          <a:cs typeface="Times New Roman"/>
                        </a:rPr>
                        <a:t>Macrovascular complications†.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3.760 (15.9)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2.737 (15.7)</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72475">
                <a:tc>
                  <a:txBody>
                    <a:bodyPr/>
                    <a:lstStyle/>
                    <a:p>
                      <a:pPr>
                        <a:spcBef>
                          <a:spcPts val="300"/>
                        </a:spcBef>
                        <a:spcAft>
                          <a:spcPts val="300"/>
                        </a:spcAft>
                      </a:pPr>
                      <a:r>
                        <a:rPr lang="en-US" sz="1100" b="1" kern="0">
                          <a:latin typeface="Arial"/>
                          <a:ea typeface="MS Mincho"/>
                          <a:cs typeface="Times New Roman"/>
                        </a:rPr>
                        <a:t>Heart failure.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590 (2.5)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422 (2.4)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72475">
                <a:tc>
                  <a:txBody>
                    <a:bodyPr/>
                    <a:lstStyle/>
                    <a:p>
                      <a:pPr>
                        <a:spcBef>
                          <a:spcPts val="300"/>
                        </a:spcBef>
                        <a:spcAft>
                          <a:spcPts val="300"/>
                        </a:spcAft>
                      </a:pPr>
                      <a:r>
                        <a:rPr lang="en-US" sz="1100" b="1" kern="0">
                          <a:latin typeface="Arial"/>
                          <a:ea typeface="MS Mincho"/>
                          <a:cs typeface="Times New Roman"/>
                        </a:rPr>
                        <a:t>Chronic kidney disease</a:t>
                      </a:r>
                      <a:r>
                        <a:rPr lang="en-US" sz="1100" b="1" kern="0" baseline="30000">
                          <a:latin typeface="Arial"/>
                          <a:ea typeface="MS Mincho"/>
                          <a:cs typeface="Times New Roman"/>
                        </a:rPr>
                        <a:t>‡</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72475">
                <a:tc>
                  <a:txBody>
                    <a:bodyPr/>
                    <a:lstStyle/>
                    <a:p>
                      <a:pPr algn="r">
                        <a:spcBef>
                          <a:spcPts val="300"/>
                        </a:spcBef>
                        <a:spcAft>
                          <a:spcPts val="300"/>
                        </a:spcAft>
                      </a:pPr>
                      <a:r>
                        <a:rPr lang="en-US" sz="1100" kern="0">
                          <a:latin typeface="Arial"/>
                          <a:ea typeface="MS Mincho"/>
                          <a:cs typeface="Times New Roman"/>
                        </a:rPr>
                        <a:t>Moderate (</a:t>
                      </a:r>
                      <a:r>
                        <a:rPr lang="en-US" sz="1100" kern="0" err="1">
                          <a:latin typeface="Arial"/>
                          <a:ea typeface="MS Mincho"/>
                          <a:cs typeface="Times New Roman"/>
                        </a:rPr>
                        <a:t>eGFR</a:t>
                      </a:r>
                      <a:r>
                        <a:rPr lang="en-US" sz="1100" kern="0">
                          <a:latin typeface="Arial"/>
                          <a:ea typeface="MS Mincho"/>
                          <a:cs typeface="Times New Roman"/>
                        </a:rPr>
                        <a:t> 30-60 mL/min)</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4.000 (16.9)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2.874 (16.5)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72475">
                <a:tc>
                  <a:txBody>
                    <a:bodyPr/>
                    <a:lstStyle/>
                    <a:p>
                      <a:pPr algn="r">
                        <a:spcBef>
                          <a:spcPts val="300"/>
                        </a:spcBef>
                        <a:spcAft>
                          <a:spcPts val="300"/>
                        </a:spcAft>
                      </a:pPr>
                      <a:r>
                        <a:rPr lang="en-US" sz="1100" kern="0">
                          <a:latin typeface="Arial"/>
                          <a:ea typeface="MS Mincho"/>
                          <a:cs typeface="Times New Roman"/>
                        </a:rPr>
                        <a:t>Severe (</a:t>
                      </a:r>
                      <a:r>
                        <a:rPr lang="en-US" sz="1100" kern="0" err="1">
                          <a:latin typeface="Arial"/>
                          <a:ea typeface="MS Mincho"/>
                          <a:cs typeface="Times New Roman"/>
                        </a:rPr>
                        <a:t>eGFR</a:t>
                      </a:r>
                      <a:r>
                        <a:rPr lang="en-US" sz="1100" kern="0">
                          <a:latin typeface="Arial"/>
                          <a:ea typeface="MS Mincho"/>
                          <a:cs typeface="Times New Roman"/>
                        </a:rPr>
                        <a:t> &lt;30 mL/min)</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107 (0.5)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96 (0.6)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10488" name="Rectangle 52">
            <a:extLst>
              <a:ext uri="{FF2B5EF4-FFF2-40B4-BE49-F238E27FC236}">
                <a16:creationId xmlns:a16="http://schemas.microsoft.com/office/drawing/2014/main" id="{3EC0C298-71BA-8849-B88E-E7054578093D}"/>
              </a:ext>
            </a:extLst>
          </p:cNvPr>
          <p:cNvSpPr>
            <a:spLocks noChangeArrowheads="1"/>
          </p:cNvSpPr>
          <p:nvPr/>
        </p:nvSpPr>
        <p:spPr bwMode="auto">
          <a:xfrm>
            <a:off x="1474790" y="22685385"/>
            <a:ext cx="6769100" cy="1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241" rtl="0" eaLnBrk="1" fontAlgn="base" latinLnBrk="0" hangingPunct="1">
              <a:lnSpc>
                <a:spcPct val="100000"/>
              </a:lnSpc>
              <a:spcBef>
                <a:spcPct val="0"/>
              </a:spcBef>
              <a:spcAft>
                <a:spcPct val="0"/>
              </a:spcAft>
              <a:buClrTx/>
              <a:buSzTx/>
              <a:buFontTx/>
              <a:buNone/>
              <a:tabLst/>
              <a:defRPr/>
            </a:pPr>
            <a:r>
              <a:rPr kumimoji="0" lang="en-US" altLang="es-ES" sz="3200" b="1" i="0" u="none" strike="noStrike" kern="1200" cap="none" spc="0" normalizeH="0" baseline="0" noProof="0">
                <a:ln>
                  <a:noFill/>
                </a:ln>
                <a:solidFill>
                  <a:srgbClr val="FFA900"/>
                </a:solidFill>
                <a:effectLst/>
                <a:uLnTx/>
                <a:uFillTx/>
                <a:latin typeface="Calibri" panose="020F0502020204030204" pitchFamily="34" charset="0"/>
                <a:ea typeface="+mn-ea"/>
                <a:cs typeface="Arial" panose="020B0604020202020204" pitchFamily="34" charset="0"/>
              </a:rPr>
              <a:t>Demographic and clinical characteristics at baseline</a:t>
            </a:r>
          </a:p>
        </p:txBody>
      </p:sp>
      <p:graphicFrame>
        <p:nvGraphicFramePr>
          <p:cNvPr id="9" name="Taula 58">
            <a:extLst>
              <a:ext uri="{FF2B5EF4-FFF2-40B4-BE49-F238E27FC236}">
                <a16:creationId xmlns:a16="http://schemas.microsoft.com/office/drawing/2014/main" id="{9FD19ACF-D803-E64C-91A5-2E0A8CFE3D70}"/>
              </a:ext>
            </a:extLst>
          </p:cNvPr>
          <p:cNvGraphicFramePr>
            <a:graphicFrameLocks noGrp="1"/>
          </p:cNvGraphicFramePr>
          <p:nvPr/>
        </p:nvGraphicFramePr>
        <p:xfrm>
          <a:off x="1524008" y="23837911"/>
          <a:ext cx="6648450" cy="5509528"/>
        </p:xfrm>
        <a:graphic>
          <a:graphicData uri="http://schemas.openxmlformats.org/drawingml/2006/table">
            <a:tbl>
              <a:tblPr/>
              <a:tblGrid>
                <a:gridCol w="2710299">
                  <a:extLst>
                    <a:ext uri="{9D8B030D-6E8A-4147-A177-3AD203B41FA5}">
                      <a16:colId xmlns:a16="http://schemas.microsoft.com/office/drawing/2014/main" val="20000"/>
                    </a:ext>
                  </a:extLst>
                </a:gridCol>
                <a:gridCol w="1883908">
                  <a:extLst>
                    <a:ext uri="{9D8B030D-6E8A-4147-A177-3AD203B41FA5}">
                      <a16:colId xmlns:a16="http://schemas.microsoft.com/office/drawing/2014/main" val="20001"/>
                    </a:ext>
                  </a:extLst>
                </a:gridCol>
                <a:gridCol w="2054243">
                  <a:extLst>
                    <a:ext uri="{9D8B030D-6E8A-4147-A177-3AD203B41FA5}">
                      <a16:colId xmlns:a16="http://schemas.microsoft.com/office/drawing/2014/main" val="20002"/>
                    </a:ext>
                  </a:extLst>
                </a:gridCol>
              </a:tblGrid>
              <a:tr h="517423">
                <a:tc>
                  <a:txBody>
                    <a:bodyPr/>
                    <a:lstStyle/>
                    <a:p>
                      <a:pPr>
                        <a:spcAft>
                          <a:spcPts val="0"/>
                        </a:spcAft>
                      </a:pPr>
                      <a:r>
                        <a:rPr lang="en-US" sz="1100" b="1" kern="0">
                          <a:latin typeface="Arial"/>
                          <a:ea typeface="MS Mincho"/>
                          <a:cs typeface="Times New Roman"/>
                        </a:rPr>
                        <a:t>Characteristic</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0">
                          <a:latin typeface="Arial"/>
                          <a:ea typeface="MS Mincho"/>
                          <a:cs typeface="Times New Roman"/>
                        </a:rPr>
                        <a:t>Overall population</a:t>
                      </a:r>
                      <a:endParaRPr lang="es-ES" sz="1100" kern="1600">
                        <a:latin typeface="Arial"/>
                        <a:ea typeface="MS Mincho"/>
                        <a:cs typeface="Times New Roman"/>
                      </a:endParaRPr>
                    </a:p>
                    <a:p>
                      <a:pPr algn="ctr">
                        <a:spcAft>
                          <a:spcPts val="0"/>
                        </a:spcAft>
                      </a:pPr>
                      <a:r>
                        <a:rPr lang="en-US" sz="1100" b="1" kern="0">
                          <a:latin typeface="Arial"/>
                          <a:ea typeface="MS Mincho"/>
                          <a:cs typeface="Times New Roman"/>
                        </a:rPr>
                        <a:t>(N=23.678)</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0">
                          <a:latin typeface="Arial"/>
                          <a:ea typeface="MS Mincho"/>
                          <a:cs typeface="Times New Roman"/>
                        </a:rPr>
                        <a:t>Patients with treatment intensified</a:t>
                      </a:r>
                      <a:endParaRPr lang="es-ES" sz="1100" kern="1600">
                        <a:latin typeface="Arial"/>
                        <a:ea typeface="MS Mincho"/>
                        <a:cs typeface="Times New Roman"/>
                      </a:endParaRPr>
                    </a:p>
                    <a:p>
                      <a:pPr algn="ctr">
                        <a:spcAft>
                          <a:spcPts val="0"/>
                        </a:spcAft>
                      </a:pPr>
                      <a:r>
                        <a:rPr lang="en-US" sz="1100" b="1" kern="0">
                          <a:latin typeface="Arial"/>
                          <a:ea typeface="MS Mincho"/>
                          <a:cs typeface="Times New Roman"/>
                        </a:rPr>
                        <a:t>(N=17.465)</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2475">
                <a:tc>
                  <a:txBody>
                    <a:bodyPr/>
                    <a:lstStyle/>
                    <a:p>
                      <a:pPr>
                        <a:spcBef>
                          <a:spcPts val="300"/>
                        </a:spcBef>
                        <a:spcAft>
                          <a:spcPts val="300"/>
                        </a:spcAft>
                      </a:pPr>
                      <a:r>
                        <a:rPr lang="en-US" sz="1100" b="1" kern="0">
                          <a:latin typeface="Arial"/>
                          <a:ea typeface="MS Mincho"/>
                          <a:cs typeface="Times New Roman"/>
                        </a:rPr>
                        <a:t>Age. mean (SD). years</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66.7 (10.5)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68.7 (10.5)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2475">
                <a:tc>
                  <a:txBody>
                    <a:bodyPr/>
                    <a:lstStyle/>
                    <a:p>
                      <a:pPr algn="r">
                        <a:spcBef>
                          <a:spcPts val="300"/>
                        </a:spcBef>
                        <a:spcAft>
                          <a:spcPts val="300"/>
                        </a:spcAft>
                      </a:pPr>
                      <a:r>
                        <a:rPr lang="en-US" sz="1100" kern="0">
                          <a:latin typeface="Arial"/>
                          <a:ea typeface="MS Mincho"/>
                          <a:cs typeface="Times New Roman"/>
                        </a:rPr>
                        <a:t>&lt;75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18.416 (77.8)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14.043 (80.4)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2475">
                <a:tc>
                  <a:txBody>
                    <a:bodyPr/>
                    <a:lstStyle/>
                    <a:p>
                      <a:pPr algn="r">
                        <a:spcBef>
                          <a:spcPts val="300"/>
                        </a:spcBef>
                        <a:spcAft>
                          <a:spcPts val="300"/>
                        </a:spcAft>
                      </a:pPr>
                      <a:r>
                        <a:rPr lang="en-US" sz="1100" kern="0">
                          <a:latin typeface="Arial"/>
                          <a:ea typeface="MS Mincho"/>
                          <a:cs typeface="Times New Roman"/>
                        </a:rPr>
                        <a:t>≥75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5.262 (22.2)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3.422 (19.6)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2475">
                <a:tc>
                  <a:txBody>
                    <a:bodyPr/>
                    <a:lstStyle/>
                    <a:p>
                      <a:pPr>
                        <a:spcBef>
                          <a:spcPts val="300"/>
                        </a:spcBef>
                        <a:spcAft>
                          <a:spcPts val="300"/>
                        </a:spcAft>
                      </a:pPr>
                      <a:r>
                        <a:rPr lang="en-US" sz="1100" b="1" kern="0">
                          <a:latin typeface="Arial"/>
                          <a:ea typeface="MS Mincho"/>
                          <a:cs typeface="Times New Roman"/>
                        </a:rPr>
                        <a:t>Gender. males. n (%)</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12.675 (53.5)</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9.319 (53.4)</a:t>
                      </a:r>
                      <a:endParaRPr lang="es-ES" sz="1100" kern="1600">
                        <a:latin typeface="Arial"/>
                        <a:ea typeface="MS Mincho"/>
                        <a:cs typeface="Times New Roman"/>
                      </a:endParaRPr>
                    </a:p>
                  </a:txBody>
                  <a:tcPr marL="68592" marR="68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2475">
                <a:tc>
                  <a:txBody>
                    <a:bodyPr/>
                    <a:lstStyle/>
                    <a:p>
                      <a:pPr>
                        <a:spcBef>
                          <a:spcPts val="300"/>
                        </a:spcBef>
                        <a:spcAft>
                          <a:spcPts val="300"/>
                        </a:spcAft>
                      </a:pPr>
                      <a:r>
                        <a:rPr lang="en-US" sz="1100" b="1" kern="0">
                          <a:latin typeface="Arial"/>
                          <a:ea typeface="MS Mincho"/>
                          <a:cs typeface="Times New Roman"/>
                        </a:rPr>
                        <a:t>Diabetes duration. mean (SD). years</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 (5.2)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 (5.2)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2475">
                <a:tc>
                  <a:txBody>
                    <a:bodyPr/>
                    <a:lstStyle/>
                    <a:p>
                      <a:pPr algn="r">
                        <a:spcBef>
                          <a:spcPts val="300"/>
                        </a:spcBef>
                        <a:spcAft>
                          <a:spcPts val="300"/>
                        </a:spcAft>
                      </a:pPr>
                      <a:r>
                        <a:rPr lang="en-US" sz="1100" kern="0">
                          <a:latin typeface="Arial"/>
                          <a:ea typeface="MS Mincho"/>
                          <a:cs typeface="Times New Roman"/>
                        </a:rPr>
                        <a:t>&lt;5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6.164 (26.0)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4.572 (26.2)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2475">
                <a:tc>
                  <a:txBody>
                    <a:bodyPr/>
                    <a:lstStyle/>
                    <a:p>
                      <a:pPr algn="r">
                        <a:spcBef>
                          <a:spcPts val="300"/>
                        </a:spcBef>
                        <a:spcAft>
                          <a:spcPts val="300"/>
                        </a:spcAft>
                      </a:pPr>
                      <a:r>
                        <a:rPr lang="en-US" sz="1100" kern="0">
                          <a:latin typeface="Arial"/>
                          <a:ea typeface="MS Mincho"/>
                          <a:cs typeface="Times New Roman"/>
                        </a:rPr>
                        <a:t>5-10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12.514 (52.9)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9.258 (53.0)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2475">
                <a:tc>
                  <a:txBody>
                    <a:bodyPr/>
                    <a:lstStyle/>
                    <a:p>
                      <a:pPr algn="r">
                        <a:spcBef>
                          <a:spcPts val="300"/>
                        </a:spcBef>
                        <a:spcAft>
                          <a:spcPts val="300"/>
                        </a:spcAft>
                      </a:pPr>
                      <a:r>
                        <a:rPr lang="en-US" sz="1100" kern="0">
                          <a:latin typeface="Arial"/>
                          <a:ea typeface="MS Mincho"/>
                          <a:cs typeface="Times New Roman"/>
                        </a:rPr>
                        <a:t>11-20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4.448 (18.8)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3.219 (18.4)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2475">
                <a:tc>
                  <a:txBody>
                    <a:bodyPr/>
                    <a:lstStyle/>
                    <a:p>
                      <a:pPr algn="r">
                        <a:spcBef>
                          <a:spcPts val="300"/>
                        </a:spcBef>
                        <a:spcAft>
                          <a:spcPts val="300"/>
                        </a:spcAft>
                      </a:pPr>
                      <a:r>
                        <a:rPr lang="en-US" sz="1100" kern="0">
                          <a:latin typeface="Arial"/>
                          <a:ea typeface="MS Mincho"/>
                          <a:cs typeface="Times New Roman"/>
                        </a:rPr>
                        <a:t>&gt;20 years.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542 (2.2)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407 (23.3)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475">
                <a:tc>
                  <a:txBody>
                    <a:bodyPr/>
                    <a:lstStyle/>
                    <a:p>
                      <a:pPr>
                        <a:spcBef>
                          <a:spcPts val="300"/>
                        </a:spcBef>
                        <a:spcAft>
                          <a:spcPts val="300"/>
                        </a:spcAft>
                      </a:pPr>
                      <a:r>
                        <a:rPr lang="en-US" sz="1100" b="1" kern="0">
                          <a:latin typeface="Arial"/>
                          <a:ea typeface="MS Mincho"/>
                          <a:cs typeface="Times New Roman"/>
                        </a:rPr>
                        <a:t>HbA1c. mean. % (SD)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8.4 (1.2) [68]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8.6 (1.3) [70]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5280">
                <a:tc>
                  <a:txBody>
                    <a:bodyPr/>
                    <a:lstStyle/>
                    <a:p>
                      <a:pPr>
                        <a:spcBef>
                          <a:spcPts val="300"/>
                        </a:spcBef>
                        <a:spcAft>
                          <a:spcPts val="300"/>
                        </a:spcAft>
                      </a:pPr>
                      <a:r>
                        <a:rPr lang="en-US" sz="1100" b="1" kern="0">
                          <a:latin typeface="Arial"/>
                          <a:ea typeface="MS Mincho"/>
                          <a:cs typeface="Times New Roman"/>
                        </a:rPr>
                        <a:t>HbA1c by category. %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Cambria"/>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Cambria"/>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2475">
                <a:tc>
                  <a:txBody>
                    <a:bodyPr/>
                    <a:lstStyle/>
                    <a:p>
                      <a:pPr algn="r">
                        <a:spcBef>
                          <a:spcPts val="300"/>
                        </a:spcBef>
                        <a:spcAft>
                          <a:spcPts val="300"/>
                        </a:spcAft>
                      </a:pPr>
                      <a:r>
                        <a:rPr lang="en-US" sz="1100" kern="0">
                          <a:latin typeface="Arial"/>
                          <a:ea typeface="MS Mincho"/>
                          <a:cs typeface="Times New Roman"/>
                        </a:rPr>
                        <a:t>7.0-7.9 % (53-63)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10.948 (46.2)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7.034 (40.3)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2475">
                <a:tc>
                  <a:txBody>
                    <a:bodyPr/>
                    <a:lstStyle/>
                    <a:p>
                      <a:pPr algn="r">
                        <a:spcBef>
                          <a:spcPts val="300"/>
                        </a:spcBef>
                        <a:spcAft>
                          <a:spcPts val="300"/>
                        </a:spcAft>
                      </a:pPr>
                      <a:r>
                        <a:rPr lang="en-US" sz="1100" kern="0">
                          <a:latin typeface="Arial"/>
                          <a:ea typeface="MS Mincho"/>
                          <a:cs typeface="Times New Roman"/>
                        </a:rPr>
                        <a:t>8.0-9.9% (64-85)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10.016 (42.3)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8.029 (46.0)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72475">
                <a:tc>
                  <a:txBody>
                    <a:bodyPr/>
                    <a:lstStyle/>
                    <a:p>
                      <a:pPr algn="r">
                        <a:spcBef>
                          <a:spcPts val="300"/>
                        </a:spcBef>
                        <a:spcAft>
                          <a:spcPts val="300"/>
                        </a:spcAft>
                      </a:pPr>
                      <a:r>
                        <a:rPr lang="en-US" sz="1100" kern="0">
                          <a:latin typeface="Arial"/>
                          <a:ea typeface="MS Mincho"/>
                          <a:cs typeface="Times New Roman"/>
                        </a:rPr>
                        <a:t>≥10 (86)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2.714 (11.5)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2.402 (13.8)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2475">
                <a:tc>
                  <a:txBody>
                    <a:bodyPr/>
                    <a:lstStyle/>
                    <a:p>
                      <a:pPr algn="r">
                        <a:spcBef>
                          <a:spcPts val="300"/>
                        </a:spcBef>
                        <a:spcAft>
                          <a:spcPts val="300"/>
                        </a:spcAft>
                      </a:pPr>
                      <a:r>
                        <a:rPr lang="en-US" sz="1100" b="1" kern="0">
                          <a:latin typeface="Arial"/>
                          <a:ea typeface="MS Mincho"/>
                          <a:cs typeface="Times New Roman"/>
                        </a:rPr>
                        <a:t>HbA1c ≥8% (64 </a:t>
                      </a:r>
                      <a:r>
                        <a:rPr lang="en-US" sz="1100" b="1" kern="0" err="1">
                          <a:latin typeface="Arial"/>
                          <a:ea typeface="MS Mincho"/>
                          <a:cs typeface="Times New Roman"/>
                        </a:rPr>
                        <a:t>mmol</a:t>
                      </a:r>
                      <a:r>
                        <a:rPr lang="en-US" sz="1100" b="1" kern="0">
                          <a:latin typeface="Arial"/>
                          <a:ea typeface="MS Mincho"/>
                          <a:cs typeface="Times New Roman"/>
                        </a:rPr>
                        <a:t>/</a:t>
                      </a:r>
                      <a:r>
                        <a:rPr lang="en-US" sz="1100" b="1" kern="0" err="1">
                          <a:latin typeface="Arial"/>
                          <a:ea typeface="MS Mincho"/>
                          <a:cs typeface="Times New Roman"/>
                        </a:rPr>
                        <a:t>mol</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12.730 (53.8)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10.431 (59.7)</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2475">
                <a:tc>
                  <a:txBody>
                    <a:bodyPr/>
                    <a:lstStyle/>
                    <a:p>
                      <a:pPr>
                        <a:spcBef>
                          <a:spcPts val="300"/>
                        </a:spcBef>
                        <a:spcAft>
                          <a:spcPts val="300"/>
                        </a:spcAft>
                      </a:pPr>
                      <a:r>
                        <a:rPr lang="en-US" sz="1100" b="1" kern="0">
                          <a:latin typeface="Arial"/>
                          <a:ea typeface="MS Mincho"/>
                          <a:cs typeface="Times New Roman"/>
                        </a:rPr>
                        <a:t>BMI. mean (SD). kg/m</a:t>
                      </a:r>
                      <a:r>
                        <a:rPr lang="en-US" sz="1100" b="1" kern="0" baseline="30000">
                          <a:latin typeface="Arial"/>
                          <a:ea typeface="MS Mincho"/>
                          <a:cs typeface="Times New Roman"/>
                        </a:rPr>
                        <a:t>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30.2 (5.0)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30.4 (5.1)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2475">
                <a:tc>
                  <a:txBody>
                    <a:bodyPr/>
                    <a:lstStyle/>
                    <a:p>
                      <a:pPr algn="r">
                        <a:spcBef>
                          <a:spcPts val="300"/>
                        </a:spcBef>
                        <a:spcAft>
                          <a:spcPts val="300"/>
                        </a:spcAft>
                      </a:pPr>
                      <a:r>
                        <a:rPr lang="en-US" sz="1100" kern="0">
                          <a:latin typeface="Arial"/>
                          <a:ea typeface="MS Mincho"/>
                          <a:cs typeface="Times New Roman"/>
                        </a:rPr>
                        <a:t>Obesity (BMI ≥30 kg/m</a:t>
                      </a:r>
                      <a:r>
                        <a:rPr lang="en-US" sz="1100" kern="0" baseline="30000">
                          <a:latin typeface="Arial"/>
                          <a:ea typeface="MS Mincho"/>
                          <a:cs typeface="Times New Roman"/>
                        </a:rPr>
                        <a:t>2</a:t>
                      </a:r>
                      <a:r>
                        <a:rPr lang="en-US" sz="1100"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9.599 (46.5)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7.233 (41.4)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72475">
                <a:tc>
                  <a:txBody>
                    <a:bodyPr/>
                    <a:lstStyle/>
                    <a:p>
                      <a:pPr>
                        <a:spcBef>
                          <a:spcPts val="300"/>
                        </a:spcBef>
                        <a:spcAft>
                          <a:spcPts val="300"/>
                        </a:spcAft>
                      </a:pPr>
                      <a:r>
                        <a:rPr lang="en-US" sz="1100" b="1" kern="0" err="1">
                          <a:latin typeface="Arial"/>
                          <a:ea typeface="MS Mincho"/>
                          <a:cs typeface="Times New Roman"/>
                        </a:rPr>
                        <a:t>Charlson</a:t>
                      </a:r>
                      <a:r>
                        <a:rPr lang="en-US" sz="1100" b="1" kern="0">
                          <a:latin typeface="Arial"/>
                          <a:ea typeface="MS Mincho"/>
                          <a:cs typeface="Times New Roman"/>
                        </a:rPr>
                        <a:t> index score. mean (SD)</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1.56 (0.9)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1.56 (0.9)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72475">
                <a:tc>
                  <a:txBody>
                    <a:bodyPr/>
                    <a:lstStyle/>
                    <a:p>
                      <a:pPr algn="r">
                        <a:spcBef>
                          <a:spcPts val="300"/>
                        </a:spcBef>
                        <a:spcAft>
                          <a:spcPts val="300"/>
                        </a:spcAft>
                      </a:pPr>
                      <a:r>
                        <a:rPr lang="en-US" sz="1100" kern="0">
                          <a:latin typeface="Arial"/>
                          <a:ea typeface="MS Mincho"/>
                          <a:cs typeface="Times New Roman"/>
                        </a:rPr>
                        <a:t>Low comorbidity (score=1).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15.207 (64.2)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11.227 (64.3)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72475">
                <a:tc>
                  <a:txBody>
                    <a:bodyPr/>
                    <a:lstStyle/>
                    <a:p>
                      <a:pPr algn="r">
                        <a:spcBef>
                          <a:spcPts val="300"/>
                        </a:spcBef>
                        <a:spcAft>
                          <a:spcPts val="300"/>
                        </a:spcAft>
                      </a:pPr>
                      <a:r>
                        <a:rPr lang="en-US" sz="1100" kern="0">
                          <a:latin typeface="Arial"/>
                          <a:ea typeface="MS Mincho"/>
                          <a:cs typeface="Times New Roman"/>
                        </a:rPr>
                        <a:t>Average comorbidity (score=2).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5.286 (22.3)</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3.688 (22.1)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2475">
                <a:tc>
                  <a:txBody>
                    <a:bodyPr/>
                    <a:lstStyle/>
                    <a:p>
                      <a:pPr algn="r">
                        <a:spcBef>
                          <a:spcPts val="300"/>
                        </a:spcBef>
                        <a:spcAft>
                          <a:spcPts val="300"/>
                        </a:spcAft>
                      </a:pPr>
                      <a:r>
                        <a:rPr lang="en-US" sz="1100" kern="0">
                          <a:latin typeface="Arial"/>
                          <a:ea typeface="MS Mincho"/>
                          <a:cs typeface="Times New Roman"/>
                        </a:rPr>
                        <a:t>High comorbidity (score=3).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2.145 (9.1)</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1.601 (9.2)</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72475">
                <a:tc>
                  <a:txBody>
                    <a:bodyPr/>
                    <a:lstStyle/>
                    <a:p>
                      <a:pPr algn="r">
                        <a:spcBef>
                          <a:spcPts val="300"/>
                        </a:spcBef>
                        <a:spcAft>
                          <a:spcPts val="300"/>
                        </a:spcAft>
                      </a:pPr>
                      <a:r>
                        <a:rPr lang="en-US" sz="1100" kern="0">
                          <a:latin typeface="Arial"/>
                          <a:ea typeface="MS Mincho"/>
                          <a:cs typeface="Times New Roman"/>
                        </a:rPr>
                        <a:t>Very high comorbidity (score ≥4).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1.040 (4.4)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769 (4.4)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72475">
                <a:tc>
                  <a:txBody>
                    <a:bodyPr/>
                    <a:lstStyle/>
                    <a:p>
                      <a:pPr>
                        <a:spcBef>
                          <a:spcPts val="300"/>
                        </a:spcBef>
                        <a:spcAft>
                          <a:spcPts val="300"/>
                        </a:spcAft>
                      </a:pPr>
                      <a:r>
                        <a:rPr lang="en-US" sz="1100" b="1" kern="0">
                          <a:latin typeface="Arial"/>
                          <a:ea typeface="MS Mincho"/>
                          <a:cs typeface="Times New Roman"/>
                        </a:rPr>
                        <a:t>Microvascular complications*.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6.382 (27.0)</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4.862 (27.8)</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72475">
                <a:tc>
                  <a:txBody>
                    <a:bodyPr/>
                    <a:lstStyle/>
                    <a:p>
                      <a:pPr>
                        <a:spcBef>
                          <a:spcPts val="300"/>
                        </a:spcBef>
                        <a:spcAft>
                          <a:spcPts val="300"/>
                        </a:spcAft>
                      </a:pPr>
                      <a:r>
                        <a:rPr lang="en-US" sz="1100" b="1" kern="0">
                          <a:latin typeface="Arial"/>
                          <a:ea typeface="MS Mincho"/>
                          <a:cs typeface="Times New Roman"/>
                        </a:rPr>
                        <a:t>Macrovascular complications†.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3.760 (15.9)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2.737 (15.7)</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72475">
                <a:tc>
                  <a:txBody>
                    <a:bodyPr/>
                    <a:lstStyle/>
                    <a:p>
                      <a:pPr>
                        <a:spcBef>
                          <a:spcPts val="300"/>
                        </a:spcBef>
                        <a:spcAft>
                          <a:spcPts val="300"/>
                        </a:spcAft>
                      </a:pPr>
                      <a:r>
                        <a:rPr lang="en-US" sz="1100" b="1" kern="0">
                          <a:latin typeface="Arial"/>
                          <a:ea typeface="MS Mincho"/>
                          <a:cs typeface="Times New Roman"/>
                        </a:rPr>
                        <a:t>Heart failure.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590 (2.5)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422 (2.4)</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72475">
                <a:tc>
                  <a:txBody>
                    <a:bodyPr/>
                    <a:lstStyle/>
                    <a:p>
                      <a:pPr>
                        <a:spcBef>
                          <a:spcPts val="300"/>
                        </a:spcBef>
                        <a:spcAft>
                          <a:spcPts val="300"/>
                        </a:spcAft>
                      </a:pPr>
                      <a:r>
                        <a:rPr lang="en-US" sz="1100" b="1" kern="0">
                          <a:latin typeface="Arial"/>
                          <a:ea typeface="MS Mincho"/>
                          <a:cs typeface="Times New Roman"/>
                        </a:rPr>
                        <a:t>Chronic kidney disease</a:t>
                      </a:r>
                      <a:r>
                        <a:rPr lang="en-US" sz="1100" b="1" kern="0" baseline="30000">
                          <a:latin typeface="Arial"/>
                          <a:ea typeface="MS Mincho"/>
                          <a:cs typeface="Times New Roman"/>
                        </a:rPr>
                        <a:t>‡</a:t>
                      </a:r>
                      <a:r>
                        <a:rPr lang="en-US" sz="1100" b="1" kern="0">
                          <a:latin typeface="Arial"/>
                          <a:ea typeface="MS Mincho"/>
                          <a:cs typeface="Times New Roman"/>
                        </a:rPr>
                        <a:t>. n %</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US" sz="1100" kern="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72475">
                <a:tc>
                  <a:txBody>
                    <a:bodyPr/>
                    <a:lstStyle/>
                    <a:p>
                      <a:pPr algn="r">
                        <a:spcBef>
                          <a:spcPts val="300"/>
                        </a:spcBef>
                        <a:spcAft>
                          <a:spcPts val="300"/>
                        </a:spcAft>
                      </a:pPr>
                      <a:r>
                        <a:rPr lang="en-US" sz="1100" kern="0">
                          <a:latin typeface="Arial"/>
                          <a:ea typeface="MS Mincho"/>
                          <a:cs typeface="Times New Roman"/>
                        </a:rPr>
                        <a:t>Moderate (</a:t>
                      </a:r>
                      <a:r>
                        <a:rPr lang="en-US" sz="1100" kern="0" err="1">
                          <a:latin typeface="Arial"/>
                          <a:ea typeface="MS Mincho"/>
                          <a:cs typeface="Times New Roman"/>
                        </a:rPr>
                        <a:t>eGFR</a:t>
                      </a:r>
                      <a:r>
                        <a:rPr lang="en-US" sz="1100" kern="0">
                          <a:latin typeface="Arial"/>
                          <a:ea typeface="MS Mincho"/>
                          <a:cs typeface="Times New Roman"/>
                        </a:rPr>
                        <a:t> 30-60 mL/min)</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4.000 (16.9)</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2.874 (16.5)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72475">
                <a:tc>
                  <a:txBody>
                    <a:bodyPr/>
                    <a:lstStyle/>
                    <a:p>
                      <a:pPr algn="r">
                        <a:spcBef>
                          <a:spcPts val="300"/>
                        </a:spcBef>
                        <a:spcAft>
                          <a:spcPts val="300"/>
                        </a:spcAft>
                      </a:pPr>
                      <a:r>
                        <a:rPr lang="en-US" sz="1100" kern="0">
                          <a:latin typeface="Arial"/>
                          <a:ea typeface="MS Mincho"/>
                          <a:cs typeface="Times New Roman"/>
                        </a:rPr>
                        <a:t>Severe (</a:t>
                      </a:r>
                      <a:r>
                        <a:rPr lang="en-US" sz="1100" kern="0" err="1">
                          <a:latin typeface="Arial"/>
                          <a:ea typeface="MS Mincho"/>
                          <a:cs typeface="Times New Roman"/>
                        </a:rPr>
                        <a:t>eGFR</a:t>
                      </a:r>
                      <a:r>
                        <a:rPr lang="en-US" sz="1100" kern="0">
                          <a:latin typeface="Arial"/>
                          <a:ea typeface="MS Mincho"/>
                          <a:cs typeface="Times New Roman"/>
                        </a:rPr>
                        <a:t> &lt;30 mL/min)</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107 (0.5)</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100" kern="0">
                          <a:latin typeface="Arial"/>
                          <a:ea typeface="MS Mincho"/>
                          <a:cs typeface="Times New Roman"/>
                        </a:rPr>
                        <a:t>96 (0.6)</a:t>
                      </a:r>
                      <a:endParaRPr lang="es-ES" sz="1100" kern="1600">
                        <a:latin typeface="Arial"/>
                        <a:ea typeface="MS Mincho"/>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graphicFrame>
        <p:nvGraphicFramePr>
          <p:cNvPr id="2" name="Gráfico 9">
            <a:extLst>
              <a:ext uri="{FF2B5EF4-FFF2-40B4-BE49-F238E27FC236}">
                <a16:creationId xmlns:a16="http://schemas.microsoft.com/office/drawing/2014/main" id="{452D74B4-5B58-824F-896F-77C359F47437}"/>
              </a:ext>
            </a:extLst>
          </p:cNvPr>
          <p:cNvGraphicFramePr>
            <a:graphicFrameLocks/>
          </p:cNvGraphicFramePr>
          <p:nvPr/>
        </p:nvGraphicFramePr>
        <p:xfrm>
          <a:off x="3518525" y="2007853"/>
          <a:ext cx="8905875" cy="4071736"/>
        </p:xfrm>
        <a:graphic>
          <a:graphicData uri="http://schemas.openxmlformats.org/drawingml/2006/chart">
            <c:chart xmlns:c="http://schemas.openxmlformats.org/drawingml/2006/chart" xmlns:r="http://schemas.openxmlformats.org/officeDocument/2006/relationships" r:id="rId3"/>
          </a:graphicData>
        </a:graphic>
      </p:graphicFrame>
      <p:sp>
        <p:nvSpPr>
          <p:cNvPr id="10613" name="CuadroTexto 6">
            <a:extLst>
              <a:ext uri="{FF2B5EF4-FFF2-40B4-BE49-F238E27FC236}">
                <a16:creationId xmlns:a16="http://schemas.microsoft.com/office/drawing/2014/main" id="{778D6F79-7554-6145-919C-C2AA212B45CD}"/>
              </a:ext>
            </a:extLst>
          </p:cNvPr>
          <p:cNvSpPr txBox="1">
            <a:spLocks noChangeArrowheads="1"/>
          </p:cNvSpPr>
          <p:nvPr/>
        </p:nvSpPr>
        <p:spPr bwMode="auto">
          <a:xfrm>
            <a:off x="522296" y="30756233"/>
            <a:ext cx="8847137" cy="6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s-ES" altLang="es-ES" sz="1600" b="1" i="0" u="none" strike="noStrike" kern="1200" cap="none" spc="0" normalizeH="0" baseline="0" noProof="0" err="1">
                <a:ln>
                  <a:noFill/>
                </a:ln>
                <a:solidFill>
                  <a:srgbClr val="000000"/>
                </a:solidFill>
                <a:effectLst/>
                <a:uLnTx/>
                <a:uFillTx/>
                <a:latin typeface="Calibri" panose="020F0502020204030204" pitchFamily="34" charset="0"/>
                <a:ea typeface="+mn-ea"/>
                <a:cs typeface="Arial" panose="020B0604020202020204" pitchFamily="34" charset="0"/>
              </a:rPr>
              <a:t>Previous</a:t>
            </a:r>
            <a:r>
              <a:rPr kumimoji="0" lang="es-ES" altLang="es-E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HbA1c (%)    </a:t>
            </a:r>
            <a:r>
              <a:rPr kumimoji="0" lang="es-ES" altLang="es-ES" sz="1867"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8.95</a:t>
            </a:r>
            <a:r>
              <a:rPr kumimoji="0" lang="es-ES" altLang="es-E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s-ES" altLang="es-ES" sz="1867"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9.37           8.68           8.66            9.09            8.96           8.66</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s-ES" altLang="es-ES" sz="1867"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614" name="CuadroTexto 6">
            <a:extLst>
              <a:ext uri="{FF2B5EF4-FFF2-40B4-BE49-F238E27FC236}">
                <a16:creationId xmlns:a16="http://schemas.microsoft.com/office/drawing/2014/main" id="{08ED88C7-400C-8A45-8966-CB00E5B17014}"/>
              </a:ext>
            </a:extLst>
          </p:cNvPr>
          <p:cNvSpPr txBox="1">
            <a:spLocks noChangeArrowheads="1"/>
          </p:cNvSpPr>
          <p:nvPr/>
        </p:nvSpPr>
        <p:spPr bwMode="auto">
          <a:xfrm>
            <a:off x="2227194" y="1341023"/>
            <a:ext cx="10002124" cy="6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0958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s-ES" altLang="es-ES" sz="1867"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N= 18,407*		        18,407	       8,240	     7,045	1,318		616	        674	     514</a:t>
            </a:r>
          </a:p>
          <a:p>
            <a:pPr marL="0" marR="0" lvl="0" indent="0" algn="l" defTabSz="60958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s-ES" altLang="es-ES" sz="1867" b="1" i="0" u="none" strike="noStrike" kern="1200" cap="none" spc="0" normalizeH="0" baseline="0" noProof="0" err="1">
                <a:ln>
                  <a:noFill/>
                </a:ln>
                <a:solidFill>
                  <a:srgbClr val="0070C0"/>
                </a:solidFill>
                <a:effectLst/>
                <a:uLnTx/>
                <a:uFillTx/>
                <a:latin typeface="Calibri" panose="020F0502020204030204" pitchFamily="34" charset="0"/>
                <a:ea typeface="+mn-ea"/>
                <a:cs typeface="Arial" panose="020B0604020202020204" pitchFamily="34" charset="0"/>
              </a:rPr>
              <a:t>Previous</a:t>
            </a:r>
            <a:r>
              <a:rPr kumimoji="0" lang="es-ES" altLang="es-ES" sz="1867"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 HbA1c (%)  	  9.0		9.4             8.7            8.7               9.1              9.0               8.7</a:t>
            </a:r>
          </a:p>
        </p:txBody>
      </p:sp>
      <p:sp>
        <p:nvSpPr>
          <p:cNvPr id="10615" name="Rectángulo 1">
            <a:extLst>
              <a:ext uri="{FF2B5EF4-FFF2-40B4-BE49-F238E27FC236}">
                <a16:creationId xmlns:a16="http://schemas.microsoft.com/office/drawing/2014/main" id="{A7E2976C-B7C9-2E41-8AD2-FA74BD6D171C}"/>
              </a:ext>
            </a:extLst>
          </p:cNvPr>
          <p:cNvSpPr>
            <a:spLocks noChangeArrowheads="1"/>
          </p:cNvSpPr>
          <p:nvPr/>
        </p:nvSpPr>
        <p:spPr bwMode="auto">
          <a:xfrm>
            <a:off x="5397369" y="5834964"/>
            <a:ext cx="6154599" cy="379638"/>
          </a:xfrm>
          <a:prstGeom prst="rect">
            <a:avLst/>
          </a:prstGeom>
          <a:noFill/>
          <a:ln>
            <a:noFill/>
          </a:ln>
        </p:spPr>
        <p:txBody>
          <a:bodyPr wrap="none" lIns="91423" tIns="45711" rIns="91423" bIns="4571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241" rtl="0" eaLnBrk="1" fontAlgn="base" latinLnBrk="0" hangingPunct="1">
              <a:lnSpc>
                <a:spcPct val="100000"/>
              </a:lnSpc>
              <a:spcBef>
                <a:spcPct val="0"/>
              </a:spcBef>
              <a:spcAft>
                <a:spcPct val="0"/>
              </a:spcAft>
              <a:buClrTx/>
              <a:buSzTx/>
              <a:buFontTx/>
              <a:buNone/>
              <a:tabLst/>
              <a:defRPr/>
            </a:pPr>
            <a:r>
              <a:rPr kumimoji="0" lang="es-ES" altLang="es-ES" sz="1867"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 </a:t>
            </a:r>
            <a:r>
              <a:rPr kumimoji="0" lang="es-ES" altLang="es-ES" sz="1867" b="1" i="0" u="none" strike="noStrike" kern="1200" cap="none" spc="0" normalizeH="0" baseline="0" noProof="0" err="1">
                <a:ln>
                  <a:noFill/>
                </a:ln>
                <a:solidFill>
                  <a:srgbClr val="0070C0"/>
                </a:solidFill>
                <a:effectLst/>
                <a:uLnTx/>
                <a:uFillTx/>
                <a:latin typeface="Calibri" panose="020F0502020204030204" pitchFamily="34" charset="0"/>
                <a:ea typeface="+mn-ea"/>
                <a:cs typeface="Arial" panose="020B0604020202020204" pitchFamily="34" charset="0"/>
              </a:rPr>
              <a:t>Number</a:t>
            </a:r>
            <a:r>
              <a:rPr kumimoji="0" lang="es-ES" altLang="es-ES" sz="1867"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 of cases </a:t>
            </a:r>
            <a:r>
              <a:rPr kumimoji="0" lang="es-ES" altLang="es-ES" sz="1867" b="1" i="0" u="none" strike="noStrike" kern="1200" cap="none" spc="0" normalizeH="0" baseline="0" noProof="0" err="1">
                <a:ln>
                  <a:noFill/>
                </a:ln>
                <a:solidFill>
                  <a:srgbClr val="0070C0"/>
                </a:solidFill>
                <a:effectLst/>
                <a:uLnTx/>
                <a:uFillTx/>
                <a:latin typeface="Calibri" panose="020F0502020204030204" pitchFamily="34" charset="0"/>
                <a:ea typeface="+mn-ea"/>
                <a:cs typeface="Arial" panose="020B0604020202020204" pitchFamily="34" charset="0"/>
              </a:rPr>
              <a:t>with</a:t>
            </a:r>
            <a:r>
              <a:rPr kumimoji="0" lang="es-ES" altLang="es-ES" sz="1867"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 pre and post HbA1c </a:t>
            </a:r>
            <a:r>
              <a:rPr kumimoji="0" lang="es-ES" altLang="es-ES" sz="1867" b="1" i="0" u="none" strike="noStrike" kern="1200" cap="none" spc="0" normalizeH="0" baseline="0" noProof="0" err="1">
                <a:ln>
                  <a:noFill/>
                </a:ln>
                <a:solidFill>
                  <a:srgbClr val="0070C0"/>
                </a:solidFill>
                <a:effectLst/>
                <a:uLnTx/>
                <a:uFillTx/>
                <a:latin typeface="Calibri" panose="020F0502020204030204" pitchFamily="34" charset="0"/>
                <a:ea typeface="+mn-ea"/>
                <a:cs typeface="Arial" panose="020B0604020202020204" pitchFamily="34" charset="0"/>
              </a:rPr>
              <a:t>values</a:t>
            </a:r>
            <a:r>
              <a:rPr kumimoji="0" lang="es-ES" altLang="es-ES" sz="1867"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 </a:t>
            </a:r>
            <a:r>
              <a:rPr kumimoji="0" lang="es-ES" altLang="es-ES" sz="1867" b="1" i="0" u="none" strike="noStrike" kern="1200" cap="none" spc="0" normalizeH="0" baseline="0" noProof="0" err="1">
                <a:ln>
                  <a:noFill/>
                </a:ln>
                <a:solidFill>
                  <a:srgbClr val="0070C0"/>
                </a:solidFill>
                <a:effectLst/>
                <a:uLnTx/>
                <a:uFillTx/>
                <a:latin typeface="Calibri" panose="020F0502020204030204" pitchFamily="34" charset="0"/>
                <a:ea typeface="+mn-ea"/>
                <a:cs typeface="Arial" panose="020B0604020202020204" pitchFamily="34" charset="0"/>
              </a:rPr>
              <a:t>available</a:t>
            </a:r>
            <a:endParaRPr kumimoji="0" lang="es-ES" altLang="es-ES" sz="1867"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 name="CuadroTexto 11">
            <a:extLst>
              <a:ext uri="{FF2B5EF4-FFF2-40B4-BE49-F238E27FC236}">
                <a16:creationId xmlns:a16="http://schemas.microsoft.com/office/drawing/2014/main" id="{85CBB2EE-D746-6F4B-B2D3-6D3D855BCBFD}"/>
              </a:ext>
            </a:extLst>
          </p:cNvPr>
          <p:cNvSpPr txBox="1">
            <a:spLocks noChangeArrowheads="1"/>
          </p:cNvSpPr>
          <p:nvPr/>
        </p:nvSpPr>
        <p:spPr bwMode="auto">
          <a:xfrm>
            <a:off x="3077413" y="2023162"/>
            <a:ext cx="441112"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1" rIns="91423" bIns="4571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241" rtl="0" eaLnBrk="1" fontAlgn="base" latinLnBrk="0" hangingPunct="1">
              <a:lnSpc>
                <a:spcPct val="100000"/>
              </a:lnSpc>
              <a:spcBef>
                <a:spcPct val="0"/>
              </a:spcBef>
              <a:spcAft>
                <a:spcPct val="0"/>
              </a:spcAft>
              <a:buClrTx/>
              <a:buSzTx/>
              <a:buFontTx/>
              <a:buNone/>
              <a:tabLst/>
              <a:defRPr/>
            </a:pPr>
            <a:r>
              <a:rPr kumimoji="0" lang="es-ES" altLang="es-E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t>
            </a:r>
          </a:p>
        </p:txBody>
      </p:sp>
      <p:sp>
        <p:nvSpPr>
          <p:cNvPr id="17" name="Text Placeholder 3">
            <a:extLst>
              <a:ext uri="{FF2B5EF4-FFF2-40B4-BE49-F238E27FC236}">
                <a16:creationId xmlns:a16="http://schemas.microsoft.com/office/drawing/2014/main" id="{DEC36A01-1E36-8344-BBC9-8ED92A8593F1}"/>
              </a:ext>
            </a:extLst>
          </p:cNvPr>
          <p:cNvSpPr txBox="1">
            <a:spLocks/>
          </p:cNvSpPr>
          <p:nvPr/>
        </p:nvSpPr>
        <p:spPr>
          <a:xfrm>
            <a:off x="1422401" y="6277765"/>
            <a:ext cx="9450961" cy="345216"/>
          </a:xfrm>
          <a:prstGeom prst="rect">
            <a:avLst/>
          </a:prstGeom>
        </p:spPr>
        <p:txBody>
          <a:bodyPr/>
          <a:lstStyle>
            <a:lvl1pPr marL="171426" indent="-171426"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272" indent="-171426"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124" indent="-171426"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9970" indent="-171426"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2816" indent="-171426"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4"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2"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r" defTabSz="121917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Canivell</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S, Mata-Cases M, Real J  et  al. </a:t>
            </a: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Obes</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Metab</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2019;1–8. https://</a:t>
            </a: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doi.org</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/10.1111/dom.13663</a:t>
            </a:r>
          </a:p>
        </p:txBody>
      </p:sp>
      <p:pic>
        <p:nvPicPr>
          <p:cNvPr id="19" name="Imagen 18">
            <a:extLst>
              <a:ext uri="{FF2B5EF4-FFF2-40B4-BE49-F238E27FC236}">
                <a16:creationId xmlns:a16="http://schemas.microsoft.com/office/drawing/2014/main" id="{B37F03F3-632F-FF41-87BB-F5C11794EF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04" y="-85808"/>
            <a:ext cx="4278125" cy="1129020"/>
          </a:xfrm>
          <a:prstGeom prst="rect">
            <a:avLst/>
          </a:prstGeom>
        </p:spPr>
      </p:pic>
      <p:sp>
        <p:nvSpPr>
          <p:cNvPr id="10612" name="Rectangle 51">
            <a:extLst>
              <a:ext uri="{FF2B5EF4-FFF2-40B4-BE49-F238E27FC236}">
                <a16:creationId xmlns:a16="http://schemas.microsoft.com/office/drawing/2014/main" id="{8E90A86C-F400-1F4D-9322-29AA81705C79}"/>
              </a:ext>
            </a:extLst>
          </p:cNvPr>
          <p:cNvSpPr>
            <a:spLocks noChangeArrowheads="1"/>
          </p:cNvSpPr>
          <p:nvPr/>
        </p:nvSpPr>
        <p:spPr bwMode="auto">
          <a:xfrm>
            <a:off x="4047894" y="89122"/>
            <a:ext cx="8130608" cy="95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24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Adjusted</a:t>
            </a: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HbA1c </a:t>
            </a: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reduction</a:t>
            </a: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by</a:t>
            </a: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previous</a:t>
            </a: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p>
          <a:p>
            <a:pPr marL="0" marR="0" lvl="0" indent="0" algn="r" defTabSz="91424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HbA1c </a:t>
            </a: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after</a:t>
            </a: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6-12 </a:t>
            </a: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months</a:t>
            </a:r>
            <a:r>
              <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of </a:t>
            </a:r>
            <a:r>
              <a:rPr kumimoji="0" lang="es-ES" altLang="es-ES" sz="28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intensification</a:t>
            </a:r>
            <a:endParaRPr kumimoji="0" lang="es-ES" altLang="es-ES" sz="2800" b="1" i="0" u="none" strike="noStrike" kern="1200" cap="none" spc="0" normalizeH="0" baseline="0" noProof="0">
              <a:ln>
                <a:noFill/>
              </a:ln>
              <a:solidFill>
                <a:srgbClr val="0070C0"/>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18" name="Rectangle 133">
            <a:extLst>
              <a:ext uri="{FF2B5EF4-FFF2-40B4-BE49-F238E27FC236}">
                <a16:creationId xmlns:a16="http://schemas.microsoft.com/office/drawing/2014/main" id="{37D5B90D-526A-F141-86FB-8A06CC7161B9}"/>
              </a:ext>
            </a:extLst>
          </p:cNvPr>
          <p:cNvSpPr>
            <a:spLocks noChangeArrowheads="1"/>
          </p:cNvSpPr>
          <p:nvPr/>
        </p:nvSpPr>
        <p:spPr bwMode="auto">
          <a:xfrm>
            <a:off x="96109" y="3014853"/>
            <a:ext cx="3422416" cy="203130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91423" tIns="45711" rIns="91423" bIns="4571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24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23,678 patients treated with ≥2 NIADs (</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72.4% </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on</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Met</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SU)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a</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nd</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HbA1c ≥7% in 2010, </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followed</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until</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the</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ES" alt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end</a:t>
            </a:r>
            <a:r>
              <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of 2014.</a:t>
            </a:r>
          </a:p>
          <a:p>
            <a:pPr marL="0" marR="0" lvl="0" indent="0" algn="l" defTabSz="914241"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s-ES" alt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24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There</a:t>
            </a:r>
            <a:r>
              <a:rPr kumimoji="0" 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were</a:t>
            </a:r>
            <a:r>
              <a:rPr kumimoji="0" 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21,241 </a:t>
            </a:r>
            <a:r>
              <a:rPr kumimoji="0" 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intensifications</a:t>
            </a:r>
            <a:r>
              <a:rPr kumimoji="0" 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in 15,205 </a:t>
            </a:r>
            <a:r>
              <a:rPr kumimoji="0" lang="es-ES"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patients</a:t>
            </a:r>
            <a:r>
              <a:rPr kumimoji="0" lang="es-ES"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a:t>
            </a:r>
          </a:p>
        </p:txBody>
      </p:sp>
      <p:grpSp>
        <p:nvGrpSpPr>
          <p:cNvPr id="20" name="Grupo 19">
            <a:extLst>
              <a:ext uri="{FF2B5EF4-FFF2-40B4-BE49-F238E27FC236}">
                <a16:creationId xmlns:a16="http://schemas.microsoft.com/office/drawing/2014/main" id="{2D5EC70B-0CDD-1B49-941F-501B6AA9F19C}"/>
              </a:ext>
            </a:extLst>
          </p:cNvPr>
          <p:cNvGrpSpPr/>
          <p:nvPr/>
        </p:nvGrpSpPr>
        <p:grpSpPr>
          <a:xfrm>
            <a:off x="63064" y="6576078"/>
            <a:ext cx="12046557" cy="136634"/>
            <a:chOff x="63064" y="6513014"/>
            <a:chExt cx="12046557" cy="136634"/>
          </a:xfrm>
        </p:grpSpPr>
        <p:cxnSp>
          <p:nvCxnSpPr>
            <p:cNvPr id="21" name="Conector recto 20">
              <a:extLst>
                <a:ext uri="{FF2B5EF4-FFF2-40B4-BE49-F238E27FC236}">
                  <a16:creationId xmlns:a16="http://schemas.microsoft.com/office/drawing/2014/main" id="{F6791CDB-3919-EB4D-A0E4-92169CBA90DA}"/>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C653C5F-4BF8-A34D-94C7-A3C4E6A505B5}"/>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3" name="Triángulo rectángulo 22">
            <a:extLst>
              <a:ext uri="{FF2B5EF4-FFF2-40B4-BE49-F238E27FC236}">
                <a16:creationId xmlns:a16="http://schemas.microsoft.com/office/drawing/2014/main" id="{6D637BAF-52D0-5A47-93E7-AEBDE4D1308C}"/>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1">
            <a:extLst>
              <a:ext uri="{FF2B5EF4-FFF2-40B4-BE49-F238E27FC236}">
                <a16:creationId xmlns:a16="http://schemas.microsoft.com/office/drawing/2014/main" id="{83F2D024-7886-A444-8ADF-9B909FCCD9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25435" y="6401454"/>
            <a:ext cx="1253067" cy="345215"/>
          </a:xfrm>
          <a:prstGeom prst="rect">
            <a:avLst/>
          </a:prstGeom>
        </p:spPr>
      </p:pic>
    </p:spTree>
    <p:extLst>
      <p:ext uri="{BB962C8B-B14F-4D97-AF65-F5344CB8AC3E}">
        <p14:creationId xmlns:p14="http://schemas.microsoft.com/office/powerpoint/2010/main" val="1846801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2">
            <a:extLst>
              <a:ext uri="{FF2B5EF4-FFF2-40B4-BE49-F238E27FC236}">
                <a16:creationId xmlns:a16="http://schemas.microsoft.com/office/drawing/2014/main" id="{D739C360-31B4-834E-BE35-DB4FAA4653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40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02380978-7AED-EF46-8FF8-E0C38370A0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2733" y="532019"/>
            <a:ext cx="8789267" cy="6100740"/>
          </a:xfrm>
          <a:prstGeom prst="rect">
            <a:avLst/>
          </a:prstGeom>
        </p:spPr>
      </p:pic>
      <p:sp>
        <p:nvSpPr>
          <p:cNvPr id="8" name="Triángulo 3">
            <a:extLst>
              <a:ext uri="{FF2B5EF4-FFF2-40B4-BE49-F238E27FC236}">
                <a16:creationId xmlns:a16="http://schemas.microsoft.com/office/drawing/2014/main" id="{4111B38D-03BA-BD46-8DDB-633E8FDBB790}"/>
              </a:ext>
            </a:extLst>
          </p:cNvPr>
          <p:cNvSpPr/>
          <p:nvPr/>
        </p:nvSpPr>
        <p:spPr>
          <a:xfrm rot="4199590">
            <a:off x="6496198" y="1129289"/>
            <a:ext cx="2217125" cy="2103275"/>
          </a:xfrm>
          <a:prstGeom prst="triangle">
            <a:avLst>
              <a:gd name="adj" fmla="val 71394"/>
            </a:avLst>
          </a:prstGeom>
          <a:solidFill>
            <a:srgbClr val="FFC00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riángulo 3">
            <a:extLst>
              <a:ext uri="{FF2B5EF4-FFF2-40B4-BE49-F238E27FC236}">
                <a16:creationId xmlns:a16="http://schemas.microsoft.com/office/drawing/2014/main" id="{3BD0CD13-2824-484C-B023-54002D1B0F95}"/>
              </a:ext>
            </a:extLst>
          </p:cNvPr>
          <p:cNvSpPr/>
          <p:nvPr/>
        </p:nvSpPr>
        <p:spPr>
          <a:xfrm rot="10800000">
            <a:off x="6956369" y="3602135"/>
            <a:ext cx="2788920" cy="2084235"/>
          </a:xfrm>
          <a:prstGeom prst="triangle">
            <a:avLst>
              <a:gd name="adj" fmla="val 0"/>
            </a:avLst>
          </a:prstGeom>
          <a:solidFill>
            <a:srgbClr val="FFC00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upo 9">
            <a:extLst>
              <a:ext uri="{FF2B5EF4-FFF2-40B4-BE49-F238E27FC236}">
                <a16:creationId xmlns:a16="http://schemas.microsoft.com/office/drawing/2014/main" id="{CD2EC4FC-CA6E-C642-AC62-C77FF013C017}"/>
              </a:ext>
            </a:extLst>
          </p:cNvPr>
          <p:cNvGrpSpPr/>
          <p:nvPr/>
        </p:nvGrpSpPr>
        <p:grpSpPr>
          <a:xfrm>
            <a:off x="76200" y="4073564"/>
            <a:ext cx="6054716" cy="2554210"/>
            <a:chOff x="103198" y="4211548"/>
            <a:chExt cx="6054716" cy="2554210"/>
          </a:xfrm>
        </p:grpSpPr>
        <p:grpSp>
          <p:nvGrpSpPr>
            <p:cNvPr id="11" name="Grupo 10">
              <a:extLst>
                <a:ext uri="{FF2B5EF4-FFF2-40B4-BE49-F238E27FC236}">
                  <a16:creationId xmlns:a16="http://schemas.microsoft.com/office/drawing/2014/main" id="{5235A887-8420-1B4B-ABA9-9589785F5D83}"/>
                </a:ext>
              </a:extLst>
            </p:cNvPr>
            <p:cNvGrpSpPr/>
            <p:nvPr/>
          </p:nvGrpSpPr>
          <p:grpSpPr>
            <a:xfrm>
              <a:off x="335170" y="4211548"/>
              <a:ext cx="5237153" cy="1125528"/>
              <a:chOff x="5510572" y="4952543"/>
              <a:chExt cx="4319872" cy="1125528"/>
            </a:xfrm>
          </p:grpSpPr>
          <p:sp>
            <p:nvSpPr>
              <p:cNvPr id="13" name="CuadroTexto 12">
                <a:extLst>
                  <a:ext uri="{FF2B5EF4-FFF2-40B4-BE49-F238E27FC236}">
                    <a16:creationId xmlns:a16="http://schemas.microsoft.com/office/drawing/2014/main" id="{000766F5-E0FC-9943-894F-3860C737657D}"/>
                  </a:ext>
                </a:extLst>
              </p:cNvPr>
              <p:cNvSpPr txBox="1"/>
              <p:nvPr/>
            </p:nvSpPr>
            <p:spPr>
              <a:xfrm>
                <a:off x="6266996" y="4952543"/>
                <a:ext cx="3563448" cy="830997"/>
              </a:xfrm>
              <a:prstGeom prst="rect">
                <a:avLst/>
              </a:prstGeom>
              <a:solidFill>
                <a:srgbClr val="7030A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Un 40% de los pacientes que inician un arGLP1 ya están insulinizados *</a:t>
                </a:r>
              </a:p>
            </p:txBody>
          </p:sp>
          <p:sp>
            <p:nvSpPr>
              <p:cNvPr id="14" name="Flecha derecha 13">
                <a:extLst>
                  <a:ext uri="{FF2B5EF4-FFF2-40B4-BE49-F238E27FC236}">
                    <a16:creationId xmlns:a16="http://schemas.microsoft.com/office/drawing/2014/main" id="{989A9A60-F5E5-5D4E-B8E4-FD74C496A027}"/>
                  </a:ext>
                </a:extLst>
              </p:cNvPr>
              <p:cNvSpPr/>
              <p:nvPr/>
            </p:nvSpPr>
            <p:spPr>
              <a:xfrm>
                <a:off x="5510572" y="5195898"/>
                <a:ext cx="756423" cy="882173"/>
              </a:xfrm>
              <a:prstGeom prst="rightArrow">
                <a:avLst/>
              </a:prstGeom>
              <a:solidFill>
                <a:srgbClr val="FFC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grpSp>
        <p:sp>
          <p:nvSpPr>
            <p:cNvPr id="12" name="Rectángulo 11">
              <a:extLst>
                <a:ext uri="{FF2B5EF4-FFF2-40B4-BE49-F238E27FC236}">
                  <a16:creationId xmlns:a16="http://schemas.microsoft.com/office/drawing/2014/main" id="{6273F790-8DE6-0C45-8510-375D225F5778}"/>
                </a:ext>
              </a:extLst>
            </p:cNvPr>
            <p:cNvSpPr/>
            <p:nvPr/>
          </p:nvSpPr>
          <p:spPr>
            <a:xfrm>
              <a:off x="103198" y="6427204"/>
              <a:ext cx="6054716" cy="338554"/>
            </a:xfrm>
            <a:prstGeom prst="rect">
              <a:avLst/>
            </a:prstGeom>
          </p:spPr>
          <p:txBody>
            <a:bodyPr wrap="square">
              <a:spAutoFit/>
            </a:bodyPr>
            <a:lstStyle/>
            <a:p>
              <a:pPr marL="0" marR="0" lvl="0" indent="0" algn="l" defTabSz="914241"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a:ea typeface="Times New Roman" panose="02020603050405020304" pitchFamily="18" charset="0"/>
                  <a:cs typeface="+mn-cs"/>
                </a:rPr>
                <a:t>* Mata-Cases M et al. </a:t>
              </a:r>
              <a:r>
                <a:rPr kumimoji="0" lang="en-US" sz="1600" b="0" i="1" u="none" strike="noStrike" kern="1200" cap="none" spc="0" normalizeH="0" baseline="0" noProof="0" err="1">
                  <a:ln>
                    <a:noFill/>
                  </a:ln>
                  <a:solidFill>
                    <a:srgbClr val="000000"/>
                  </a:solidFill>
                  <a:effectLst/>
                  <a:uLnTx/>
                  <a:uFillTx/>
                  <a:latin typeface="Calibri" panose="020F0502020204030204"/>
                  <a:ea typeface="Times New Roman" panose="02020603050405020304" pitchFamily="18" charset="0"/>
                  <a:cs typeface="+mn-cs"/>
                </a:rPr>
                <a:t>Curr</a:t>
              </a:r>
              <a:r>
                <a:rPr kumimoji="0" lang="en-US" sz="1600" b="0" i="1"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Med Res </a:t>
              </a:r>
              <a:r>
                <a:rPr kumimoji="0" lang="en-US" sz="1600" b="0" i="1" u="none" strike="noStrike" kern="1200" cap="none" spc="0" normalizeH="0" baseline="0" noProof="0" err="1">
                  <a:ln>
                    <a:noFill/>
                  </a:ln>
                  <a:solidFill>
                    <a:srgbClr val="000000"/>
                  </a:solidFill>
                  <a:effectLst/>
                  <a:uLnTx/>
                  <a:uFillTx/>
                  <a:latin typeface="Calibri" panose="020F0502020204030204"/>
                  <a:ea typeface="Times New Roman" panose="02020603050405020304" pitchFamily="18" charset="0"/>
                  <a:cs typeface="+mn-cs"/>
                </a:rPr>
                <a:t>Opin</a:t>
              </a:r>
              <a:r>
                <a:rPr kumimoji="0" lang="en-US" sz="1600" b="0" i="1"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2019 Oct;35(10):1735-1744.</a:t>
              </a:r>
              <a:endParaRPr kumimoji="0" lang="es-ES" sz="1600" b="0" i="1" u="none" strike="noStrike" kern="1200" cap="none" spc="0" normalizeH="0" baseline="0" noProof="0">
                <a:ln>
                  <a:noFill/>
                </a:ln>
                <a:solidFill>
                  <a:prstClr val="black"/>
                </a:solidFill>
                <a:effectLst/>
                <a:uLnTx/>
                <a:uFillTx/>
                <a:latin typeface="Calibri"/>
                <a:ea typeface="Times New Roman" panose="02020603050405020304" pitchFamily="18" charset="0"/>
                <a:cs typeface="+mn-cs"/>
              </a:endParaRPr>
            </a:p>
          </p:txBody>
        </p:sp>
      </p:grpSp>
      <p:sp>
        <p:nvSpPr>
          <p:cNvPr id="5" name="CuadroTexto 4"/>
          <p:cNvSpPr txBox="1"/>
          <p:nvPr/>
        </p:nvSpPr>
        <p:spPr>
          <a:xfrm>
            <a:off x="76201" y="529141"/>
            <a:ext cx="4911436" cy="20621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I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quan</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no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n’hi</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ha </a:t>
            </a: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prou</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amb</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insulina basal?…..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múltiples dosis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err="1">
                <a:ln>
                  <a:noFill/>
                </a:ln>
                <a:solidFill>
                  <a:srgbClr val="0070C0"/>
                </a:solidFill>
                <a:effectLst/>
                <a:uLnTx/>
                <a:uFillTx/>
                <a:latin typeface="Arial Rounded MT Bold" charset="0"/>
                <a:ea typeface="Arial Rounded MT Bold" charset="0"/>
                <a:cs typeface="Arial Rounded MT Bold" charset="0"/>
              </a:rPr>
              <a:t>d’insulina</a:t>
            </a:r>
            <a:r>
              <a:rPr kumimoji="0" lang="es-ES"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rPr>
              <a:t> prandial?</a:t>
            </a:r>
            <a:endParaRPr kumimoji="0" lang="es-ES_tradnl" sz="3200" b="0" i="0" u="none" strike="noStrike" kern="1200" cap="none" spc="0" normalizeH="0" baseline="0" noProof="0">
              <a:ln>
                <a:noFill/>
              </a:ln>
              <a:solidFill>
                <a:srgbClr val="0070C0"/>
              </a:solidFill>
              <a:effectLst/>
              <a:uLnTx/>
              <a:uFillTx/>
              <a:latin typeface="Arial Rounded MT Bold" charset="0"/>
              <a:ea typeface="Arial Rounded MT Bold" charset="0"/>
              <a:cs typeface="Arial Rounded MT Bold" charset="0"/>
            </a:endParaRPr>
          </a:p>
        </p:txBody>
      </p:sp>
      <p:grpSp>
        <p:nvGrpSpPr>
          <p:cNvPr id="15" name="Grupo 14">
            <a:extLst>
              <a:ext uri="{FF2B5EF4-FFF2-40B4-BE49-F238E27FC236}">
                <a16:creationId xmlns:a16="http://schemas.microsoft.com/office/drawing/2014/main" id="{60CF1371-A815-1C42-B199-658D0AB43B71}"/>
              </a:ext>
            </a:extLst>
          </p:cNvPr>
          <p:cNvGrpSpPr/>
          <p:nvPr/>
        </p:nvGrpSpPr>
        <p:grpSpPr>
          <a:xfrm>
            <a:off x="63064" y="6592703"/>
            <a:ext cx="12046557" cy="136634"/>
            <a:chOff x="63064" y="6513014"/>
            <a:chExt cx="12046557" cy="136634"/>
          </a:xfrm>
        </p:grpSpPr>
        <p:cxnSp>
          <p:nvCxnSpPr>
            <p:cNvPr id="16" name="Conector recto 15">
              <a:extLst>
                <a:ext uri="{FF2B5EF4-FFF2-40B4-BE49-F238E27FC236}">
                  <a16:creationId xmlns:a16="http://schemas.microsoft.com/office/drawing/2014/main" id="{B3EE346C-529C-554C-96A1-C03C064CB5A8}"/>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ADA311F-F266-CD48-92A9-6EFC29D67FFD}"/>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riángulo rectángulo 17">
            <a:extLst>
              <a:ext uri="{FF2B5EF4-FFF2-40B4-BE49-F238E27FC236}">
                <a16:creationId xmlns:a16="http://schemas.microsoft.com/office/drawing/2014/main" id="{4F81F2CB-42AF-8342-9C3D-F22283A8F1B6}"/>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46371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6"/>
          <p:cNvSpPr/>
          <p:nvPr/>
        </p:nvSpPr>
        <p:spPr bwMode="auto">
          <a:xfrm>
            <a:off x="0" y="896938"/>
            <a:ext cx="12192000" cy="5668962"/>
          </a:xfrm>
          <a:prstGeom prst="rect">
            <a:avLst/>
          </a:prstGeom>
          <a:noFill/>
          <a:ln w="9525" cap="flat" cmpd="sng" algn="ctr">
            <a:noFill/>
            <a:prstDash val="solid"/>
            <a:round/>
            <a:headEnd type="none" w="med" len="med"/>
            <a:tailEnd type="none" w="med" len="med"/>
          </a:ln>
          <a:effectLst/>
        </p:spPr>
        <p:txBody>
          <a:bodyPr lIns="91405" tIns="45703" rIns="91405" bIns="45703"/>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1"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sp>
        <p:nvSpPr>
          <p:cNvPr id="155651" name="Rectangle 65"/>
          <p:cNvSpPr>
            <a:spLocks noChangeArrowheads="1"/>
          </p:cNvSpPr>
          <p:nvPr/>
        </p:nvSpPr>
        <p:spPr bwMode="auto">
          <a:xfrm>
            <a:off x="1970285" y="94268"/>
            <a:ext cx="8695496" cy="990600"/>
          </a:xfrm>
          <a:prstGeom prst="rect">
            <a:avLst/>
          </a:prstGeom>
          <a:solidFill>
            <a:srgbClr val="0070C0"/>
          </a:solidFill>
          <a:ln>
            <a:noFill/>
          </a:ln>
        </p:spPr>
        <p:txBody>
          <a:bodyPr lIns="91394" tIns="45700" rIns="91394" bIns="45700" anchor="ct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altLang="es-ES_tradnl" sz="3200" b="1" i="0" u="none" strike="noStrike" kern="1200" cap="none" spc="0" normalizeH="0" baseline="0" noProof="0">
                <a:ln>
                  <a:noFill/>
                </a:ln>
                <a:solidFill>
                  <a:prstClr val="white"/>
                </a:solidFill>
                <a:effectLst/>
                <a:uLnTx/>
                <a:uFillTx/>
                <a:latin typeface="Arial" charset="0"/>
                <a:ea typeface="ＭＳ Ｐゴシック" charset="-128"/>
                <a:cs typeface="+mn-cs"/>
              </a:rPr>
              <a:t>arGLP1 vs insulina prandial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altLang="es-ES_tradnl" sz="2400" b="1" i="0" u="none" strike="noStrike" kern="1200" cap="none" spc="0" normalizeH="0" baseline="0" noProof="0">
                <a:ln>
                  <a:noFill/>
                </a:ln>
                <a:solidFill>
                  <a:prstClr val="white"/>
                </a:solidFill>
                <a:effectLst/>
                <a:uLnTx/>
                <a:uFillTx/>
                <a:latin typeface="Arial" charset="0"/>
                <a:ea typeface="ＭＳ Ｐゴシック" charset="-128"/>
                <a:cs typeface="+mn-cs"/>
              </a:rPr>
              <a:t>en pacientes tratados con  insulina basal</a:t>
            </a:r>
          </a:p>
        </p:txBody>
      </p:sp>
      <p:sp>
        <p:nvSpPr>
          <p:cNvPr id="6" name="Rectangle 21"/>
          <p:cNvSpPr>
            <a:spLocks noChangeArrowheads="1"/>
          </p:cNvSpPr>
          <p:nvPr/>
        </p:nvSpPr>
        <p:spPr bwMode="auto">
          <a:xfrm>
            <a:off x="594818" y="5291191"/>
            <a:ext cx="368691" cy="251159"/>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ＭＳ Ｐゴシック" charset="0"/>
              </a:rPr>
              <a:t>–1.6</a:t>
            </a:r>
          </a:p>
        </p:txBody>
      </p:sp>
      <p:sp>
        <p:nvSpPr>
          <p:cNvPr id="7" name="Rectangle 22"/>
          <p:cNvSpPr>
            <a:spLocks noChangeArrowheads="1"/>
          </p:cNvSpPr>
          <p:nvPr/>
        </p:nvSpPr>
        <p:spPr bwMode="auto">
          <a:xfrm>
            <a:off x="550369" y="4626028"/>
            <a:ext cx="368691" cy="251159"/>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ＭＳ Ｐゴシック" charset="0"/>
              </a:rPr>
              <a:t>–1.2</a:t>
            </a:r>
          </a:p>
        </p:txBody>
      </p:sp>
      <p:sp>
        <p:nvSpPr>
          <p:cNvPr id="8" name="Rectangle 23"/>
          <p:cNvSpPr>
            <a:spLocks noChangeArrowheads="1"/>
          </p:cNvSpPr>
          <p:nvPr/>
        </p:nvSpPr>
        <p:spPr bwMode="auto">
          <a:xfrm>
            <a:off x="594818" y="3940182"/>
            <a:ext cx="368691" cy="251159"/>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ＭＳ Ｐゴシック" charset="0"/>
              </a:rPr>
              <a:t>–0.8</a:t>
            </a:r>
          </a:p>
        </p:txBody>
      </p:sp>
      <p:sp>
        <p:nvSpPr>
          <p:cNvPr id="9" name="Rectangle 24"/>
          <p:cNvSpPr>
            <a:spLocks noChangeArrowheads="1"/>
          </p:cNvSpPr>
          <p:nvPr/>
        </p:nvSpPr>
        <p:spPr bwMode="auto">
          <a:xfrm>
            <a:off x="594818" y="3241728"/>
            <a:ext cx="368691" cy="251159"/>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ＭＳ Ｐゴシック" charset="0"/>
              </a:rPr>
              <a:t>–0.4</a:t>
            </a:r>
          </a:p>
        </p:txBody>
      </p:sp>
      <p:sp>
        <p:nvSpPr>
          <p:cNvPr id="155656" name="Text Box 5"/>
          <p:cNvSpPr txBox="1">
            <a:spLocks noChangeArrowheads="1"/>
          </p:cNvSpPr>
          <p:nvPr/>
        </p:nvSpPr>
        <p:spPr bwMode="auto">
          <a:xfrm>
            <a:off x="8611986" y="5877011"/>
            <a:ext cx="4023360" cy="7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CA"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1. Diamant M, et al, </a:t>
            </a:r>
            <a:r>
              <a:rPr kumimoji="0" lang="en-US"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 Diabetes Care. 2014;37(10):2763-73</a:t>
            </a:r>
            <a:endParaRPr kumimoji="0" lang="en-CA"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685800" rtl="0" eaLnBrk="0" fontAlgn="auto" latinLnBrk="0" hangingPunct="0">
              <a:lnSpc>
                <a:spcPct val="100000"/>
              </a:lnSpc>
              <a:spcBef>
                <a:spcPts val="0"/>
              </a:spcBef>
              <a:spcAft>
                <a:spcPts val="0"/>
              </a:spcAft>
              <a:buClrTx/>
              <a:buSzTx/>
              <a:buFontTx/>
              <a:buNone/>
              <a:tabLst/>
              <a:defRPr/>
            </a:pPr>
            <a:r>
              <a:rPr kumimoji="0" lang="en-CA"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2. Rosenstock J et al. Diabetes Care 2014; </a:t>
            </a:r>
            <a:r>
              <a:rPr kumimoji="0" lang="en-US"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37(8):2317-25</a:t>
            </a:r>
          </a:p>
          <a:p>
            <a:pPr marL="0" marR="0" lvl="0" indent="0" algn="l" defTabSz="685800" rtl="0" eaLnBrk="0" fontAlgn="auto" latinLnBrk="0" hangingPunct="0">
              <a:lnSpc>
                <a:spcPct val="100000"/>
              </a:lnSpc>
              <a:spcBef>
                <a:spcPts val="0"/>
              </a:spcBef>
              <a:spcAft>
                <a:spcPts val="0"/>
              </a:spcAft>
              <a:buClrTx/>
              <a:buSzTx/>
              <a:buFontTx/>
              <a:buNone/>
              <a:tabLst/>
              <a:defRPr/>
            </a:pPr>
            <a:r>
              <a:rPr kumimoji="0" lang="en-CA"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3. Mathieu C et al. </a:t>
            </a:r>
            <a:r>
              <a:rPr kumimoji="0" lang="pt-BR"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Diabetes </a:t>
            </a:r>
            <a:r>
              <a:rPr kumimoji="0" lang="pt-BR" altLang="es-ES_tradnl" sz="1000" b="0" i="0" u="none" strike="noStrike" kern="1200" cap="none" spc="0" normalizeH="0" baseline="0" noProof="0" err="1">
                <a:ln>
                  <a:noFill/>
                </a:ln>
                <a:solidFill>
                  <a:srgbClr val="000000"/>
                </a:solidFill>
                <a:effectLst/>
                <a:uLnTx/>
                <a:uFillTx/>
                <a:latin typeface="Arial" charset="0"/>
                <a:ea typeface="ＭＳ Ｐゴシック" charset="-128"/>
                <a:cs typeface="+mn-cs"/>
              </a:rPr>
              <a:t>Obes</a:t>
            </a:r>
            <a:r>
              <a:rPr kumimoji="0" lang="pt-BR"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pt-BR" altLang="es-ES_tradnl" sz="1000" b="0" i="0" u="none" strike="noStrike" kern="1200" cap="none" spc="0" normalizeH="0" baseline="0" noProof="0" err="1">
                <a:ln>
                  <a:noFill/>
                </a:ln>
                <a:solidFill>
                  <a:srgbClr val="000000"/>
                </a:solidFill>
                <a:effectLst/>
                <a:uLnTx/>
                <a:uFillTx/>
                <a:latin typeface="Arial" charset="0"/>
                <a:ea typeface="ＭＳ Ｐゴシック" charset="-128"/>
                <a:cs typeface="+mn-cs"/>
              </a:rPr>
              <a:t>Metab</a:t>
            </a:r>
            <a:r>
              <a:rPr kumimoji="0" lang="pt-BR"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 2014;16(7):636-44</a:t>
            </a:r>
          </a:p>
          <a:p>
            <a:pPr marL="0" marR="0" lvl="0" indent="0" algn="l" defTabSz="685800" rtl="0" eaLnBrk="0" fontAlgn="auto" latinLnBrk="0" hangingPunct="0">
              <a:lnSpc>
                <a:spcPct val="100000"/>
              </a:lnSpc>
              <a:spcBef>
                <a:spcPts val="0"/>
              </a:spcBef>
              <a:spcAft>
                <a:spcPts val="0"/>
              </a:spcAft>
              <a:buClrTx/>
              <a:buSzTx/>
              <a:buFontTx/>
              <a:buNone/>
              <a:tabLst/>
              <a:defRPr/>
            </a:pPr>
            <a:r>
              <a:rPr kumimoji="0" lang="pt-BR"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4. </a:t>
            </a:r>
            <a:r>
              <a:rPr kumimoji="0" lang="en-CA" altLang="es-ES_tradnl" sz="1000" b="0" i="0" u="none" strike="noStrike" kern="1200" cap="none" spc="0" normalizeH="0" baseline="0" noProof="0">
                <a:ln>
                  <a:noFill/>
                </a:ln>
                <a:solidFill>
                  <a:srgbClr val="000000"/>
                </a:solidFill>
                <a:effectLst/>
                <a:uLnTx/>
                <a:uFillTx/>
                <a:latin typeface="Arial" charset="0"/>
                <a:ea typeface="ＭＳ Ｐゴシック" charset="-128"/>
                <a:cs typeface="+mn-cs"/>
              </a:rPr>
              <a:t>Rosenstock J et al. Diabetes Care. 2016;39(8):1318-28.</a:t>
            </a:r>
          </a:p>
        </p:txBody>
      </p:sp>
      <p:sp>
        <p:nvSpPr>
          <p:cNvPr id="12" name="Line 10"/>
          <p:cNvSpPr>
            <a:spLocks noChangeShapeType="1"/>
          </p:cNvSpPr>
          <p:nvPr/>
        </p:nvSpPr>
        <p:spPr bwMode="auto">
          <a:xfrm>
            <a:off x="1153584" y="4733925"/>
            <a:ext cx="67733" cy="1588"/>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3" name="Line 11"/>
          <p:cNvSpPr>
            <a:spLocks noChangeShapeType="1"/>
          </p:cNvSpPr>
          <p:nvPr/>
        </p:nvSpPr>
        <p:spPr bwMode="auto">
          <a:xfrm>
            <a:off x="1155700" y="4049717"/>
            <a:ext cx="67733" cy="1587"/>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4" name="Line 12"/>
          <p:cNvSpPr>
            <a:spLocks noChangeShapeType="1"/>
          </p:cNvSpPr>
          <p:nvPr/>
        </p:nvSpPr>
        <p:spPr bwMode="auto">
          <a:xfrm>
            <a:off x="1155700" y="3351266"/>
            <a:ext cx="67733" cy="1587"/>
          </a:xfrm>
          <a:prstGeom prst="line">
            <a:avLst/>
          </a:prstGeom>
          <a:noFill/>
          <a:ln w="12700">
            <a:solidFill>
              <a:srgbClr val="000090"/>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sp>
        <p:nvSpPr>
          <p:cNvPr id="15" name="Rectangle 25"/>
          <p:cNvSpPr>
            <a:spLocks noChangeArrowheads="1"/>
          </p:cNvSpPr>
          <p:nvPr/>
        </p:nvSpPr>
        <p:spPr bwMode="auto">
          <a:xfrm>
            <a:off x="958851" y="2555928"/>
            <a:ext cx="105798" cy="251159"/>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ＭＳ Ｐゴシック" charset="0"/>
              </a:rPr>
              <a:t>0</a:t>
            </a:r>
          </a:p>
        </p:txBody>
      </p:sp>
      <p:cxnSp>
        <p:nvCxnSpPr>
          <p:cNvPr id="155661" name="Straight Connector 14"/>
          <p:cNvCxnSpPr>
            <a:cxnSpLocks noChangeShapeType="1"/>
          </p:cNvCxnSpPr>
          <p:nvPr/>
        </p:nvCxnSpPr>
        <p:spPr bwMode="auto">
          <a:xfrm rot="5400000" flipH="1" flipV="1">
            <a:off x="138136" y="3808413"/>
            <a:ext cx="23145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55662" name="TextBox 47"/>
          <p:cNvSpPr txBox="1">
            <a:spLocks noChangeArrowheads="1"/>
          </p:cNvSpPr>
          <p:nvPr/>
        </p:nvSpPr>
        <p:spPr bwMode="auto">
          <a:xfrm>
            <a:off x="32" y="5111294"/>
            <a:ext cx="11760204" cy="7078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5" tIns="45703" rIns="91405" bIns="45703">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s-ES_tradnl" sz="2000" b="1" i="0" u="none" strike="noStrike" kern="1200" cap="none" spc="0" normalizeH="0" baseline="0" noProof="0" err="1">
                <a:ln>
                  <a:noFill/>
                </a:ln>
                <a:solidFill>
                  <a:srgbClr val="535357"/>
                </a:solidFill>
                <a:effectLst/>
                <a:uLnTx/>
                <a:uFillTx/>
                <a:latin typeface="Arial" charset="0"/>
                <a:ea typeface="ＭＳ Ｐゴシック" charset="-128"/>
                <a:cs typeface="+mn-cs"/>
              </a:rPr>
              <a:t>ΔPeso</a:t>
            </a:r>
            <a:r>
              <a:rPr kumimoji="0" lang="en-US" altLang="es-ES_tradnl" sz="2000" b="1" i="0" u="none" strike="noStrike" kern="1200" cap="none" spc="0" normalizeH="0" baseline="0" noProof="0">
                <a:ln>
                  <a:noFill/>
                </a:ln>
                <a:solidFill>
                  <a:srgbClr val="535357"/>
                </a:solidFill>
                <a:effectLst/>
                <a:uLnTx/>
                <a:uFillTx/>
                <a:latin typeface="Arial" charset="0"/>
                <a:ea typeface="ＭＳ Ｐゴシック" charset="-128"/>
                <a:cs typeface="+mn-cs"/>
              </a:rPr>
              <a:t> (kg):       -2.5       2.1                  -0.7          0.8	      -2.8             0.9 	          -0.6       1.4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s-ES_tradnl" sz="2000" b="1" i="0" u="none" strike="noStrike" kern="1200" cap="none" spc="0" normalizeH="0" baseline="0" noProof="0" err="1">
                <a:ln>
                  <a:noFill/>
                </a:ln>
                <a:solidFill>
                  <a:srgbClr val="535357"/>
                </a:solidFill>
                <a:effectLst/>
                <a:uLnTx/>
                <a:uFillTx/>
                <a:latin typeface="Arial" charset="0"/>
                <a:ea typeface="ＭＳ Ｐゴシック" charset="-128"/>
                <a:cs typeface="+mn-cs"/>
              </a:rPr>
              <a:t>Hipos</a:t>
            </a:r>
            <a:r>
              <a:rPr kumimoji="0" lang="en-US" altLang="es-ES_tradnl" sz="2000" b="1" i="0" u="none" strike="noStrike" kern="1200" cap="none" spc="0" normalizeH="0" baseline="0" noProof="0">
                <a:ln>
                  <a:noFill/>
                </a:ln>
                <a:solidFill>
                  <a:srgbClr val="535357"/>
                </a:solidFill>
                <a:effectLst/>
                <a:uLnTx/>
                <a:uFillTx/>
                <a:latin typeface="Arial" charset="0"/>
                <a:ea typeface="ＭＳ Ｐゴシック" charset="-128"/>
                <a:cs typeface="+mn-cs"/>
              </a:rPr>
              <a:t> graves:    2.1       5.2      	      1.0          2.1	       1.0             8.2 	             0          0 </a:t>
            </a:r>
          </a:p>
        </p:txBody>
      </p:sp>
      <p:sp>
        <p:nvSpPr>
          <p:cNvPr id="155663" name="Rectangle 52"/>
          <p:cNvSpPr>
            <a:spLocks noChangeArrowheads="1"/>
          </p:cNvSpPr>
          <p:nvPr/>
        </p:nvSpPr>
        <p:spPr bwMode="auto">
          <a:xfrm rot="-5400000">
            <a:off x="-1668991" y="3222264"/>
            <a:ext cx="4025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altLang="es-ES_tradnl" sz="1800" b="1"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l-GR" altLang="es-ES_tradnl" sz="1800" b="1" i="0" u="none" strike="noStrike" kern="1200" cap="none" spc="0" normalizeH="0" baseline="0" noProof="0">
                <a:ln>
                  <a:noFill/>
                </a:ln>
                <a:solidFill>
                  <a:srgbClr val="000000"/>
                </a:solidFill>
                <a:effectLst/>
                <a:uLnTx/>
                <a:uFillTx/>
                <a:latin typeface="Arial" charset="0"/>
                <a:ea typeface="ＭＳ Ｐゴシック" charset="-128"/>
                <a:cs typeface="+mn-cs"/>
              </a:rPr>
              <a:t>Δ</a:t>
            </a:r>
            <a:r>
              <a:rPr kumimoji="0" lang="es-ES" altLang="es-ES_tradnl" sz="1800" b="1" i="0" u="none" strike="noStrike" kern="1200" cap="none" spc="0" normalizeH="0" baseline="0" noProof="0">
                <a:ln>
                  <a:noFill/>
                </a:ln>
                <a:solidFill>
                  <a:srgbClr val="000000"/>
                </a:solidFill>
                <a:effectLst/>
                <a:uLnTx/>
                <a:uFillTx/>
                <a:latin typeface="Arial" charset="0"/>
                <a:ea typeface="ＭＳ Ｐゴシック" charset="-128"/>
                <a:cs typeface="+mn-cs"/>
              </a:rPr>
              <a:t> media Hb</a:t>
            </a:r>
            <a:r>
              <a:rPr kumimoji="0" lang="en-US" altLang="es-ES_tradnl" sz="1800" b="1" i="0" u="none" strike="noStrike" kern="1200" cap="none" spc="0" normalizeH="0" baseline="0" noProof="0">
                <a:ln>
                  <a:noFill/>
                </a:ln>
                <a:solidFill>
                  <a:srgbClr val="000000"/>
                </a:solidFill>
                <a:effectLst/>
                <a:uLnTx/>
                <a:uFillTx/>
                <a:latin typeface="Arial" charset="0"/>
                <a:ea typeface="ＭＳ Ｐゴシック" charset="-128"/>
                <a:cs typeface="+mn-cs"/>
              </a:rPr>
              <a:t>A1c desde inicio  (%)</a:t>
            </a:r>
            <a:r>
              <a:rPr kumimoji="0" lang="en-GB" altLang="es-ES_tradnl" sz="1800" b="1" i="0" u="none" strike="noStrike" kern="1200" cap="none" spc="0" normalizeH="0" baseline="0" noProof="0">
                <a:ln>
                  <a:noFill/>
                </a:ln>
                <a:solidFill>
                  <a:srgbClr val="000000"/>
                </a:solidFill>
                <a:effectLst/>
                <a:uLnTx/>
                <a:uFillTx/>
                <a:latin typeface="Arial" charset="0"/>
                <a:ea typeface="ＭＳ Ｐゴシック" charset="-128"/>
                <a:cs typeface="+mn-cs"/>
              </a:rPr>
              <a:t> </a:t>
            </a:r>
          </a:p>
        </p:txBody>
      </p:sp>
      <p:grpSp>
        <p:nvGrpSpPr>
          <p:cNvPr id="155664" name="Group 42"/>
          <p:cNvGrpSpPr>
            <a:grpSpLocks/>
          </p:cNvGrpSpPr>
          <p:nvPr/>
        </p:nvGrpSpPr>
        <p:grpSpPr bwMode="auto">
          <a:xfrm>
            <a:off x="1543055" y="1484353"/>
            <a:ext cx="2209800" cy="3419475"/>
            <a:chOff x="658" y="932"/>
            <a:chExt cx="1044" cy="2154"/>
          </a:xfrm>
        </p:grpSpPr>
        <p:sp>
          <p:nvSpPr>
            <p:cNvPr id="155691" name="Rectangle 50"/>
            <p:cNvSpPr>
              <a:spLocks noChangeArrowheads="1"/>
            </p:cNvSpPr>
            <p:nvPr/>
          </p:nvSpPr>
          <p:spPr bwMode="auto">
            <a:xfrm>
              <a:off x="794" y="1700"/>
              <a:ext cx="344" cy="1235"/>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s-ES_tradnl" sz="1600" b="0" i="0" u="none" strike="noStrike" kern="1200" cap="none" spc="0" normalizeH="0" baseline="0" noProof="0">
                <a:ln>
                  <a:noFill/>
                </a:ln>
                <a:solidFill>
                  <a:srgbClr val="339933"/>
                </a:solidFill>
                <a:effectLst/>
                <a:uLnTx/>
                <a:uFillTx/>
                <a:latin typeface="Times New Roman" charset="0"/>
                <a:ea typeface="ＭＳ Ｐゴシック" charset="-128"/>
                <a:cs typeface="+mn-cs"/>
              </a:endParaRPr>
            </a:p>
          </p:txBody>
        </p:sp>
        <p:sp>
          <p:nvSpPr>
            <p:cNvPr id="21" name="Rectangle 72"/>
            <p:cNvSpPr>
              <a:spLocks noChangeArrowheads="1"/>
            </p:cNvSpPr>
            <p:nvPr/>
          </p:nvSpPr>
          <p:spPr bwMode="auto">
            <a:xfrm>
              <a:off x="828" y="2922"/>
              <a:ext cx="157" cy="158"/>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000000"/>
                  </a:solidFill>
                  <a:effectLst/>
                  <a:uLnTx/>
                  <a:uFillTx/>
                  <a:latin typeface="Calibri"/>
                  <a:ea typeface="ＭＳ Ｐゴシック" charset="0"/>
                  <a:cs typeface="ＭＳ Ｐゴシック" charset="0"/>
                </a:rPr>
                <a:t>-1.1</a:t>
              </a:r>
              <a:endParaRPr kumimoji="0" lang="en-US" sz="1632" b="0" i="0" u="none" strike="noStrike" kern="120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155693" name="Text Box 49"/>
            <p:cNvSpPr txBox="1">
              <a:spLocks noChangeArrowheads="1"/>
            </p:cNvSpPr>
            <p:nvPr/>
          </p:nvSpPr>
          <p:spPr bwMode="auto">
            <a:xfrm>
              <a:off x="658" y="1298"/>
              <a:ext cx="54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EXE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2/d</a:t>
              </a:r>
            </a:p>
          </p:txBody>
        </p:sp>
        <p:sp>
          <p:nvSpPr>
            <p:cNvPr id="155694" name="Text Box 37"/>
            <p:cNvSpPr txBox="1">
              <a:spLocks noChangeArrowheads="1"/>
            </p:cNvSpPr>
            <p:nvPr/>
          </p:nvSpPr>
          <p:spPr bwMode="auto">
            <a:xfrm>
              <a:off x="821" y="932"/>
              <a:ext cx="78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ct val="5000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Arial" charset="0"/>
                  <a:ea typeface="ＭＳ Ｐゴシック" charset="-128"/>
                  <a:cs typeface="+mn-cs"/>
                </a:rPr>
                <a:t>Exenatida vs Lispro</a:t>
              </a:r>
              <a:r>
                <a:rPr kumimoji="0" lang="en-US" altLang="es-ES_tradnl" sz="1600" b="1" i="0" u="none" strike="noStrike" kern="1200" cap="none" spc="0" normalizeH="0" baseline="30000" noProof="0">
                  <a:ln>
                    <a:noFill/>
                  </a:ln>
                  <a:solidFill>
                    <a:srgbClr val="000000"/>
                  </a:solidFill>
                  <a:effectLst/>
                  <a:uLnTx/>
                  <a:uFillTx/>
                  <a:latin typeface="Arial" charset="0"/>
                  <a:ea typeface="ＭＳ Ｐゴシック" charset="-128"/>
                  <a:cs typeface="+mn-cs"/>
                </a:rPr>
                <a:t>1</a:t>
              </a:r>
            </a:p>
          </p:txBody>
        </p:sp>
        <p:sp>
          <p:nvSpPr>
            <p:cNvPr id="29" name="Rectangle 50"/>
            <p:cNvSpPr>
              <a:spLocks noChangeArrowheads="1"/>
            </p:cNvSpPr>
            <p:nvPr/>
          </p:nvSpPr>
          <p:spPr bwMode="auto">
            <a:xfrm>
              <a:off x="1248" y="1700"/>
              <a:ext cx="344" cy="1231"/>
            </a:xfrm>
            <a:prstGeom prst="rect">
              <a:avLst/>
            </a:prstGeom>
            <a:solidFill>
              <a:srgbClr val="FF3300"/>
            </a:solidFill>
            <a:ln w="9525">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55696" name="Text Box 49"/>
            <p:cNvSpPr txBox="1">
              <a:spLocks noChangeArrowheads="1"/>
            </p:cNvSpPr>
            <p:nvPr/>
          </p:nvSpPr>
          <p:spPr bwMode="auto">
            <a:xfrm>
              <a:off x="1039" y="1298"/>
              <a:ext cx="66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   Lispro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3/d</a:t>
              </a:r>
            </a:p>
          </p:txBody>
        </p:sp>
        <p:sp>
          <p:nvSpPr>
            <p:cNvPr id="31" name="Rectangle 72"/>
            <p:cNvSpPr>
              <a:spLocks noChangeArrowheads="1"/>
            </p:cNvSpPr>
            <p:nvPr/>
          </p:nvSpPr>
          <p:spPr bwMode="auto">
            <a:xfrm>
              <a:off x="1297" y="2928"/>
              <a:ext cx="157" cy="158"/>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000000"/>
                  </a:solidFill>
                  <a:effectLst/>
                  <a:uLnTx/>
                  <a:uFillTx/>
                  <a:latin typeface="Calibri"/>
                  <a:ea typeface="ＭＳ Ｐゴシック" charset="0"/>
                  <a:cs typeface="ＭＳ Ｐゴシック" charset="0"/>
                </a:rPr>
                <a:t>-1.1</a:t>
              </a:r>
              <a:endParaRPr kumimoji="0" lang="en-US" sz="1632" b="0" i="0" u="none" strike="noStrike" kern="1200" cap="none" spc="0" normalizeH="0" baseline="0" noProof="0">
                <a:ln>
                  <a:noFill/>
                </a:ln>
                <a:solidFill>
                  <a:srgbClr val="000000"/>
                </a:solidFill>
                <a:effectLst/>
                <a:uLnTx/>
                <a:uFillTx/>
                <a:latin typeface="Calibri"/>
                <a:ea typeface="ＭＳ Ｐゴシック" charset="0"/>
                <a:cs typeface="ＭＳ Ｐゴシック" charset="0"/>
              </a:endParaRPr>
            </a:p>
          </p:txBody>
        </p:sp>
      </p:grpSp>
      <p:grpSp>
        <p:nvGrpSpPr>
          <p:cNvPr id="155665" name="Group 44"/>
          <p:cNvGrpSpPr>
            <a:grpSpLocks/>
          </p:cNvGrpSpPr>
          <p:nvPr/>
        </p:nvGrpSpPr>
        <p:grpSpPr bwMode="auto">
          <a:xfrm>
            <a:off x="6353933" y="1484313"/>
            <a:ext cx="2751667" cy="2730500"/>
            <a:chOff x="3803" y="929"/>
            <a:chExt cx="1300" cy="1720"/>
          </a:xfrm>
        </p:grpSpPr>
        <p:sp>
          <p:nvSpPr>
            <p:cNvPr id="34" name="Rectangle 50"/>
            <p:cNvSpPr>
              <a:spLocks noChangeArrowheads="1"/>
            </p:cNvSpPr>
            <p:nvPr/>
          </p:nvSpPr>
          <p:spPr bwMode="auto">
            <a:xfrm>
              <a:off x="4034" y="1689"/>
              <a:ext cx="344" cy="758"/>
            </a:xfrm>
            <a:prstGeom prst="rect">
              <a:avLst/>
            </a:prstGeom>
            <a:solidFill>
              <a:srgbClr val="339933"/>
            </a:solidFill>
            <a:ln w="9525">
              <a:noFill/>
              <a:miter lim="800000"/>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55685" name="Text Box 49"/>
            <p:cNvSpPr txBox="1">
              <a:spLocks noChangeArrowheads="1"/>
            </p:cNvSpPr>
            <p:nvPr/>
          </p:nvSpPr>
          <p:spPr bwMode="auto">
            <a:xfrm>
              <a:off x="3803" y="1298"/>
              <a:ext cx="8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LIRA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1/d</a:t>
              </a:r>
            </a:p>
          </p:txBody>
        </p:sp>
        <p:sp>
          <p:nvSpPr>
            <p:cNvPr id="155686" name="Rectangle 16"/>
            <p:cNvSpPr>
              <a:spLocks noChangeArrowheads="1"/>
            </p:cNvSpPr>
            <p:nvPr/>
          </p:nvSpPr>
          <p:spPr bwMode="auto">
            <a:xfrm>
              <a:off x="4089" y="2495"/>
              <a:ext cx="4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Calibri" charset="0"/>
                  <a:ea typeface="ＭＳ Ｐゴシック" charset="-128"/>
                  <a:cs typeface="+mn-cs"/>
                </a:rPr>
                <a:t>-0.74</a:t>
              </a:r>
              <a:endParaRPr kumimoji="0" lang="en-US" altLang="es-ES_tradnl" sz="16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155687" name="Text Box 37"/>
            <p:cNvSpPr txBox="1">
              <a:spLocks noChangeArrowheads="1"/>
            </p:cNvSpPr>
            <p:nvPr/>
          </p:nvSpPr>
          <p:spPr bwMode="auto">
            <a:xfrm>
              <a:off x="4041" y="929"/>
              <a:ext cx="8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ct val="5000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Arial" charset="0"/>
                  <a:ea typeface="ＭＳ Ｐゴシック" charset="-128"/>
                  <a:cs typeface="+mn-cs"/>
                </a:rPr>
                <a:t>Liraglutida vs Aspart</a:t>
              </a:r>
              <a:r>
                <a:rPr kumimoji="0" lang="en-US" altLang="es-ES_tradnl" sz="1600" b="1" i="0" u="none" strike="noStrike" kern="1200" cap="none" spc="0" normalizeH="0" baseline="30000" noProof="0">
                  <a:ln>
                    <a:noFill/>
                  </a:ln>
                  <a:solidFill>
                    <a:srgbClr val="000000"/>
                  </a:solidFill>
                  <a:effectLst/>
                  <a:uLnTx/>
                  <a:uFillTx/>
                  <a:latin typeface="Arial" charset="0"/>
                  <a:ea typeface="ＭＳ Ｐゴシック" charset="-128"/>
                  <a:cs typeface="+mn-cs"/>
                </a:rPr>
                <a:t>3</a:t>
              </a:r>
            </a:p>
          </p:txBody>
        </p:sp>
        <p:sp>
          <p:nvSpPr>
            <p:cNvPr id="155688" name="Text Box 49"/>
            <p:cNvSpPr txBox="1">
              <a:spLocks noChangeArrowheads="1"/>
            </p:cNvSpPr>
            <p:nvPr/>
          </p:nvSpPr>
          <p:spPr bwMode="auto">
            <a:xfrm>
              <a:off x="4303" y="1298"/>
              <a:ext cx="8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   Aspart</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 1/d</a:t>
              </a:r>
            </a:p>
          </p:txBody>
        </p:sp>
        <p:sp>
          <p:nvSpPr>
            <p:cNvPr id="39" name="Rectangle 72"/>
            <p:cNvSpPr>
              <a:spLocks noChangeArrowheads="1"/>
            </p:cNvSpPr>
            <p:nvPr/>
          </p:nvSpPr>
          <p:spPr bwMode="auto">
            <a:xfrm>
              <a:off x="4591" y="2122"/>
              <a:ext cx="207" cy="158"/>
            </a:xfrm>
            <a:prstGeom prst="rect">
              <a:avLst/>
            </a:prstGeom>
            <a:noFill/>
            <a:ln>
              <a:noFill/>
            </a:ln>
          </p:spPr>
          <p:txBody>
            <a:bodyPr wrap="none"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000000"/>
                  </a:solidFill>
                  <a:effectLst/>
                  <a:uLnTx/>
                  <a:uFillTx/>
                  <a:latin typeface="Calibri"/>
                  <a:ea typeface="ＭＳ Ｐゴシック" charset="0"/>
                  <a:cs typeface="ＭＳ Ｐゴシック" charset="0"/>
                </a:rPr>
                <a:t>-0.39</a:t>
              </a:r>
              <a:endParaRPr kumimoji="0" lang="en-US" sz="1632" b="0" i="0" u="none" strike="noStrike" kern="120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40" name="Rectangle 50"/>
            <p:cNvSpPr>
              <a:spLocks noChangeArrowheads="1"/>
            </p:cNvSpPr>
            <p:nvPr/>
          </p:nvSpPr>
          <p:spPr bwMode="auto">
            <a:xfrm>
              <a:off x="4559" y="1685"/>
              <a:ext cx="344" cy="430"/>
            </a:xfrm>
            <a:prstGeom prst="rect">
              <a:avLst/>
            </a:prstGeom>
            <a:solidFill>
              <a:srgbClr val="FF3300"/>
            </a:solidFill>
            <a:ln w="9525" algn="ctr">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grpSp>
      <p:grpSp>
        <p:nvGrpSpPr>
          <p:cNvPr id="155666" name="Group 54"/>
          <p:cNvGrpSpPr>
            <a:grpSpLocks/>
          </p:cNvGrpSpPr>
          <p:nvPr/>
        </p:nvGrpSpPr>
        <p:grpSpPr bwMode="auto">
          <a:xfrm>
            <a:off x="3790951" y="1484313"/>
            <a:ext cx="2675467" cy="3017838"/>
            <a:chOff x="1791" y="935"/>
            <a:chExt cx="1264" cy="1901"/>
          </a:xfrm>
        </p:grpSpPr>
        <p:sp>
          <p:nvSpPr>
            <p:cNvPr id="155676" name="Text Box 49"/>
            <p:cNvSpPr txBox="1">
              <a:spLocks noChangeArrowheads="1"/>
            </p:cNvSpPr>
            <p:nvPr/>
          </p:nvSpPr>
          <p:spPr bwMode="auto">
            <a:xfrm>
              <a:off x="1791" y="1298"/>
              <a:ext cx="80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ALBI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1/sem</a:t>
              </a:r>
            </a:p>
          </p:txBody>
        </p:sp>
        <p:grpSp>
          <p:nvGrpSpPr>
            <p:cNvPr id="155677" name="Group 43"/>
            <p:cNvGrpSpPr>
              <a:grpSpLocks/>
            </p:cNvGrpSpPr>
            <p:nvPr/>
          </p:nvGrpSpPr>
          <p:grpSpPr bwMode="auto">
            <a:xfrm>
              <a:off x="1973" y="935"/>
              <a:ext cx="1082" cy="1901"/>
              <a:chOff x="2266" y="929"/>
              <a:chExt cx="1082" cy="1901"/>
            </a:xfrm>
          </p:grpSpPr>
          <p:sp>
            <p:nvSpPr>
              <p:cNvPr id="155678" name="Text Box 37"/>
              <p:cNvSpPr txBox="1">
                <a:spLocks noChangeArrowheads="1"/>
              </p:cNvSpPr>
              <p:nvPr/>
            </p:nvSpPr>
            <p:spPr bwMode="auto">
              <a:xfrm>
                <a:off x="2266" y="929"/>
                <a:ext cx="93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ct val="5000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Arial" charset="0"/>
                    <a:ea typeface="ＭＳ Ｐゴシック" charset="-128"/>
                    <a:cs typeface="+mn-cs"/>
                  </a:rPr>
                  <a:t>Albiglutida vs Lispro</a:t>
                </a:r>
                <a:r>
                  <a:rPr kumimoji="0" lang="en-US" altLang="es-ES_tradnl" sz="1600" b="1" i="0" u="none" strike="noStrike" kern="1200" cap="none" spc="0" normalizeH="0" baseline="30000" noProof="0">
                    <a:ln>
                      <a:noFill/>
                    </a:ln>
                    <a:solidFill>
                      <a:srgbClr val="000000"/>
                    </a:solidFill>
                    <a:effectLst/>
                    <a:uLnTx/>
                    <a:uFillTx/>
                    <a:latin typeface="Arial" charset="0"/>
                    <a:ea typeface="ＭＳ Ｐゴシック" charset="-128"/>
                    <a:cs typeface="+mn-cs"/>
                  </a:rPr>
                  <a:t>2</a:t>
                </a:r>
              </a:p>
            </p:txBody>
          </p:sp>
          <p:sp>
            <p:nvSpPr>
              <p:cNvPr id="2" name="Rectangle 50"/>
              <p:cNvSpPr>
                <a:spLocks noChangeArrowheads="1"/>
              </p:cNvSpPr>
              <p:nvPr/>
            </p:nvSpPr>
            <p:spPr bwMode="auto">
              <a:xfrm>
                <a:off x="2337" y="1685"/>
                <a:ext cx="344" cy="972"/>
              </a:xfrm>
              <a:prstGeom prst="rect">
                <a:avLst/>
              </a:prstGeom>
              <a:solidFill>
                <a:srgbClr val="339933"/>
              </a:solidFill>
              <a:ln w="9525" algn="ctr">
                <a:noFill/>
                <a:miter lim="800000"/>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3" name="Rectangle 16"/>
              <p:cNvSpPr>
                <a:spLocks noChangeArrowheads="1"/>
              </p:cNvSpPr>
              <p:nvPr/>
            </p:nvSpPr>
            <p:spPr bwMode="auto">
              <a:xfrm>
                <a:off x="2383" y="2672"/>
                <a:ext cx="453" cy="158"/>
              </a:xfrm>
              <a:prstGeom prst="rect">
                <a:avLst/>
              </a:prstGeom>
              <a:noFill/>
              <a:ln>
                <a:noFill/>
              </a:ln>
            </p:spPr>
            <p:txBody>
              <a:bodyPr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000000"/>
                    </a:solidFill>
                    <a:effectLst/>
                    <a:uLnTx/>
                    <a:uFillTx/>
                    <a:latin typeface="Calibri"/>
                    <a:ea typeface="ＭＳ Ｐゴシック" charset="0"/>
                    <a:cs typeface="ＭＳ Ｐゴシック" charset="0"/>
                  </a:rPr>
                  <a:t>-0.82</a:t>
                </a:r>
                <a:endParaRPr kumimoji="0" lang="en-US" sz="1632" b="0" i="0" u="none" strike="noStrike" kern="120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5" name="Rectangle 50"/>
              <p:cNvSpPr>
                <a:spLocks noChangeArrowheads="1"/>
              </p:cNvSpPr>
              <p:nvPr/>
            </p:nvSpPr>
            <p:spPr bwMode="auto">
              <a:xfrm>
                <a:off x="2836" y="1687"/>
                <a:ext cx="344" cy="700"/>
              </a:xfrm>
              <a:prstGeom prst="rect">
                <a:avLst/>
              </a:prstGeom>
              <a:solidFill>
                <a:srgbClr val="FF3300"/>
              </a:solidFill>
              <a:ln w="9525" algn="ctr">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0" name="Rectangle 16"/>
              <p:cNvSpPr>
                <a:spLocks noChangeArrowheads="1"/>
              </p:cNvSpPr>
              <p:nvPr/>
            </p:nvSpPr>
            <p:spPr bwMode="auto">
              <a:xfrm>
                <a:off x="2895" y="2410"/>
                <a:ext cx="453" cy="158"/>
              </a:xfrm>
              <a:prstGeom prst="rect">
                <a:avLst/>
              </a:prstGeom>
              <a:noFill/>
              <a:ln>
                <a:noFill/>
              </a:ln>
            </p:spPr>
            <p:txBody>
              <a:bodyPr lIns="0" tIns="0" rIns="0" bIns="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000000"/>
                    </a:solidFill>
                    <a:effectLst/>
                    <a:uLnTx/>
                    <a:uFillTx/>
                    <a:latin typeface="Calibri"/>
                    <a:ea typeface="ＭＳ Ｐゴシック" charset="0"/>
                    <a:cs typeface="ＭＳ Ｐゴシック" charset="0"/>
                  </a:rPr>
                  <a:t>-0.66</a:t>
                </a:r>
                <a:endParaRPr kumimoji="0" lang="en-US" sz="1632" b="0" i="0" u="none" strike="noStrike" kern="1200" cap="none" spc="0" normalizeH="0" baseline="0" noProof="0">
                  <a:ln>
                    <a:noFill/>
                  </a:ln>
                  <a:solidFill>
                    <a:srgbClr val="000000"/>
                  </a:solidFill>
                  <a:effectLst/>
                  <a:uLnTx/>
                  <a:uFillTx/>
                  <a:latin typeface="Calibri"/>
                  <a:ea typeface="ＭＳ Ｐゴシック" charset="0"/>
                  <a:cs typeface="ＭＳ Ｐゴシック" charset="0"/>
                </a:endParaRPr>
              </a:p>
            </p:txBody>
          </p:sp>
          <p:sp>
            <p:nvSpPr>
              <p:cNvPr id="155683" name="Text Box 49"/>
              <p:cNvSpPr txBox="1">
                <a:spLocks noChangeArrowheads="1"/>
              </p:cNvSpPr>
              <p:nvPr/>
            </p:nvSpPr>
            <p:spPr bwMode="auto">
              <a:xfrm>
                <a:off x="2609" y="1298"/>
                <a:ext cx="66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   Lispro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3/d</a:t>
                </a:r>
              </a:p>
            </p:txBody>
          </p:sp>
        </p:grpSp>
      </p:grpSp>
      <p:sp>
        <p:nvSpPr>
          <p:cNvPr id="24" name="Freeform 64"/>
          <p:cNvSpPr>
            <a:spLocks/>
          </p:cNvSpPr>
          <p:nvPr/>
        </p:nvSpPr>
        <p:spPr bwMode="auto">
          <a:xfrm>
            <a:off x="1284844" y="2682875"/>
            <a:ext cx="10907183" cy="90488"/>
          </a:xfrm>
          <a:custGeom>
            <a:avLst/>
            <a:gdLst>
              <a:gd name="T0" fmla="*/ 0 w 4440"/>
              <a:gd name="T1" fmla="*/ 0 h 55563"/>
              <a:gd name="T2" fmla="*/ 2147483647 w 4440"/>
              <a:gd name="T3" fmla="*/ 0 h 55563"/>
              <a:gd name="T4" fmla="*/ 2147483647 w 4440"/>
              <a:gd name="T5" fmla="*/ 0 h 55563"/>
              <a:gd name="T6" fmla="*/ 0 60000 65536"/>
              <a:gd name="T7" fmla="*/ 0 60000 65536"/>
              <a:gd name="T8" fmla="*/ 0 60000 65536"/>
              <a:gd name="T9" fmla="*/ 0 w 4440"/>
              <a:gd name="T10" fmla="*/ 0 h 55563"/>
              <a:gd name="T11" fmla="*/ 4440 w 4440"/>
              <a:gd name="T12" fmla="*/ 55563 h 55563"/>
            </a:gdLst>
            <a:ahLst/>
            <a:cxnLst>
              <a:cxn ang="T6">
                <a:pos x="T0" y="T1"/>
              </a:cxn>
              <a:cxn ang="T7">
                <a:pos x="T2" y="T3"/>
              </a:cxn>
              <a:cxn ang="T8">
                <a:pos x="T4" y="T5"/>
              </a:cxn>
            </a:cxnLst>
            <a:rect l="T9" t="T10" r="T11" b="T12"/>
            <a:pathLst>
              <a:path w="4440" h="55563">
                <a:moveTo>
                  <a:pt x="0" y="0"/>
                </a:moveTo>
                <a:lnTo>
                  <a:pt x="32" y="0"/>
                </a:lnTo>
                <a:lnTo>
                  <a:pt x="4440" y="0"/>
                </a:lnTo>
              </a:path>
            </a:pathLst>
          </a:custGeom>
          <a:noFill/>
          <a:ln w="28575">
            <a:solidFill>
              <a:schemeClr val="tx1"/>
            </a:solidFill>
            <a:round/>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25000" noProof="0">
              <a:ln>
                <a:noFill/>
              </a:ln>
              <a:solidFill>
                <a:srgbClr val="000000"/>
              </a:solidFill>
              <a:effectLst/>
              <a:uLnTx/>
              <a:uFillTx/>
              <a:latin typeface="Calibri" panose="020F0502020204030204"/>
              <a:ea typeface="ＭＳ Ｐゴシック" charset="0"/>
              <a:cs typeface="+mn-cs"/>
            </a:endParaRPr>
          </a:p>
        </p:txBody>
      </p:sp>
      <p:grpSp>
        <p:nvGrpSpPr>
          <p:cNvPr id="155668" name="Group 57"/>
          <p:cNvGrpSpPr>
            <a:grpSpLocks/>
          </p:cNvGrpSpPr>
          <p:nvPr/>
        </p:nvGrpSpPr>
        <p:grpSpPr bwMode="auto">
          <a:xfrm>
            <a:off x="9072068" y="1484313"/>
            <a:ext cx="2755900" cy="3184525"/>
            <a:chOff x="4286" y="935"/>
            <a:chExt cx="1302" cy="2006"/>
          </a:xfrm>
        </p:grpSpPr>
        <p:sp>
          <p:nvSpPr>
            <p:cNvPr id="155669" name="Text Box 37"/>
            <p:cNvSpPr txBox="1">
              <a:spLocks noChangeArrowheads="1"/>
            </p:cNvSpPr>
            <p:nvPr/>
          </p:nvSpPr>
          <p:spPr bwMode="auto">
            <a:xfrm>
              <a:off x="4468" y="935"/>
              <a:ext cx="93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ct val="5000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Arial" charset="0"/>
                  <a:ea typeface="ＭＳ Ｐゴシック" charset="-128"/>
                  <a:cs typeface="+mn-cs"/>
                </a:rPr>
                <a:t>Lixisenatida vs Glulisina</a:t>
              </a:r>
              <a:r>
                <a:rPr kumimoji="0" lang="en-US" altLang="es-ES_tradnl" sz="1600" b="1" i="0" u="none" strike="noStrike" kern="1200" cap="none" spc="0" normalizeH="0" baseline="30000" noProof="0">
                  <a:ln>
                    <a:noFill/>
                  </a:ln>
                  <a:solidFill>
                    <a:srgbClr val="000000"/>
                  </a:solidFill>
                  <a:effectLst/>
                  <a:uLnTx/>
                  <a:uFillTx/>
                  <a:latin typeface="Arial" charset="0"/>
                  <a:ea typeface="ＭＳ Ｐゴシック" charset="-128"/>
                  <a:cs typeface="+mn-cs"/>
                </a:rPr>
                <a:t>4</a:t>
              </a:r>
            </a:p>
          </p:txBody>
        </p:sp>
        <p:sp>
          <p:nvSpPr>
            <p:cNvPr id="45" name="Rectangle 50"/>
            <p:cNvSpPr>
              <a:spLocks noChangeArrowheads="1"/>
            </p:cNvSpPr>
            <p:nvPr/>
          </p:nvSpPr>
          <p:spPr bwMode="auto">
            <a:xfrm>
              <a:off x="4558" y="1697"/>
              <a:ext cx="344" cy="636"/>
            </a:xfrm>
            <a:prstGeom prst="rect">
              <a:avLst/>
            </a:prstGeom>
            <a:solidFill>
              <a:srgbClr val="339933"/>
            </a:solidFill>
            <a:ln w="9525" algn="ctr">
              <a:noFill/>
              <a:miter lim="800000"/>
              <a:headEnd/>
              <a:tailEnd/>
            </a:ln>
          </p:spPr>
          <p:txBody>
            <a:bodyPr lIns="91394" tIns="45700" rIns="91394" bIns="4570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55671" name="Rectangle 16"/>
            <p:cNvSpPr>
              <a:spLocks noChangeArrowheads="1"/>
            </p:cNvSpPr>
            <p:nvPr/>
          </p:nvSpPr>
          <p:spPr bwMode="auto">
            <a:xfrm>
              <a:off x="4641" y="2403"/>
              <a:ext cx="2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Calibri" charset="0"/>
                  <a:ea typeface="ＭＳ Ｐゴシック" charset="-128"/>
                  <a:cs typeface="+mn-cs"/>
                </a:rPr>
                <a:t>-0.6</a:t>
              </a:r>
              <a:endParaRPr kumimoji="0" lang="en-US" altLang="es-ES_tradnl" sz="16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47" name="Rectangle 50"/>
            <p:cNvSpPr>
              <a:spLocks noChangeArrowheads="1"/>
            </p:cNvSpPr>
            <p:nvPr/>
          </p:nvSpPr>
          <p:spPr bwMode="auto">
            <a:xfrm>
              <a:off x="5038" y="1693"/>
              <a:ext cx="344" cy="1056"/>
            </a:xfrm>
            <a:prstGeom prst="rect">
              <a:avLst/>
            </a:prstGeom>
            <a:solidFill>
              <a:srgbClr val="FF3300"/>
            </a:solidFill>
            <a:ln w="9525" algn="ctr">
              <a:noFill/>
              <a:miter lim="800000"/>
              <a:headEnd/>
              <a:tailEnd/>
            </a:ln>
          </p:spPr>
          <p:txBody>
            <a:bodyPr lIns="91394" tIns="45700" rIns="91394" bIns="4570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155673" name="Rectangle 16"/>
            <p:cNvSpPr>
              <a:spLocks noChangeArrowheads="1"/>
            </p:cNvSpPr>
            <p:nvPr/>
          </p:nvSpPr>
          <p:spPr bwMode="auto">
            <a:xfrm>
              <a:off x="5135" y="2787"/>
              <a:ext cx="4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altLang="es-ES_tradnl" sz="1600" b="1" i="0" u="none" strike="noStrike" kern="1200" cap="none" spc="0" normalizeH="0" baseline="0" noProof="0">
                  <a:ln>
                    <a:noFill/>
                  </a:ln>
                  <a:solidFill>
                    <a:srgbClr val="000000"/>
                  </a:solidFill>
                  <a:effectLst/>
                  <a:uLnTx/>
                  <a:uFillTx/>
                  <a:latin typeface="Calibri" charset="0"/>
                  <a:ea typeface="ＭＳ Ｐゴシック" charset="-128"/>
                  <a:cs typeface="+mn-cs"/>
                </a:rPr>
                <a:t>-0.8</a:t>
              </a:r>
              <a:endParaRPr kumimoji="0" lang="en-US" altLang="es-ES_tradnl" sz="16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155674" name="Text Box 49"/>
            <p:cNvSpPr txBox="1">
              <a:spLocks noChangeArrowheads="1"/>
            </p:cNvSpPr>
            <p:nvPr/>
          </p:nvSpPr>
          <p:spPr bwMode="auto">
            <a:xfrm>
              <a:off x="4877" y="1326"/>
              <a:ext cx="66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Glulisina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3/d</a:t>
              </a:r>
            </a:p>
          </p:txBody>
        </p:sp>
        <p:sp>
          <p:nvSpPr>
            <p:cNvPr id="155675" name="Text Box 49"/>
            <p:cNvSpPr txBox="1">
              <a:spLocks noChangeArrowheads="1"/>
            </p:cNvSpPr>
            <p:nvPr/>
          </p:nvSpPr>
          <p:spPr bwMode="auto">
            <a:xfrm>
              <a:off x="4286" y="1335"/>
              <a:ext cx="80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700" rIns="91394" bIns="45700">
              <a:spAutoFit/>
            </a:bodyPr>
            <a:lstStyle>
              <a:lvl1pPr eaLnBrk="0" hangingPunct="0">
                <a:defRPr sz="2400">
                  <a:solidFill>
                    <a:schemeClr val="tx1"/>
                  </a:solidFill>
                  <a:latin typeface="Comic Sans MS" charset="0"/>
                </a:defRPr>
              </a:lvl1pPr>
              <a:lvl2pPr marL="742950" indent="-285750" eaLnBrk="0" hangingPunct="0">
                <a:defRPr sz="2400">
                  <a:solidFill>
                    <a:schemeClr val="tx1"/>
                  </a:solidFill>
                  <a:latin typeface="Comic Sans MS" charset="0"/>
                </a:defRPr>
              </a:lvl2pPr>
              <a:lvl3pPr marL="1143000" indent="-228600" eaLnBrk="0" hangingPunct="0">
                <a:defRPr sz="2400">
                  <a:solidFill>
                    <a:schemeClr val="tx1"/>
                  </a:solidFill>
                  <a:latin typeface="Comic Sans MS" charset="0"/>
                </a:defRPr>
              </a:lvl3pPr>
              <a:lvl4pPr marL="1600200" indent="-228600" eaLnBrk="0" hangingPunct="0">
                <a:defRPr sz="2400">
                  <a:solidFill>
                    <a:schemeClr val="tx1"/>
                  </a:solidFill>
                  <a:latin typeface="Comic Sans MS" charset="0"/>
                </a:defRPr>
              </a:lvl4pPr>
              <a:lvl5pPr marL="2057400" indent="-228600" eaLnBrk="0" hangingPunct="0">
                <a:defRPr sz="2400">
                  <a:solidFill>
                    <a:schemeClr val="tx1"/>
                  </a:solidFill>
                  <a:latin typeface="Comic Sans MS" charset="0"/>
                </a:defRPr>
              </a:lvl5pPr>
              <a:lvl6pPr marL="2514600" indent="-228600" eaLnBrk="0" fontAlgn="base" hangingPunct="0">
                <a:spcBef>
                  <a:spcPct val="0"/>
                </a:spcBef>
                <a:spcAft>
                  <a:spcPct val="0"/>
                </a:spcAft>
                <a:defRPr sz="2400">
                  <a:solidFill>
                    <a:schemeClr val="tx1"/>
                  </a:solidFill>
                  <a:latin typeface="Comic Sans MS" charset="0"/>
                </a:defRPr>
              </a:lvl6pPr>
              <a:lvl7pPr marL="2971800" indent="-228600" eaLnBrk="0" fontAlgn="base" hangingPunct="0">
                <a:spcBef>
                  <a:spcPct val="0"/>
                </a:spcBef>
                <a:spcAft>
                  <a:spcPct val="0"/>
                </a:spcAft>
                <a:defRPr sz="2400">
                  <a:solidFill>
                    <a:schemeClr val="tx1"/>
                  </a:solidFill>
                  <a:latin typeface="Comic Sans MS" charset="0"/>
                </a:defRPr>
              </a:lvl7pPr>
              <a:lvl8pPr marL="3429000" indent="-228600" eaLnBrk="0" fontAlgn="base" hangingPunct="0">
                <a:spcBef>
                  <a:spcPct val="0"/>
                </a:spcBef>
                <a:spcAft>
                  <a:spcPct val="0"/>
                </a:spcAft>
                <a:defRPr sz="2400">
                  <a:solidFill>
                    <a:schemeClr val="tx1"/>
                  </a:solidFill>
                  <a:latin typeface="Comic Sans MS" charset="0"/>
                </a:defRPr>
              </a:lvl8pPr>
              <a:lvl9pPr marL="3886200" indent="-228600" eaLnBrk="0" fontAlgn="base" hangingPunct="0">
                <a:spcBef>
                  <a:spcPct val="0"/>
                </a:spcBef>
                <a:spcAft>
                  <a:spcPct val="0"/>
                </a:spcAft>
                <a:defRPr sz="2400">
                  <a:solidFill>
                    <a:schemeClr val="tx1"/>
                  </a:solidFill>
                  <a:latin typeface="Comic Sans MS"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LIXI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altLang="es-ES_tradnl" sz="1400" b="0" i="0" u="none" strike="noStrike" kern="1200" cap="none" spc="0" normalizeH="0" baseline="0" noProof="0">
                  <a:ln>
                    <a:noFill/>
                  </a:ln>
                  <a:solidFill>
                    <a:srgbClr val="000000"/>
                  </a:solidFill>
                  <a:effectLst/>
                  <a:uLnTx/>
                  <a:uFillTx/>
                  <a:latin typeface="Arial" charset="0"/>
                  <a:ea typeface="ＭＳ Ｐゴシック" charset="-128"/>
                  <a:cs typeface="+mn-cs"/>
                </a:rPr>
                <a:t>1/d</a:t>
              </a:r>
            </a:p>
          </p:txBody>
        </p:sp>
      </p:grpSp>
      <p:grpSp>
        <p:nvGrpSpPr>
          <p:cNvPr id="50" name="Grupo 49">
            <a:extLst>
              <a:ext uri="{FF2B5EF4-FFF2-40B4-BE49-F238E27FC236}">
                <a16:creationId xmlns:a16="http://schemas.microsoft.com/office/drawing/2014/main" id="{3D1A388C-5ED3-C448-BE01-DC075F02B64E}"/>
              </a:ext>
            </a:extLst>
          </p:cNvPr>
          <p:cNvGrpSpPr/>
          <p:nvPr/>
        </p:nvGrpSpPr>
        <p:grpSpPr>
          <a:xfrm>
            <a:off x="63064" y="6576078"/>
            <a:ext cx="12046557" cy="136634"/>
            <a:chOff x="63064" y="6513014"/>
            <a:chExt cx="12046557" cy="136634"/>
          </a:xfrm>
        </p:grpSpPr>
        <p:cxnSp>
          <p:nvCxnSpPr>
            <p:cNvPr id="51" name="Conector recto 50">
              <a:extLst>
                <a:ext uri="{FF2B5EF4-FFF2-40B4-BE49-F238E27FC236}">
                  <a16:creationId xmlns:a16="http://schemas.microsoft.com/office/drawing/2014/main" id="{DFB7D31F-C757-1D41-BD23-E1967B428AAE}"/>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FFBEEB9B-7013-A94A-A915-9BF03CFBB737}"/>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3" name="Triángulo rectángulo 52">
            <a:extLst>
              <a:ext uri="{FF2B5EF4-FFF2-40B4-BE49-F238E27FC236}">
                <a16:creationId xmlns:a16="http://schemas.microsoft.com/office/drawing/2014/main" id="{795966F6-B76A-4246-9149-A9CCAB35762D}"/>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52803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E386AB0-8CE9-204B-8A1B-7BED65C22CDA}"/>
              </a:ext>
            </a:extLst>
          </p:cNvPr>
          <p:cNvGrpSpPr/>
          <p:nvPr/>
        </p:nvGrpSpPr>
        <p:grpSpPr>
          <a:xfrm>
            <a:off x="63064" y="6576078"/>
            <a:ext cx="12046557" cy="136634"/>
            <a:chOff x="63064" y="6513014"/>
            <a:chExt cx="12046557" cy="136634"/>
          </a:xfrm>
        </p:grpSpPr>
        <p:cxnSp>
          <p:nvCxnSpPr>
            <p:cNvPr id="3" name="Conector recto 2">
              <a:extLst>
                <a:ext uri="{FF2B5EF4-FFF2-40B4-BE49-F238E27FC236}">
                  <a16:creationId xmlns:a16="http://schemas.microsoft.com/office/drawing/2014/main" id="{6CFD5730-ED41-B24A-AAAE-B6D91CEFE183}"/>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5723E5BC-594A-584A-92B9-5D4607E5DD1E}"/>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074" name="Picture 2">
            <a:extLst>
              <a:ext uri="{FF2B5EF4-FFF2-40B4-BE49-F238E27FC236}">
                <a16:creationId xmlns:a16="http://schemas.microsoft.com/office/drawing/2014/main" id="{3E33775D-6F30-4F43-AFE0-109DA69CB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00" y="5325"/>
            <a:ext cx="5816600" cy="58166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19685E4-C033-2549-B1FE-FD356D46C96C}"/>
              </a:ext>
            </a:extLst>
          </p:cNvPr>
          <p:cNvSpPr txBox="1"/>
          <p:nvPr/>
        </p:nvSpPr>
        <p:spPr>
          <a:xfrm rot="21115799">
            <a:off x="5075777" y="1313422"/>
            <a:ext cx="925253" cy="461665"/>
          </a:xfrm>
          <a:prstGeom prst="rect">
            <a:avLst/>
          </a:prstGeom>
          <a:noFill/>
        </p:spPr>
        <p:txBody>
          <a:bodyPr wrap="none" rtlCol="0">
            <a:spAutoFit/>
          </a:bodyPr>
          <a:lstStyle/>
          <a:p>
            <a:r>
              <a:rPr lang="es-ES" sz="2400" b="1" err="1">
                <a:solidFill>
                  <a:schemeClr val="bg1"/>
                </a:solidFill>
              </a:rPr>
              <a:t>més</a:t>
            </a:r>
            <a:r>
              <a:rPr lang="es-ES" sz="2400" b="1">
                <a:solidFill>
                  <a:schemeClr val="bg1"/>
                </a:solidFill>
              </a:rPr>
              <a:t> ?</a:t>
            </a:r>
          </a:p>
        </p:txBody>
      </p:sp>
      <p:sp>
        <p:nvSpPr>
          <p:cNvPr id="8" name="CuadroTexto 7">
            <a:extLst>
              <a:ext uri="{FF2B5EF4-FFF2-40B4-BE49-F238E27FC236}">
                <a16:creationId xmlns:a16="http://schemas.microsoft.com/office/drawing/2014/main" id="{F18C373F-DB98-6C40-8F40-4A93CA8A5434}"/>
              </a:ext>
            </a:extLst>
          </p:cNvPr>
          <p:cNvSpPr txBox="1"/>
          <p:nvPr/>
        </p:nvSpPr>
        <p:spPr>
          <a:xfrm>
            <a:off x="4256117" y="5569541"/>
            <a:ext cx="3351559" cy="584775"/>
          </a:xfrm>
          <a:prstGeom prst="rect">
            <a:avLst/>
          </a:prstGeom>
          <a:noFill/>
        </p:spPr>
        <p:txBody>
          <a:bodyPr wrap="none" rtlCol="0">
            <a:spAutoFit/>
          </a:bodyPr>
          <a:lstStyle>
            <a:defPPr>
              <a:defRPr lang="es-ES"/>
            </a:defPPr>
            <a:lvl1pPr>
              <a:defRPr sz="3200" b="1"/>
            </a:lvl1pPr>
          </a:lstStyle>
          <a:p>
            <a:r>
              <a:rPr lang="es-ES" err="1"/>
              <a:t>Més</a:t>
            </a:r>
            <a:r>
              <a:rPr lang="es-ES"/>
              <a:t> coses encara?</a:t>
            </a:r>
          </a:p>
        </p:txBody>
      </p:sp>
    </p:spTree>
    <p:extLst>
      <p:ext uri="{BB962C8B-B14F-4D97-AF65-F5344CB8AC3E}">
        <p14:creationId xmlns:p14="http://schemas.microsoft.com/office/powerpoint/2010/main" val="2997611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20F2ABB-B224-3847-A7A2-1213CF840458}"/>
              </a:ext>
            </a:extLst>
          </p:cNvPr>
          <p:cNvGrpSpPr/>
          <p:nvPr/>
        </p:nvGrpSpPr>
        <p:grpSpPr>
          <a:xfrm>
            <a:off x="63064" y="6576078"/>
            <a:ext cx="12046557" cy="136634"/>
            <a:chOff x="63064" y="6513014"/>
            <a:chExt cx="12046557" cy="136634"/>
          </a:xfrm>
        </p:grpSpPr>
        <p:cxnSp>
          <p:nvCxnSpPr>
            <p:cNvPr id="3" name="Conector recto 2">
              <a:extLst>
                <a:ext uri="{FF2B5EF4-FFF2-40B4-BE49-F238E27FC236}">
                  <a16:creationId xmlns:a16="http://schemas.microsoft.com/office/drawing/2014/main" id="{3877BBE8-5BFE-6F45-AF77-3AF63E817B76}"/>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B5D89C8D-D634-F847-9D9B-A1A5BA08E458}"/>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 name="Text Box 6">
            <a:extLst>
              <a:ext uri="{FF2B5EF4-FFF2-40B4-BE49-F238E27FC236}">
                <a16:creationId xmlns:a16="http://schemas.microsoft.com/office/drawing/2014/main" id="{8BF18FB9-5519-AA46-8FC6-BA8F02A85E48}"/>
              </a:ext>
            </a:extLst>
          </p:cNvPr>
          <p:cNvSpPr txBox="1">
            <a:spLocks noChangeArrowheads="1"/>
          </p:cNvSpPr>
          <p:nvPr/>
        </p:nvSpPr>
        <p:spPr bwMode="auto">
          <a:xfrm>
            <a:off x="704227" y="279994"/>
            <a:ext cx="8858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altLang="es-ES" sz="3600" b="1" i="0" u="none" strike="noStrike" kern="1200" cap="none" spc="0" normalizeH="0" baseline="0" noProof="0" err="1">
                <a:ln>
                  <a:noFill/>
                </a:ln>
                <a:effectLst/>
                <a:uLnTx/>
                <a:uFillTx/>
                <a:latin typeface="Arial" panose="020B0604020202020204" pitchFamily="34" charset="0"/>
                <a:ea typeface="+mn-ea"/>
                <a:cs typeface="+mn-cs"/>
              </a:rPr>
              <a:t>Missatges</a:t>
            </a:r>
            <a:r>
              <a:rPr kumimoji="0" lang="es-ES" altLang="es-ES" sz="3600" b="1" i="0" u="none" strike="noStrike" kern="1200" cap="none" spc="0" normalizeH="0" baseline="0" noProof="0">
                <a:ln>
                  <a:noFill/>
                </a:ln>
                <a:effectLst/>
                <a:uLnTx/>
                <a:uFillTx/>
                <a:latin typeface="Arial" panose="020B0604020202020204" pitchFamily="34" charset="0"/>
                <a:ea typeface="+mn-ea"/>
                <a:cs typeface="+mn-cs"/>
              </a:rPr>
              <a:t> </a:t>
            </a:r>
            <a:r>
              <a:rPr lang="es-ES" altLang="es-ES" sz="3600" b="1">
                <a:latin typeface="Arial" panose="020B0604020202020204" pitchFamily="34" charset="0"/>
              </a:rPr>
              <a:t>per </a:t>
            </a:r>
            <a:r>
              <a:rPr lang="es-ES" altLang="es-ES" sz="3600" b="1" err="1">
                <a:latin typeface="Arial" panose="020B0604020202020204" pitchFamily="34" charset="0"/>
              </a:rPr>
              <a:t>emportar</a:t>
            </a:r>
            <a:r>
              <a:rPr lang="es-ES" altLang="es-ES" sz="3600" b="1">
                <a:latin typeface="Arial" panose="020B0604020202020204" pitchFamily="34" charset="0"/>
              </a:rPr>
              <a:t> a casa</a:t>
            </a:r>
            <a:endParaRPr kumimoji="0" lang="es-ES" altLang="es-ES" sz="3600" b="1" i="0" u="none" strike="noStrike" kern="1200" cap="none" spc="0" normalizeH="0" baseline="0" noProof="0">
              <a:ln>
                <a:noFill/>
              </a:ln>
              <a:effectLst/>
              <a:uLnTx/>
              <a:uFillTx/>
              <a:latin typeface="Arial" panose="020B0604020202020204" pitchFamily="34" charset="0"/>
            </a:endParaRPr>
          </a:p>
        </p:txBody>
      </p:sp>
      <p:pic>
        <p:nvPicPr>
          <p:cNvPr id="7" name="Picture 2">
            <a:extLst>
              <a:ext uri="{FF2B5EF4-FFF2-40B4-BE49-F238E27FC236}">
                <a16:creationId xmlns:a16="http://schemas.microsoft.com/office/drawing/2014/main" id="{F928C026-51A1-494E-ADBE-D3774342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964" y="1001318"/>
            <a:ext cx="3820413" cy="5022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632977" y="1082825"/>
            <a:ext cx="6409092" cy="5693866"/>
          </a:xfrm>
          <a:prstGeom prst="rect">
            <a:avLst/>
          </a:prstGeom>
        </p:spPr>
        <p:txBody>
          <a:bodyPr wrap="square">
            <a:spAutoFit/>
          </a:bodyPr>
          <a:lstStyle/>
          <a:p>
            <a:pPr lvl="0" defTabSz="685800">
              <a:spcBef>
                <a:spcPts val="600"/>
              </a:spcBef>
              <a:spcAft>
                <a:spcPts val="600"/>
              </a:spcAft>
              <a:buFontTx/>
              <a:buChar char="•"/>
              <a:defRPr/>
            </a:pPr>
            <a:r>
              <a:rPr lang="ca-ES" altLang="es-ES" sz="2000" b="1">
                <a:solidFill>
                  <a:srgbClr val="0070C0"/>
                </a:solidFill>
                <a:latin typeface="Arial" panose="020B0604020202020204" pitchFamily="34" charset="0"/>
              </a:rPr>
              <a:t> Les Pautes per a l’harmonització del tractament farmacològic de la DMT2 tenen per objectiu:</a:t>
            </a:r>
          </a:p>
          <a:p>
            <a:pPr lvl="0" defTabSz="685800">
              <a:spcAft>
                <a:spcPts val="600"/>
              </a:spcAft>
              <a:defRPr/>
            </a:pPr>
            <a:endParaRPr lang="ca-ES" altLang="es-ES" b="1">
              <a:solidFill>
                <a:srgbClr val="0070C0"/>
              </a:solidFill>
              <a:latin typeface="Arial" panose="020B0604020202020204" pitchFamily="34" charset="0"/>
            </a:endParaRPr>
          </a:p>
          <a:p>
            <a:pPr marL="342900" lvl="1" defTabSz="685800">
              <a:spcBef>
                <a:spcPts val="600"/>
              </a:spcBef>
              <a:spcAft>
                <a:spcPts val="600"/>
              </a:spcAft>
              <a:buFontTx/>
              <a:buChar char="•"/>
              <a:defRPr/>
            </a:pPr>
            <a:r>
              <a:rPr lang="ca-ES" altLang="es-ES">
                <a:solidFill>
                  <a:srgbClr val="0070C0"/>
                </a:solidFill>
                <a:latin typeface="Arial" panose="020B0604020202020204" pitchFamily="34" charset="0"/>
              </a:rPr>
              <a:t>Ser un document comú, transversal, integral i homogeni que ajudi a garantir l’accessibilitat universal i l’equitat dels tractaments</a:t>
            </a:r>
          </a:p>
          <a:p>
            <a:pPr marL="342900" lvl="1" defTabSz="685800">
              <a:spcBef>
                <a:spcPts val="600"/>
              </a:spcBef>
              <a:spcAft>
                <a:spcPts val="600"/>
              </a:spcAft>
              <a:buFontTx/>
              <a:buChar char="•"/>
              <a:defRPr/>
            </a:pPr>
            <a:r>
              <a:rPr lang="ca-ES" altLang="es-ES">
                <a:solidFill>
                  <a:srgbClr val="0070C0"/>
                </a:solidFill>
                <a:latin typeface="Arial" panose="020B0604020202020204" pitchFamily="34" charset="0"/>
              </a:rPr>
              <a:t>Basar-se en les dades d’eficàcia, qualitat i seguretat dels tractaments farmacològics.</a:t>
            </a:r>
          </a:p>
          <a:p>
            <a:pPr marL="342900" lvl="1" defTabSz="685800">
              <a:spcBef>
                <a:spcPts val="600"/>
              </a:spcBef>
              <a:spcAft>
                <a:spcPts val="600"/>
              </a:spcAft>
              <a:buFontTx/>
              <a:buChar char="•"/>
              <a:defRPr/>
            </a:pPr>
            <a:r>
              <a:rPr lang="ca-ES" altLang="es-ES">
                <a:solidFill>
                  <a:srgbClr val="0070C0"/>
                </a:solidFill>
                <a:latin typeface="Arial" panose="020B0604020202020204" pitchFamily="34" charset="0"/>
              </a:rPr>
              <a:t>Millorar l’abordatge i maneig de la DM2 d’acord amb el consens professional i els recursos sanitaris disponibles</a:t>
            </a:r>
          </a:p>
          <a:p>
            <a:pPr marL="342900" lvl="1" defTabSz="685800">
              <a:spcBef>
                <a:spcPts val="600"/>
              </a:spcBef>
              <a:spcAft>
                <a:spcPts val="600"/>
              </a:spcAft>
              <a:buFontTx/>
              <a:buChar char="•"/>
              <a:defRPr/>
            </a:pPr>
            <a:r>
              <a:rPr lang="ca-ES" altLang="es-ES">
                <a:solidFill>
                  <a:srgbClr val="0070C0"/>
                </a:solidFill>
                <a:latin typeface="Arial" panose="020B0604020202020204" pitchFamily="34" charset="0"/>
              </a:rPr>
              <a:t>Posicionar els fàrmacs en situacions clíniques com la no resposta, la insuficiència renal, cardíaca, hepàtica, la malaltia cardiovascular i la fragilitat.</a:t>
            </a:r>
          </a:p>
          <a:p>
            <a:pPr marL="342900" lvl="1" defTabSz="685800">
              <a:spcBef>
                <a:spcPts val="600"/>
              </a:spcBef>
              <a:spcAft>
                <a:spcPts val="600"/>
              </a:spcAft>
              <a:buFontTx/>
              <a:buChar char="•"/>
              <a:defRPr/>
            </a:pPr>
            <a:r>
              <a:rPr lang="ca-ES" altLang="es-ES">
                <a:solidFill>
                  <a:srgbClr val="0070C0"/>
                </a:solidFill>
                <a:latin typeface="Arial" panose="020B0604020202020204" pitchFamily="34" charset="0"/>
              </a:rPr>
              <a:t>Millorar els resultats en salut amb l’ús racional, eficaç, segur i eficient dels medicaments a l’atenció primària.</a:t>
            </a:r>
          </a:p>
          <a:p>
            <a:pPr marL="342900" lvl="1" defTabSz="685800">
              <a:spcBef>
                <a:spcPts val="600"/>
              </a:spcBef>
              <a:spcAft>
                <a:spcPts val="600"/>
              </a:spcAft>
              <a:buFontTx/>
              <a:buChar char="•"/>
              <a:defRPr/>
            </a:pPr>
            <a:endParaRPr lang="ca-ES" altLang="es-ES">
              <a:solidFill>
                <a:srgbClr val="0070C0"/>
              </a:solidFill>
              <a:latin typeface="Arial" panose="020B0604020202020204" pitchFamily="34" charset="0"/>
            </a:endParaRPr>
          </a:p>
        </p:txBody>
      </p:sp>
    </p:spTree>
    <p:extLst>
      <p:ext uri="{BB962C8B-B14F-4D97-AF65-F5344CB8AC3E}">
        <p14:creationId xmlns:p14="http://schemas.microsoft.com/office/powerpoint/2010/main" val="3122971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3064" y="1236482"/>
            <a:ext cx="6123909" cy="5202963"/>
          </a:xfrm>
          <a:prstGeom prst="rect">
            <a:avLst/>
          </a:prstGeom>
        </p:spPr>
        <p:txBody>
          <a:bodyPr wrap="square">
            <a:spAutoFit/>
          </a:bodyPr>
          <a:lstStyle/>
          <a:p>
            <a:pPr marL="0" marR="0" lvl="0"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2000" b="1" i="0" u="none" strike="noStrike" kern="1200" cap="none" spc="0" normalizeH="0" baseline="0" noProof="0">
                <a:ln>
                  <a:noFill/>
                </a:ln>
                <a:solidFill>
                  <a:srgbClr val="0070C0"/>
                </a:solidFill>
                <a:effectLst/>
                <a:uLnTx/>
                <a:uFillTx/>
                <a:latin typeface="Arial" panose="020B0604020202020204" pitchFamily="34" charset="0"/>
                <a:ea typeface="+mn-ea"/>
                <a:cs typeface="+mn-cs"/>
              </a:rPr>
              <a:t> El algoritmo RedGDPS 2020 prioriza:</a:t>
            </a:r>
          </a:p>
          <a:p>
            <a:pPr marL="342900" marR="0" lvl="1"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iSGLT-2 y arGLP-1 en pacientes con ECV o renal </a:t>
            </a:r>
          </a:p>
          <a:p>
            <a:pPr marL="342900" marR="0" lvl="1"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iSGLT2 en pacientes con IC</a:t>
            </a:r>
          </a:p>
          <a:p>
            <a:pPr marL="342900" marR="0" lvl="1"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iDPP4 y arGLP1 en Insuficiencia renal grave</a:t>
            </a:r>
          </a:p>
          <a:p>
            <a:pPr marL="342900" marR="0" lvl="1"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iDPP4 en pacientes &gt;75 años o con fragilidad</a:t>
            </a:r>
          </a:p>
          <a:p>
            <a:pPr marL="342900" marR="0" lvl="1"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iSGLT-2 y arGLP-1 en pacientes con obesidad</a:t>
            </a:r>
          </a:p>
          <a:p>
            <a:pPr marL="342900" marR="0" lvl="1"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Prescribir antidiabéticos con beneficios demostrados</a:t>
            </a:r>
          </a:p>
          <a:p>
            <a:pPr marL="0" marR="0" lvl="0"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Iniciar tratamiento no farmacológico si HbA1c &lt;7%</a:t>
            </a:r>
          </a:p>
          <a:p>
            <a:pPr marL="0" marR="0" lvl="0"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Iniciar metformina directamente si HbA1c &gt;7%</a:t>
            </a:r>
          </a:p>
          <a:p>
            <a:pPr marL="0" marR="0" lvl="0"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Iniciar terapia combinada si HbA1c &gt;9%</a:t>
            </a:r>
          </a:p>
          <a:p>
            <a:pPr marL="0" marR="0" lvl="0" indent="0" algn="l" defTabSz="685800" rtl="0" eaLnBrk="1" fontAlgn="auto" latinLnBrk="0" hangingPunct="1">
              <a:lnSpc>
                <a:spcPct val="100000"/>
              </a:lnSpc>
              <a:spcBef>
                <a:spcPct val="35000"/>
              </a:spcBef>
              <a:spcAft>
                <a:spcPct val="35000"/>
              </a:spcAft>
              <a:buClrTx/>
              <a:buSzTx/>
              <a:buFontTx/>
              <a:buChar char="•"/>
              <a:tabLst/>
              <a:defRPr/>
            </a:pP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es-ES_tradnl" altLang="es-ES" sz="1800" b="0" i="0" u="none" strike="noStrike" kern="1200" cap="none" spc="0" normalizeH="0" baseline="0" noProof="0" err="1">
                <a:ln>
                  <a:noFill/>
                </a:ln>
                <a:solidFill>
                  <a:srgbClr val="0070C0"/>
                </a:solidFill>
                <a:effectLst/>
                <a:uLnTx/>
                <a:uFillTx/>
                <a:latin typeface="Arial" panose="020B0604020202020204" pitchFamily="34" charset="0"/>
                <a:ea typeface="+mn-ea"/>
                <a:cs typeface="+mn-cs"/>
              </a:rPr>
              <a:t>Insulinizar</a:t>
            </a:r>
            <a:r>
              <a:rPr kumimoji="0" lang="es-ES_tradnl" altLang="es-ES" sz="1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si HbA1c&gt;9% y síntomas cardinales</a:t>
            </a:r>
          </a:p>
        </p:txBody>
      </p:sp>
      <p:sp>
        <p:nvSpPr>
          <p:cNvPr id="20" name="Text Box 6"/>
          <p:cNvSpPr txBox="1">
            <a:spLocks noChangeArrowheads="1"/>
          </p:cNvSpPr>
          <p:nvPr/>
        </p:nvSpPr>
        <p:spPr bwMode="auto">
          <a:xfrm>
            <a:off x="704227" y="279994"/>
            <a:ext cx="8858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altLang="es-ES" sz="3600" b="1" i="0" u="none" strike="noStrike" kern="1200" cap="none" spc="0" normalizeH="0" baseline="0" noProof="0" err="1">
                <a:ln>
                  <a:noFill/>
                </a:ln>
                <a:effectLst/>
                <a:uLnTx/>
                <a:uFillTx/>
                <a:latin typeface="Arial" panose="020B0604020202020204" pitchFamily="34" charset="0"/>
                <a:ea typeface="+mn-ea"/>
                <a:cs typeface="+mn-cs"/>
              </a:rPr>
              <a:t>Missatges</a:t>
            </a:r>
            <a:r>
              <a:rPr kumimoji="0" lang="es-ES" altLang="es-ES" sz="3600" b="1" i="0" u="none" strike="noStrike" kern="1200" cap="none" spc="0" normalizeH="0" baseline="0" noProof="0">
                <a:ln>
                  <a:noFill/>
                </a:ln>
                <a:effectLst/>
                <a:uLnTx/>
                <a:uFillTx/>
                <a:latin typeface="Arial" panose="020B0604020202020204" pitchFamily="34" charset="0"/>
                <a:ea typeface="+mn-ea"/>
                <a:cs typeface="+mn-cs"/>
              </a:rPr>
              <a:t> </a:t>
            </a:r>
            <a:r>
              <a:rPr lang="es-ES" altLang="es-ES" sz="3600" b="1">
                <a:latin typeface="Arial" panose="020B0604020202020204" pitchFamily="34" charset="0"/>
              </a:rPr>
              <a:t>per </a:t>
            </a:r>
            <a:r>
              <a:rPr lang="es-ES" altLang="es-ES" sz="3600" b="1" err="1">
                <a:latin typeface="Arial" panose="020B0604020202020204" pitchFamily="34" charset="0"/>
              </a:rPr>
              <a:t>emportar</a:t>
            </a:r>
            <a:r>
              <a:rPr lang="es-ES" altLang="es-ES" sz="3600" b="1">
                <a:latin typeface="Arial" panose="020B0604020202020204" pitchFamily="34" charset="0"/>
              </a:rPr>
              <a:t> a casa</a:t>
            </a:r>
            <a:endParaRPr kumimoji="0" lang="es-ES" altLang="es-ES" sz="3600" b="1" i="0" u="none" strike="noStrike" kern="1200" cap="none" spc="0" normalizeH="0" baseline="0" noProof="0">
              <a:ln>
                <a:noFill/>
              </a:ln>
              <a:effectLst/>
              <a:uLnTx/>
              <a:uFillTx/>
              <a:latin typeface="Arial" panose="020B0604020202020204" pitchFamily="34" charset="0"/>
            </a:endParaRPr>
          </a:p>
        </p:txBody>
      </p:sp>
      <p:pic>
        <p:nvPicPr>
          <p:cNvPr id="9" name="2 Imagen" descr="algoritmo_DM2_ESP_secuencia-1.jpg">
            <a:extLst>
              <a:ext uri="{FF2B5EF4-FFF2-40B4-BE49-F238E27FC236}">
                <a16:creationId xmlns:a16="http://schemas.microsoft.com/office/drawing/2014/main" id="{B6A46EAC-E71F-9548-926E-7D640752EED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9471" y="2097955"/>
            <a:ext cx="6226760" cy="330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10">
            <a:extLst>
              <a:ext uri="{FF2B5EF4-FFF2-40B4-BE49-F238E27FC236}">
                <a16:creationId xmlns:a16="http://schemas.microsoft.com/office/drawing/2014/main" id="{D0F9C737-5532-2946-98C0-964B525534E6}"/>
              </a:ext>
            </a:extLst>
          </p:cNvPr>
          <p:cNvSpPr/>
          <p:nvPr/>
        </p:nvSpPr>
        <p:spPr>
          <a:xfrm>
            <a:off x="6116583" y="5345401"/>
            <a:ext cx="6075417" cy="5078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Disponible en https://www.redgdps.org/algoritmo-de-tratamiento-de-la-dm2-de-la-redgdps-2020/</a:t>
            </a:r>
            <a:endParaRPr kumimoji="0" lang="es-ES" sz="1350" b="0" i="0" u="none" strike="noStrike" kern="1200" cap="none" spc="0" normalizeH="0" baseline="0" noProof="0">
              <a:ln>
                <a:noFill/>
              </a:ln>
              <a:effectLst/>
              <a:uLnTx/>
              <a:uFillTx/>
              <a:latin typeface="Calibri" panose="020F0502020204030204"/>
              <a:ea typeface="+mn-ea"/>
              <a:cs typeface="+mn-cs"/>
            </a:endParaRPr>
          </a:p>
        </p:txBody>
      </p:sp>
      <p:grpSp>
        <p:nvGrpSpPr>
          <p:cNvPr id="6" name="Grupo 5">
            <a:extLst>
              <a:ext uri="{FF2B5EF4-FFF2-40B4-BE49-F238E27FC236}">
                <a16:creationId xmlns:a16="http://schemas.microsoft.com/office/drawing/2014/main" id="{193B7D47-5E47-E449-8B49-51366DE34BBD}"/>
              </a:ext>
            </a:extLst>
          </p:cNvPr>
          <p:cNvGrpSpPr/>
          <p:nvPr/>
        </p:nvGrpSpPr>
        <p:grpSpPr>
          <a:xfrm>
            <a:off x="63064" y="6576078"/>
            <a:ext cx="12046557" cy="136634"/>
            <a:chOff x="63064" y="6513014"/>
            <a:chExt cx="12046557" cy="136634"/>
          </a:xfrm>
        </p:grpSpPr>
        <p:cxnSp>
          <p:nvCxnSpPr>
            <p:cNvPr id="7" name="Conector recto 6">
              <a:extLst>
                <a:ext uri="{FF2B5EF4-FFF2-40B4-BE49-F238E27FC236}">
                  <a16:creationId xmlns:a16="http://schemas.microsoft.com/office/drawing/2014/main" id="{A7B32B65-FC5A-6046-AA28-4C32E4125518}"/>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1F2F3BDA-3DA5-2947-84B1-4628189E83E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 name="Triángulo rectángulo 9">
            <a:extLst>
              <a:ext uri="{FF2B5EF4-FFF2-40B4-BE49-F238E27FC236}">
                <a16:creationId xmlns:a16="http://schemas.microsoft.com/office/drawing/2014/main" id="{F0228B6C-C5AD-B44F-908F-C84E7C50AA46}"/>
              </a:ext>
            </a:extLst>
          </p:cNvPr>
          <p:cNvSpPr/>
          <p:nvPr/>
        </p:nvSpPr>
        <p:spPr>
          <a:xfrm flipH="1" flipV="1">
            <a:off x="11871434" y="0"/>
            <a:ext cx="320566" cy="362607"/>
          </a:xfrm>
          <a:prstGeom prst="rtTriangl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13654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7E98F6-6926-4745-8C5F-10AC17611E54}"/>
              </a:ext>
            </a:extLst>
          </p:cNvPr>
          <p:cNvSpPr txBox="1"/>
          <p:nvPr/>
        </p:nvSpPr>
        <p:spPr>
          <a:xfrm>
            <a:off x="6941001" y="5770179"/>
            <a:ext cx="2915670" cy="646331"/>
          </a:xfrm>
          <a:prstGeom prst="rect">
            <a:avLst/>
          </a:prstGeom>
          <a:noFill/>
        </p:spPr>
        <p:txBody>
          <a:bodyPr wrap="none" rtlCol="0">
            <a:spAutoFit/>
          </a:bodyPr>
          <a:lstStyle/>
          <a:p>
            <a:r>
              <a:rPr lang="es-ES"/>
              <a:t>Proverbios y Cantares. </a:t>
            </a:r>
            <a:r>
              <a:rPr lang="es-ES" b="0" i="0">
                <a:solidFill>
                  <a:srgbClr val="333333"/>
                </a:solidFill>
                <a:effectLst/>
              </a:rPr>
              <a:t>LXXXV</a:t>
            </a:r>
          </a:p>
          <a:p>
            <a:r>
              <a:rPr lang="es-ES">
                <a:solidFill>
                  <a:srgbClr val="333333"/>
                </a:solidFill>
              </a:rPr>
              <a:t>Antonio Machado</a:t>
            </a:r>
            <a:r>
              <a:rPr lang="es-ES"/>
              <a:t> </a:t>
            </a:r>
          </a:p>
        </p:txBody>
      </p:sp>
      <p:sp>
        <p:nvSpPr>
          <p:cNvPr id="4" name="Rectángulo 3">
            <a:extLst>
              <a:ext uri="{FF2B5EF4-FFF2-40B4-BE49-F238E27FC236}">
                <a16:creationId xmlns:a16="http://schemas.microsoft.com/office/drawing/2014/main" id="{C733A815-E39E-5844-8CD5-5787BE33ACA3}"/>
              </a:ext>
            </a:extLst>
          </p:cNvPr>
          <p:cNvSpPr/>
          <p:nvPr/>
        </p:nvSpPr>
        <p:spPr>
          <a:xfrm>
            <a:off x="3583564" y="4297812"/>
            <a:ext cx="6096000" cy="1384995"/>
          </a:xfrm>
          <a:prstGeom prst="rect">
            <a:avLst/>
          </a:prstGeom>
        </p:spPr>
        <p:txBody>
          <a:bodyPr>
            <a:spAutoFit/>
          </a:bodyPr>
          <a:lstStyle/>
          <a:p>
            <a:br>
              <a:rPr lang="es-ES" sz="2800">
                <a:cs typeface="Arial" panose="020B0604020202020204" pitchFamily="34" charset="0"/>
              </a:rPr>
            </a:br>
            <a:r>
              <a:rPr lang="es-ES" sz="2800" b="0" i="0">
                <a:solidFill>
                  <a:srgbClr val="333333"/>
                </a:solidFill>
                <a:effectLst/>
                <a:cs typeface="Arial" panose="020B0604020202020204" pitchFamily="34" charset="0"/>
              </a:rPr>
              <a:t>¿Tu verdad? No, la Verdad,</a:t>
            </a:r>
            <a:br>
              <a:rPr lang="es-ES" sz="2800">
                <a:cs typeface="Arial" panose="020B0604020202020204" pitchFamily="34" charset="0"/>
              </a:rPr>
            </a:br>
            <a:r>
              <a:rPr lang="es-ES" sz="2800" b="0" i="0">
                <a:solidFill>
                  <a:srgbClr val="333333"/>
                </a:solidFill>
                <a:effectLst/>
                <a:cs typeface="Arial" panose="020B0604020202020204" pitchFamily="34" charset="0"/>
              </a:rPr>
              <a:t>y ven conmigo a buscarla.</a:t>
            </a:r>
            <a:endParaRPr lang="es-ES" sz="2800">
              <a:cs typeface="Arial" panose="020B0604020202020204" pitchFamily="34" charset="0"/>
            </a:endParaRPr>
          </a:p>
        </p:txBody>
      </p:sp>
      <p:grpSp>
        <p:nvGrpSpPr>
          <p:cNvPr id="8" name="Grupo 7">
            <a:extLst>
              <a:ext uri="{FF2B5EF4-FFF2-40B4-BE49-F238E27FC236}">
                <a16:creationId xmlns:a16="http://schemas.microsoft.com/office/drawing/2014/main" id="{EF4FC2B9-4ED1-B84B-958C-F9D9AE0F1C77}"/>
              </a:ext>
            </a:extLst>
          </p:cNvPr>
          <p:cNvGrpSpPr/>
          <p:nvPr/>
        </p:nvGrpSpPr>
        <p:grpSpPr>
          <a:xfrm>
            <a:off x="63064" y="6576078"/>
            <a:ext cx="12046557" cy="136634"/>
            <a:chOff x="63064" y="6513014"/>
            <a:chExt cx="12046557" cy="136634"/>
          </a:xfrm>
        </p:grpSpPr>
        <p:cxnSp>
          <p:nvCxnSpPr>
            <p:cNvPr id="6" name="Conector recto 5">
              <a:extLst>
                <a:ext uri="{FF2B5EF4-FFF2-40B4-BE49-F238E27FC236}">
                  <a16:creationId xmlns:a16="http://schemas.microsoft.com/office/drawing/2014/main" id="{A389D98F-5657-594D-8004-30562F74FD37}"/>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9F0CD49C-9BB2-4E4B-9FFC-39DF670AA332}"/>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1026" name="Picture 2" descr="Efecto Warhol Simple (2 colores) con Adobe Photoshop - YouTube">
            <a:extLst>
              <a:ext uri="{FF2B5EF4-FFF2-40B4-BE49-F238E27FC236}">
                <a16:creationId xmlns:a16="http://schemas.microsoft.com/office/drawing/2014/main" id="{A7FCF8CF-5989-034D-8632-D414485E8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0745" y="0"/>
            <a:ext cx="7987861" cy="449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903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3 Marcador de número de diapositiva">
            <a:extLst>
              <a:ext uri="{FF2B5EF4-FFF2-40B4-BE49-F238E27FC236}">
                <a16:creationId xmlns:a16="http://schemas.microsoft.com/office/drawing/2014/main" id="{035B222D-6BE2-F649-B09B-50A3E5580A1D}"/>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211D692C-EE36-FD46-A34C-0C3B927FE11C}" type="slidenum">
              <a:rPr lang="es-ES" altLang="ca-ES" sz="1200">
                <a:solidFill>
                  <a:schemeClr val="bg1"/>
                </a:solidFill>
                <a:latin typeface="Lucida Sans Unicode" panose="020B0602030504020204" pitchFamily="34" charset="0"/>
              </a:rPr>
              <a:pPr eaLnBrk="1" hangingPunct="1">
                <a:spcBef>
                  <a:spcPct val="0"/>
                </a:spcBef>
                <a:buClrTx/>
                <a:buSzTx/>
                <a:buFontTx/>
                <a:buNone/>
              </a:pPr>
              <a:t>67</a:t>
            </a:fld>
            <a:endParaRPr lang="es-ES" altLang="ca-ES" sz="1200">
              <a:solidFill>
                <a:schemeClr val="bg1"/>
              </a:solidFill>
              <a:latin typeface="Lucida Sans Unicode" panose="020B0602030504020204" pitchFamily="34" charset="0"/>
            </a:endParaRPr>
          </a:p>
        </p:txBody>
      </p:sp>
      <p:pic>
        <p:nvPicPr>
          <p:cNvPr id="48132" name="Picture 2" descr="http://www.viurenunconte.com/wp-content/uploads/moltes-gracies-copia1.jpg">
            <a:extLst>
              <a:ext uri="{FF2B5EF4-FFF2-40B4-BE49-F238E27FC236}">
                <a16:creationId xmlns:a16="http://schemas.microsoft.com/office/drawing/2014/main" id="{6BD0E011-A0C4-D445-9669-C46A5EB87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6350"/>
            <a:ext cx="918686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0ABA3E68-8687-BF42-B3A1-2E58BB36E2AD}"/>
              </a:ext>
            </a:extLst>
          </p:cNvPr>
          <p:cNvSpPr txBox="1"/>
          <p:nvPr/>
        </p:nvSpPr>
        <p:spPr>
          <a:xfrm>
            <a:off x="8288944" y="5314950"/>
            <a:ext cx="3903056" cy="1200329"/>
          </a:xfrm>
          <a:prstGeom prst="rect">
            <a:avLst/>
          </a:prstGeom>
          <a:solidFill>
            <a:schemeClr val="bg1"/>
          </a:solidFill>
        </p:spPr>
        <p:txBody>
          <a:bodyPr wrap="none" rtlCol="0">
            <a:spAutoFit/>
          </a:bodyPr>
          <a:lstStyle/>
          <a:p>
            <a:r>
              <a:rPr lang="es-ES" sz="2400" dirty="0" err="1"/>
              <a:t>javalles.bcn.ics@gencat.cat</a:t>
            </a:r>
            <a:r>
              <a:rPr lang="es-ES" sz="2400" dirty="0"/>
              <a:t> </a:t>
            </a:r>
          </a:p>
          <a:p>
            <a:r>
              <a:rPr lang="es-ES" sz="2400" dirty="0" err="1"/>
              <a:t>manelmatacases@gmail.com</a:t>
            </a:r>
            <a:r>
              <a:rPr lang="es-ES" sz="2400" dirty="0"/>
              <a:t> </a:t>
            </a:r>
          </a:p>
          <a:p>
            <a:r>
              <a:rPr lang="es-ES" sz="2400" dirty="0" err="1"/>
              <a:t>josep.franch@gmail.com</a:t>
            </a:r>
            <a:endParaRPr lang="es-ES" sz="2400" dirty="0"/>
          </a:p>
        </p:txBody>
      </p:sp>
    </p:spTree>
    <p:extLst>
      <p:ext uri="{BB962C8B-B14F-4D97-AF65-F5344CB8AC3E}">
        <p14:creationId xmlns:p14="http://schemas.microsoft.com/office/powerpoint/2010/main" val="332080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8A62B14-5E9A-9742-B541-3EF83388F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1" t="18535" r="28146" b="18103"/>
          <a:stretch>
            <a:fillRect/>
          </a:stretch>
        </p:blipFill>
        <p:spPr bwMode="auto">
          <a:xfrm>
            <a:off x="1487488" y="-26988"/>
            <a:ext cx="10482263" cy="691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a:extLst>
              <a:ext uri="{FF2B5EF4-FFF2-40B4-BE49-F238E27FC236}">
                <a16:creationId xmlns:a16="http://schemas.microsoft.com/office/drawing/2014/main" id="{3D26BD28-D6D1-7E45-B2F8-3D54AA30537C}"/>
              </a:ext>
            </a:extLst>
          </p:cNvPr>
          <p:cNvSpPr/>
          <p:nvPr/>
        </p:nvSpPr>
        <p:spPr>
          <a:xfrm>
            <a:off x="4440238" y="1268413"/>
            <a:ext cx="7848600" cy="50403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5" name="4 Rectángulo">
            <a:extLst>
              <a:ext uri="{FF2B5EF4-FFF2-40B4-BE49-F238E27FC236}">
                <a16:creationId xmlns:a16="http://schemas.microsoft.com/office/drawing/2014/main" id="{795B7115-C3B2-8B41-A182-2893F539680D}"/>
              </a:ext>
            </a:extLst>
          </p:cNvPr>
          <p:cNvSpPr/>
          <p:nvPr/>
        </p:nvSpPr>
        <p:spPr>
          <a:xfrm>
            <a:off x="1487488" y="3213100"/>
            <a:ext cx="10482263" cy="36718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sp>
        <p:nvSpPr>
          <p:cNvPr id="6" name="5 Rectángulo">
            <a:extLst>
              <a:ext uri="{FF2B5EF4-FFF2-40B4-BE49-F238E27FC236}">
                <a16:creationId xmlns:a16="http://schemas.microsoft.com/office/drawing/2014/main" id="{5D9E07D3-0FDA-C94D-A7A9-9A6D3832398F}"/>
              </a:ext>
            </a:extLst>
          </p:cNvPr>
          <p:cNvSpPr/>
          <p:nvPr/>
        </p:nvSpPr>
        <p:spPr>
          <a:xfrm>
            <a:off x="4440238" y="260351"/>
            <a:ext cx="7529512" cy="57626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bg1"/>
              </a:solidFill>
            </a:endParaRPr>
          </a:p>
        </p:txBody>
      </p:sp>
      <p:pic>
        <p:nvPicPr>
          <p:cNvPr id="25608" name="Picture 2" descr="Haystacks by Camille Pissarro | Oil Painting | camille-pissarro.org">
            <a:extLst>
              <a:ext uri="{FF2B5EF4-FFF2-40B4-BE49-F238E27FC236}">
                <a16:creationId xmlns:a16="http://schemas.microsoft.com/office/drawing/2014/main" id="{4D1D6FDC-5A62-EF4A-B49B-720F769EF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25" t="13170" r="23723" b="17686"/>
          <a:stretch>
            <a:fillRect/>
          </a:stretch>
        </p:blipFill>
        <p:spPr bwMode="auto">
          <a:xfrm>
            <a:off x="5375275" y="1206501"/>
            <a:ext cx="52832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o 8">
            <a:extLst>
              <a:ext uri="{FF2B5EF4-FFF2-40B4-BE49-F238E27FC236}">
                <a16:creationId xmlns:a16="http://schemas.microsoft.com/office/drawing/2014/main" id="{626BCD0D-859B-B245-9C32-63BB093C882D}"/>
              </a:ext>
            </a:extLst>
          </p:cNvPr>
          <p:cNvGrpSpPr/>
          <p:nvPr/>
        </p:nvGrpSpPr>
        <p:grpSpPr>
          <a:xfrm>
            <a:off x="63064" y="6576078"/>
            <a:ext cx="12046557" cy="136634"/>
            <a:chOff x="63064" y="6513014"/>
            <a:chExt cx="12046557" cy="136634"/>
          </a:xfrm>
        </p:grpSpPr>
        <p:cxnSp>
          <p:nvCxnSpPr>
            <p:cNvPr id="10" name="Conector recto 9">
              <a:extLst>
                <a:ext uri="{FF2B5EF4-FFF2-40B4-BE49-F238E27FC236}">
                  <a16:creationId xmlns:a16="http://schemas.microsoft.com/office/drawing/2014/main" id="{41AACF7B-824C-7946-A395-C8AC605092E8}"/>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419BABCC-BD56-5843-A718-4B50928F2973}"/>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riángulo rectángulo 11">
            <a:extLst>
              <a:ext uri="{FF2B5EF4-FFF2-40B4-BE49-F238E27FC236}">
                <a16:creationId xmlns:a16="http://schemas.microsoft.com/office/drawing/2014/main" id="{EBF0548D-E24F-0649-8907-E0FFD6365277}"/>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Rectángulo"/>
          <p:cNvSpPr>
            <a:spLocks noChangeArrowheads="1"/>
          </p:cNvSpPr>
          <p:nvPr/>
        </p:nvSpPr>
        <p:spPr bwMode="auto">
          <a:xfrm>
            <a:off x="0" y="6329719"/>
            <a:ext cx="3897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3366"/>
              </a:buClr>
              <a:buSzPct val="75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rgbClr val="83AFEF"/>
              </a:buClr>
              <a:buChar char="●"/>
              <a:defRPr sz="2400">
                <a:solidFill>
                  <a:schemeClr val="tx1"/>
                </a:solidFill>
                <a:latin typeface="Arial" pitchFamily="34" charset="0"/>
              </a:defRPr>
            </a:lvl2pPr>
            <a:lvl3pPr marL="1143000" indent="-228600" eaLnBrk="0" hangingPunct="0">
              <a:spcBef>
                <a:spcPct val="20000"/>
              </a:spcBef>
              <a:buClr>
                <a:srgbClr val="C5E2FF"/>
              </a:buClr>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s-ES" altLang="es-ES" sz="800" b="1">
                <a:hlinkClick r:id="rId5"/>
              </a:rPr>
              <a:t>Balance. Patricia Carrero. https://ro.pinterest.com/pin/469711436109671383/</a:t>
            </a:r>
          </a:p>
        </p:txBody>
      </p:sp>
    </p:spTree>
    <p:extLst>
      <p:ext uri="{BB962C8B-B14F-4D97-AF65-F5344CB8AC3E}">
        <p14:creationId xmlns:p14="http://schemas.microsoft.com/office/powerpoint/2010/main" val="38170466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62168EC6-2528-7843-880B-A0A8AA515492}"/>
              </a:ext>
            </a:extLst>
          </p:cNvPr>
          <p:cNvSpPr/>
          <p:nvPr/>
        </p:nvSpPr>
        <p:spPr>
          <a:xfrm>
            <a:off x="1" y="0"/>
            <a:ext cx="12192000" cy="714895"/>
          </a:xfrm>
          <a:prstGeom prst="rect">
            <a:avLst/>
          </a:prstGeom>
          <a:solidFill>
            <a:srgbClr val="3E51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515" name="Contenidor de número de diapositiva 3">
            <a:extLst>
              <a:ext uri="{FF2B5EF4-FFF2-40B4-BE49-F238E27FC236}">
                <a16:creationId xmlns:a16="http://schemas.microsoft.com/office/drawing/2014/main" id="{7E45EA25-562B-C340-A5F2-248DB52070E0}"/>
              </a:ext>
            </a:extLst>
          </p:cNvPr>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fld id="{0686C9CF-D7D7-1440-A774-E330F662C285}" type="slidenum">
              <a:rPr lang="es-ES" altLang="ca-ES" sz="1200">
                <a:solidFill>
                  <a:srgbClr val="FFFFFF"/>
                </a:solidFill>
                <a:latin typeface="Lucida Sans Unicode" panose="020B0602030504020204" pitchFamily="34" charset="0"/>
              </a:rPr>
              <a:pPr eaLnBrk="1" hangingPunct="1">
                <a:spcBef>
                  <a:spcPct val="0"/>
                </a:spcBef>
                <a:buClrTx/>
                <a:buSzTx/>
                <a:buFontTx/>
                <a:buNone/>
              </a:pPr>
              <a:t>8</a:t>
            </a:fld>
            <a:endParaRPr lang="es-ES" altLang="ca-ES" sz="1200">
              <a:solidFill>
                <a:srgbClr val="FFFFFF"/>
              </a:solidFill>
              <a:latin typeface="Lucida Sans Unicode" panose="020B0602030504020204" pitchFamily="34" charset="0"/>
            </a:endParaRPr>
          </a:p>
        </p:txBody>
      </p:sp>
      <p:graphicFrame>
        <p:nvGraphicFramePr>
          <p:cNvPr id="2" name="1 Diagrama">
            <a:extLst>
              <a:ext uri="{FF2B5EF4-FFF2-40B4-BE49-F238E27FC236}">
                <a16:creationId xmlns:a16="http://schemas.microsoft.com/office/drawing/2014/main" id="{C45A32E8-E470-2B4F-9314-25E30E600A20}"/>
              </a:ext>
            </a:extLst>
          </p:cNvPr>
          <p:cNvGraphicFramePr/>
          <p:nvPr>
            <p:extLst>
              <p:ext uri="{D42A27DB-BD31-4B8C-83A1-F6EECF244321}">
                <p14:modId xmlns:p14="http://schemas.microsoft.com/office/powerpoint/2010/main" val="1592629552"/>
              </p:ext>
            </p:extLst>
          </p:nvPr>
        </p:nvGraphicFramePr>
        <p:xfrm>
          <a:off x="2495600" y="609571"/>
          <a:ext cx="7200800"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8" name="Rectangle 2">
            <a:extLst>
              <a:ext uri="{FF2B5EF4-FFF2-40B4-BE49-F238E27FC236}">
                <a16:creationId xmlns:a16="http://schemas.microsoft.com/office/drawing/2014/main" id="{8A30F151-459E-4C4E-B7AE-79B046B3347B}"/>
              </a:ext>
            </a:extLst>
          </p:cNvPr>
          <p:cNvSpPr txBox="1">
            <a:spLocks noChangeArrowheads="1"/>
          </p:cNvSpPr>
          <p:nvPr/>
        </p:nvSpPr>
        <p:spPr bwMode="auto">
          <a:xfrm>
            <a:off x="1703389" y="-38674"/>
            <a:ext cx="878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Clr>
                <a:srgbClr val="003366"/>
              </a:buClr>
              <a:buSzPct val="75000"/>
              <a:buFont typeface="Wingdings" pitchFamily="2" charset="2"/>
              <a:buChar char="n"/>
              <a:defRPr sz="2800">
                <a:solidFill>
                  <a:schemeClr val="tx1"/>
                </a:solidFill>
                <a:latin typeface="Arial" panose="020B0604020202020204" pitchFamily="34" charset="0"/>
              </a:defRPr>
            </a:lvl1pPr>
            <a:lvl2pPr marL="742950" indent="-285750" defTabSz="457200" eaLnBrk="0" hangingPunct="0">
              <a:spcBef>
                <a:spcPct val="20000"/>
              </a:spcBef>
              <a:buClr>
                <a:srgbClr val="83AFEF"/>
              </a:buClr>
              <a:buChar char="●"/>
              <a:defRPr sz="2400">
                <a:solidFill>
                  <a:schemeClr val="tx1"/>
                </a:solidFill>
                <a:latin typeface="Arial" panose="020B0604020202020204" pitchFamily="34" charset="0"/>
              </a:defRPr>
            </a:lvl2pPr>
            <a:lvl3pPr marL="1143000" indent="-228600" defTabSz="457200" eaLnBrk="0" hangingPunct="0">
              <a:spcBef>
                <a:spcPct val="20000"/>
              </a:spcBef>
              <a:buClr>
                <a:srgbClr val="C5E2FF"/>
              </a:buClr>
              <a:buChar char="•"/>
              <a:defRPr sz="20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a-ES" altLang="ca-ES" b="1">
                <a:solidFill>
                  <a:schemeClr val="bg1"/>
                </a:solidFill>
                <a:latin typeface="Calibri" panose="020F0502020204030204" pitchFamily="34" charset="0"/>
                <a:ea typeface="MS PGothic" panose="020B0600070205080204" pitchFamily="34" charset="-128"/>
                <a:cs typeface="Calibri" panose="020F0502020204030204" pitchFamily="34" charset="0"/>
              </a:rPr>
              <a:t>Metformina</a:t>
            </a:r>
          </a:p>
        </p:txBody>
      </p:sp>
      <p:grpSp>
        <p:nvGrpSpPr>
          <p:cNvPr id="5" name="Grupo 4">
            <a:extLst>
              <a:ext uri="{FF2B5EF4-FFF2-40B4-BE49-F238E27FC236}">
                <a16:creationId xmlns:a16="http://schemas.microsoft.com/office/drawing/2014/main" id="{E9B81284-7F19-9B4A-91EF-EE25ACC5F0AD}"/>
              </a:ext>
            </a:extLst>
          </p:cNvPr>
          <p:cNvGrpSpPr/>
          <p:nvPr/>
        </p:nvGrpSpPr>
        <p:grpSpPr>
          <a:xfrm>
            <a:off x="63064" y="6576078"/>
            <a:ext cx="12046557" cy="136634"/>
            <a:chOff x="63064" y="6513014"/>
            <a:chExt cx="12046557" cy="136634"/>
          </a:xfrm>
        </p:grpSpPr>
        <p:cxnSp>
          <p:nvCxnSpPr>
            <p:cNvPr id="6" name="Conector recto 5">
              <a:extLst>
                <a:ext uri="{FF2B5EF4-FFF2-40B4-BE49-F238E27FC236}">
                  <a16:creationId xmlns:a16="http://schemas.microsoft.com/office/drawing/2014/main" id="{BB89B07F-9B97-214F-8072-04050CD10FD5}"/>
                </a:ext>
              </a:extLst>
            </p:cNvPr>
            <p:cNvCxnSpPr/>
            <p:nvPr/>
          </p:nvCxnSpPr>
          <p:spPr>
            <a:xfrm>
              <a:off x="63064" y="6513014"/>
              <a:ext cx="11846859" cy="0"/>
            </a:xfrm>
            <a:prstGeom prst="line">
              <a:avLst/>
            </a:prstGeom>
            <a:ln w="57150"/>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EDB46CBA-EAD2-0945-95E4-697C352DC4E0}"/>
                </a:ext>
              </a:extLst>
            </p:cNvPr>
            <p:cNvCxnSpPr/>
            <p:nvPr/>
          </p:nvCxnSpPr>
          <p:spPr>
            <a:xfrm>
              <a:off x="262762" y="6649648"/>
              <a:ext cx="11846859" cy="0"/>
            </a:xfrm>
            <a:prstGeom prst="line">
              <a:avLst/>
            </a:prstGeom>
            <a:ln w="57150">
              <a:solidFill>
                <a:srgbClr val="00B0F0"/>
              </a:soli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 name="Triángulo rectángulo 8">
            <a:extLst>
              <a:ext uri="{FF2B5EF4-FFF2-40B4-BE49-F238E27FC236}">
                <a16:creationId xmlns:a16="http://schemas.microsoft.com/office/drawing/2014/main" id="{520C5139-4C05-BE4D-815B-168DAB2D60C4}"/>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5182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d you know?2">
            <a:extLst>
              <a:ext uri="{FF2B5EF4-FFF2-40B4-BE49-F238E27FC236}">
                <a16:creationId xmlns:a16="http://schemas.microsoft.com/office/drawing/2014/main" id="{546DBE70-8D08-314A-B48F-30790B194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391"/>
          <a:stretch>
            <a:fillRect/>
          </a:stretch>
        </p:blipFill>
        <p:spPr bwMode="auto">
          <a:xfrm>
            <a:off x="1504950" y="-14288"/>
            <a:ext cx="9182100" cy="68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ángulo rectángulo 2">
            <a:extLst>
              <a:ext uri="{FF2B5EF4-FFF2-40B4-BE49-F238E27FC236}">
                <a16:creationId xmlns:a16="http://schemas.microsoft.com/office/drawing/2014/main" id="{EA9E0D81-3265-1A4B-B85B-7D58CFA2802E}"/>
              </a:ext>
            </a:extLst>
          </p:cNvPr>
          <p:cNvSpPr/>
          <p:nvPr/>
        </p:nvSpPr>
        <p:spPr>
          <a:xfrm flipH="1" flipV="1">
            <a:off x="11871434" y="0"/>
            <a:ext cx="320566" cy="362607"/>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9135751"/>
      </p:ext>
    </p:extLst>
  </p:cSld>
  <p:clrMapOvr>
    <a:masterClrMapping/>
  </p:clrMapOv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rd drug vs insulin Mata-Cases Oral PCDE 2018" id="{BEE04EC9-FE62-7C4A-8A17-2719CD27AA7C}" vid="{9B61FB5C-C062-D844-B41F-E92AB70D4F83}"/>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1592</TotalTime>
  <Words>14507</Words>
  <Application>Microsoft Macintosh PowerPoint</Application>
  <PresentationFormat>Panorámica</PresentationFormat>
  <Paragraphs>1291</Paragraphs>
  <Slides>67</Slides>
  <Notes>67</Notes>
  <HiddenSlides>0</HiddenSlides>
  <MMClips>0</MMClips>
  <ScaleCrop>false</ScaleCrop>
  <HeadingPairs>
    <vt:vector size="6" baseType="variant">
      <vt:variant>
        <vt:lpstr>Fuentes usadas</vt:lpstr>
      </vt:variant>
      <vt:variant>
        <vt:i4>13</vt:i4>
      </vt:variant>
      <vt:variant>
        <vt:lpstr>Tema</vt:lpstr>
      </vt:variant>
      <vt:variant>
        <vt:i4>3</vt:i4>
      </vt:variant>
      <vt:variant>
        <vt:lpstr>Títulos de diapositiva</vt:lpstr>
      </vt:variant>
      <vt:variant>
        <vt:i4>67</vt:i4>
      </vt:variant>
    </vt:vector>
  </HeadingPairs>
  <TitlesOfParts>
    <vt:vector size="83" baseType="lpstr">
      <vt:lpstr>Arial</vt:lpstr>
      <vt:lpstr>Arial Narrow</vt:lpstr>
      <vt:lpstr>Arial Rounded MT Bold</vt:lpstr>
      <vt:lpstr>Calibri</vt:lpstr>
      <vt:lpstr>Calibri Light</vt:lpstr>
      <vt:lpstr>Cambria</vt:lpstr>
      <vt:lpstr>Comic Sans MS</vt:lpstr>
      <vt:lpstr>Helvetica</vt:lpstr>
      <vt:lpstr>Lucida Sans Unicode</vt:lpstr>
      <vt:lpstr>system-ui</vt:lpstr>
      <vt:lpstr>Times New Roman</vt:lpstr>
      <vt:lpstr>Verdana</vt:lpstr>
      <vt:lpstr>Wingdings</vt:lpstr>
      <vt:lpstr>Tema de Office</vt:lpstr>
      <vt:lpstr>1_Tema de Office</vt:lpstr>
      <vt:lpstr>1_Diseño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 alternativa a metformina  i com a segon esglaó, les Pautes recomanen les SU perque son el tractament mes cost-efectiu… </vt:lpstr>
      <vt:lpstr>Presentación de PowerPoint</vt:lpstr>
      <vt:lpstr>Presentación de PowerPoint</vt:lpstr>
      <vt:lpstr>Presentación de PowerPoint</vt:lpstr>
      <vt:lpstr>Com alternativa a metformina  i com a segon esglaó, les Pautes recomanen les SU perque son el tractament mes cost-efectiu…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Fármacos a utilizar en pacientes  con insuficiencia renal grave</vt:lpstr>
      <vt:lpstr>Presentación de PowerPoint</vt:lpstr>
      <vt:lpstr>The consequences of hypoglycaemia</vt:lpstr>
      <vt:lpstr>Presentación de PowerPoint</vt:lpstr>
      <vt:lpstr>Change in body weight</vt:lpstr>
      <vt:lpstr>arGLP1 en el mundo real SIDIAP 2007-2014</vt:lpstr>
      <vt:lpstr>arGLP1 en el mundo real.  SIDIAP 2007-2014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arGLP1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Josep Franch Nadal</dc:creator>
  <cp:lastModifiedBy>Josep Franch Nadal</cp:lastModifiedBy>
  <cp:revision>104</cp:revision>
  <cp:lastPrinted>2020-12-07T13:10:45Z</cp:lastPrinted>
  <dcterms:created xsi:type="dcterms:W3CDTF">2020-11-30T16:32:38Z</dcterms:created>
  <dcterms:modified xsi:type="dcterms:W3CDTF">2020-12-15T16:00:35Z</dcterms:modified>
</cp:coreProperties>
</file>